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3"/>
  </p:notesMasterIdLst>
  <p:handoutMasterIdLst>
    <p:handoutMasterId r:id="rId54"/>
  </p:handoutMasterIdLst>
  <p:sldIdLst>
    <p:sldId id="259" r:id="rId2"/>
    <p:sldId id="282" r:id="rId3"/>
    <p:sldId id="283" r:id="rId4"/>
    <p:sldId id="284" r:id="rId5"/>
    <p:sldId id="285" r:id="rId6"/>
    <p:sldId id="265" r:id="rId7"/>
    <p:sldId id="286" r:id="rId8"/>
    <p:sldId id="287" r:id="rId9"/>
    <p:sldId id="288" r:id="rId10"/>
    <p:sldId id="289" r:id="rId11"/>
    <p:sldId id="290" r:id="rId12"/>
    <p:sldId id="291" r:id="rId13"/>
    <p:sldId id="293" r:id="rId14"/>
    <p:sldId id="301" r:id="rId15"/>
    <p:sldId id="292" r:id="rId16"/>
    <p:sldId id="302" r:id="rId17"/>
    <p:sldId id="303" r:id="rId18"/>
    <p:sldId id="304" r:id="rId19"/>
    <p:sldId id="305" r:id="rId20"/>
    <p:sldId id="306" r:id="rId21"/>
    <p:sldId id="307" r:id="rId22"/>
    <p:sldId id="308" r:id="rId23"/>
    <p:sldId id="310" r:id="rId24"/>
    <p:sldId id="311" r:id="rId25"/>
    <p:sldId id="294" r:id="rId26"/>
    <p:sldId id="312" r:id="rId27"/>
    <p:sldId id="313" r:id="rId28"/>
    <p:sldId id="321" r:id="rId29"/>
    <p:sldId id="322" r:id="rId30"/>
    <p:sldId id="314" r:id="rId31"/>
    <p:sldId id="323" r:id="rId32"/>
    <p:sldId id="325" r:id="rId33"/>
    <p:sldId id="324" r:id="rId34"/>
    <p:sldId id="315" r:id="rId35"/>
    <p:sldId id="326" r:id="rId36"/>
    <p:sldId id="328" r:id="rId37"/>
    <p:sldId id="327" r:id="rId38"/>
    <p:sldId id="330" r:id="rId39"/>
    <p:sldId id="316" r:id="rId40"/>
    <p:sldId id="331" r:id="rId41"/>
    <p:sldId id="317" r:id="rId42"/>
    <p:sldId id="318" r:id="rId43"/>
    <p:sldId id="333" r:id="rId44"/>
    <p:sldId id="332" r:id="rId45"/>
    <p:sldId id="319" r:id="rId46"/>
    <p:sldId id="320" r:id="rId47"/>
    <p:sldId id="334" r:id="rId48"/>
    <p:sldId id="297" r:id="rId49"/>
    <p:sldId id="298" r:id="rId50"/>
    <p:sldId id="299" r:id="rId51"/>
    <p:sldId id="300" r:id="rId5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5214" autoAdjust="0"/>
  </p:normalViewPr>
  <p:slideViewPr>
    <p:cSldViewPr snapToGrid="0">
      <p:cViewPr varScale="1">
        <p:scale>
          <a:sx n="49" d="100"/>
          <a:sy n="49" d="100"/>
        </p:scale>
        <p:origin x="58" y="8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B46ADC1-1BD9-4892-8971-CFF910417BEC}" type="datetimeFigureOut">
              <a:rPr lang="en-US" smtClean="0"/>
              <a:t>4/16/2021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A6AABBD-AD5D-4C21-8E99-30D79C0A0943}" type="slidenum">
              <a:rPr lang="en-US" smtClean="0"/>
              <a:t>‹#›</a:t>
            </a:fld>
            <a:endParaRPr lang="en-US"/>
          </a:p>
        </p:txBody>
      </p:sp>
    </p:spTree>
    <p:extLst>
      <p:ext uri="{BB962C8B-B14F-4D97-AF65-F5344CB8AC3E}">
        <p14:creationId xmlns:p14="http://schemas.microsoft.com/office/powerpoint/2010/main" val="75579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C0B4358-7399-4459-9226-39DADCC915D5}" type="datetimeFigureOut">
              <a:rPr lang="en-US" smtClean="0"/>
              <a:t>4/16/2021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C58D05E-2E89-4DC0-A06E-D7142FF13E0E}" type="slidenum">
              <a:rPr lang="en-US" smtClean="0"/>
              <a:t>‹#›</a:t>
            </a:fld>
            <a:endParaRPr lang="en-US"/>
          </a:p>
        </p:txBody>
      </p:sp>
    </p:spTree>
    <p:extLst>
      <p:ext uri="{BB962C8B-B14F-4D97-AF65-F5344CB8AC3E}">
        <p14:creationId xmlns:p14="http://schemas.microsoft.com/office/powerpoint/2010/main" val="3894484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6C58D05E-2E89-4DC0-A06E-D7142FF13E0E}" type="slidenum">
              <a:rPr lang="en-US" smtClean="0"/>
              <a:t>1</a:t>
            </a:fld>
            <a:endParaRPr lang="en-US"/>
          </a:p>
        </p:txBody>
      </p:sp>
    </p:spTree>
    <p:extLst>
      <p:ext uri="{BB962C8B-B14F-4D97-AF65-F5344CB8AC3E}">
        <p14:creationId xmlns:p14="http://schemas.microsoft.com/office/powerpoint/2010/main" val="3103582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10</a:t>
            </a:fld>
            <a:endParaRPr lang="en-US"/>
          </a:p>
        </p:txBody>
      </p:sp>
    </p:spTree>
    <p:extLst>
      <p:ext uri="{BB962C8B-B14F-4D97-AF65-F5344CB8AC3E}">
        <p14:creationId xmlns:p14="http://schemas.microsoft.com/office/powerpoint/2010/main" val="449065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11</a:t>
            </a:fld>
            <a:endParaRPr lang="en-US"/>
          </a:p>
        </p:txBody>
      </p:sp>
    </p:spTree>
    <p:extLst>
      <p:ext uri="{BB962C8B-B14F-4D97-AF65-F5344CB8AC3E}">
        <p14:creationId xmlns:p14="http://schemas.microsoft.com/office/powerpoint/2010/main" val="1385682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12</a:t>
            </a:fld>
            <a:endParaRPr lang="en-US"/>
          </a:p>
        </p:txBody>
      </p:sp>
    </p:spTree>
    <p:extLst>
      <p:ext uri="{BB962C8B-B14F-4D97-AF65-F5344CB8AC3E}">
        <p14:creationId xmlns:p14="http://schemas.microsoft.com/office/powerpoint/2010/main" val="2426475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13</a:t>
            </a:fld>
            <a:endParaRPr lang="en-US"/>
          </a:p>
        </p:txBody>
      </p:sp>
    </p:spTree>
    <p:extLst>
      <p:ext uri="{BB962C8B-B14F-4D97-AF65-F5344CB8AC3E}">
        <p14:creationId xmlns:p14="http://schemas.microsoft.com/office/powerpoint/2010/main" val="2002280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14</a:t>
            </a:fld>
            <a:endParaRPr lang="en-US"/>
          </a:p>
        </p:txBody>
      </p:sp>
    </p:spTree>
    <p:extLst>
      <p:ext uri="{BB962C8B-B14F-4D97-AF65-F5344CB8AC3E}">
        <p14:creationId xmlns:p14="http://schemas.microsoft.com/office/powerpoint/2010/main" val="2834570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15</a:t>
            </a:fld>
            <a:endParaRPr lang="en-US"/>
          </a:p>
        </p:txBody>
      </p:sp>
    </p:spTree>
    <p:extLst>
      <p:ext uri="{BB962C8B-B14F-4D97-AF65-F5344CB8AC3E}">
        <p14:creationId xmlns:p14="http://schemas.microsoft.com/office/powerpoint/2010/main" val="4284474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6C58D05E-2E89-4DC0-A06E-D7142FF13E0E}" type="slidenum">
              <a:rPr lang="en-US" smtClean="0"/>
              <a:t>16</a:t>
            </a:fld>
            <a:endParaRPr lang="en-US"/>
          </a:p>
        </p:txBody>
      </p:sp>
    </p:spTree>
    <p:extLst>
      <p:ext uri="{BB962C8B-B14F-4D97-AF65-F5344CB8AC3E}">
        <p14:creationId xmlns:p14="http://schemas.microsoft.com/office/powerpoint/2010/main" val="1134521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17</a:t>
            </a:fld>
            <a:endParaRPr lang="en-US"/>
          </a:p>
        </p:txBody>
      </p:sp>
    </p:spTree>
    <p:extLst>
      <p:ext uri="{BB962C8B-B14F-4D97-AF65-F5344CB8AC3E}">
        <p14:creationId xmlns:p14="http://schemas.microsoft.com/office/powerpoint/2010/main" val="1992180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18</a:t>
            </a:fld>
            <a:endParaRPr lang="en-US"/>
          </a:p>
        </p:txBody>
      </p:sp>
    </p:spTree>
    <p:extLst>
      <p:ext uri="{BB962C8B-B14F-4D97-AF65-F5344CB8AC3E}">
        <p14:creationId xmlns:p14="http://schemas.microsoft.com/office/powerpoint/2010/main" val="2386406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19</a:t>
            </a:fld>
            <a:endParaRPr lang="en-US"/>
          </a:p>
        </p:txBody>
      </p:sp>
    </p:spTree>
    <p:extLst>
      <p:ext uri="{BB962C8B-B14F-4D97-AF65-F5344CB8AC3E}">
        <p14:creationId xmlns:p14="http://schemas.microsoft.com/office/powerpoint/2010/main" val="1362603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2</a:t>
            </a:fld>
            <a:endParaRPr lang="en-US"/>
          </a:p>
        </p:txBody>
      </p:sp>
    </p:spTree>
    <p:extLst>
      <p:ext uri="{BB962C8B-B14F-4D97-AF65-F5344CB8AC3E}">
        <p14:creationId xmlns:p14="http://schemas.microsoft.com/office/powerpoint/2010/main" val="37155914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20</a:t>
            </a:fld>
            <a:endParaRPr lang="en-US"/>
          </a:p>
        </p:txBody>
      </p:sp>
    </p:spTree>
    <p:extLst>
      <p:ext uri="{BB962C8B-B14F-4D97-AF65-F5344CB8AC3E}">
        <p14:creationId xmlns:p14="http://schemas.microsoft.com/office/powerpoint/2010/main" val="3902974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21</a:t>
            </a:fld>
            <a:endParaRPr lang="en-US"/>
          </a:p>
        </p:txBody>
      </p:sp>
    </p:spTree>
    <p:extLst>
      <p:ext uri="{BB962C8B-B14F-4D97-AF65-F5344CB8AC3E}">
        <p14:creationId xmlns:p14="http://schemas.microsoft.com/office/powerpoint/2010/main" val="1506435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22</a:t>
            </a:fld>
            <a:endParaRPr lang="en-US"/>
          </a:p>
        </p:txBody>
      </p:sp>
    </p:spTree>
    <p:extLst>
      <p:ext uri="{BB962C8B-B14F-4D97-AF65-F5344CB8AC3E}">
        <p14:creationId xmlns:p14="http://schemas.microsoft.com/office/powerpoint/2010/main" val="9644767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6C58D05E-2E89-4DC0-A06E-D7142FF13E0E}" type="slidenum">
              <a:rPr lang="en-US" smtClean="0"/>
              <a:t>23</a:t>
            </a:fld>
            <a:endParaRPr lang="en-US"/>
          </a:p>
        </p:txBody>
      </p:sp>
    </p:spTree>
    <p:extLst>
      <p:ext uri="{BB962C8B-B14F-4D97-AF65-F5344CB8AC3E}">
        <p14:creationId xmlns:p14="http://schemas.microsoft.com/office/powerpoint/2010/main" val="19318582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6C58D05E-2E89-4DC0-A06E-D7142FF13E0E}" type="slidenum">
              <a:rPr lang="en-US" smtClean="0"/>
              <a:t>24</a:t>
            </a:fld>
            <a:endParaRPr lang="en-US"/>
          </a:p>
        </p:txBody>
      </p:sp>
    </p:spTree>
    <p:extLst>
      <p:ext uri="{BB962C8B-B14F-4D97-AF65-F5344CB8AC3E}">
        <p14:creationId xmlns:p14="http://schemas.microsoft.com/office/powerpoint/2010/main" val="5053561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25</a:t>
            </a:fld>
            <a:endParaRPr lang="en-US"/>
          </a:p>
        </p:txBody>
      </p:sp>
    </p:spTree>
    <p:extLst>
      <p:ext uri="{BB962C8B-B14F-4D97-AF65-F5344CB8AC3E}">
        <p14:creationId xmlns:p14="http://schemas.microsoft.com/office/powerpoint/2010/main" val="11535490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26</a:t>
            </a:fld>
            <a:endParaRPr lang="en-US"/>
          </a:p>
        </p:txBody>
      </p:sp>
    </p:spTree>
    <p:extLst>
      <p:ext uri="{BB962C8B-B14F-4D97-AF65-F5344CB8AC3E}">
        <p14:creationId xmlns:p14="http://schemas.microsoft.com/office/powerpoint/2010/main" val="27459937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27</a:t>
            </a:fld>
            <a:endParaRPr lang="en-US"/>
          </a:p>
        </p:txBody>
      </p:sp>
    </p:spTree>
    <p:extLst>
      <p:ext uri="{BB962C8B-B14F-4D97-AF65-F5344CB8AC3E}">
        <p14:creationId xmlns:p14="http://schemas.microsoft.com/office/powerpoint/2010/main" val="35078699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28</a:t>
            </a:fld>
            <a:endParaRPr lang="en-US"/>
          </a:p>
        </p:txBody>
      </p:sp>
    </p:spTree>
    <p:extLst>
      <p:ext uri="{BB962C8B-B14F-4D97-AF65-F5344CB8AC3E}">
        <p14:creationId xmlns:p14="http://schemas.microsoft.com/office/powerpoint/2010/main" val="18628736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29</a:t>
            </a:fld>
            <a:endParaRPr lang="en-US"/>
          </a:p>
        </p:txBody>
      </p:sp>
    </p:spTree>
    <p:extLst>
      <p:ext uri="{BB962C8B-B14F-4D97-AF65-F5344CB8AC3E}">
        <p14:creationId xmlns:p14="http://schemas.microsoft.com/office/powerpoint/2010/main" val="52920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a:t>
            </a:fld>
            <a:endParaRPr lang="en-US"/>
          </a:p>
        </p:txBody>
      </p:sp>
    </p:spTree>
    <p:extLst>
      <p:ext uri="{BB962C8B-B14F-4D97-AF65-F5344CB8AC3E}">
        <p14:creationId xmlns:p14="http://schemas.microsoft.com/office/powerpoint/2010/main" val="39967560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30</a:t>
            </a:fld>
            <a:endParaRPr lang="en-US"/>
          </a:p>
        </p:txBody>
      </p:sp>
    </p:spTree>
    <p:extLst>
      <p:ext uri="{BB962C8B-B14F-4D97-AF65-F5344CB8AC3E}">
        <p14:creationId xmlns:p14="http://schemas.microsoft.com/office/powerpoint/2010/main" val="38755130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31</a:t>
            </a:fld>
            <a:endParaRPr lang="en-US"/>
          </a:p>
        </p:txBody>
      </p:sp>
    </p:spTree>
    <p:extLst>
      <p:ext uri="{BB962C8B-B14F-4D97-AF65-F5344CB8AC3E}">
        <p14:creationId xmlns:p14="http://schemas.microsoft.com/office/powerpoint/2010/main" val="7246100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32</a:t>
            </a:fld>
            <a:endParaRPr lang="en-US"/>
          </a:p>
        </p:txBody>
      </p:sp>
    </p:spTree>
    <p:extLst>
      <p:ext uri="{BB962C8B-B14F-4D97-AF65-F5344CB8AC3E}">
        <p14:creationId xmlns:p14="http://schemas.microsoft.com/office/powerpoint/2010/main" val="16105442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33</a:t>
            </a:fld>
            <a:endParaRPr lang="en-US"/>
          </a:p>
        </p:txBody>
      </p:sp>
    </p:spTree>
    <p:extLst>
      <p:ext uri="{BB962C8B-B14F-4D97-AF65-F5344CB8AC3E}">
        <p14:creationId xmlns:p14="http://schemas.microsoft.com/office/powerpoint/2010/main" val="21282937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34</a:t>
            </a:fld>
            <a:endParaRPr lang="en-US"/>
          </a:p>
        </p:txBody>
      </p:sp>
    </p:spTree>
    <p:extLst>
      <p:ext uri="{BB962C8B-B14F-4D97-AF65-F5344CB8AC3E}">
        <p14:creationId xmlns:p14="http://schemas.microsoft.com/office/powerpoint/2010/main" val="24019323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35</a:t>
            </a:fld>
            <a:endParaRPr lang="en-US"/>
          </a:p>
        </p:txBody>
      </p:sp>
    </p:spTree>
    <p:extLst>
      <p:ext uri="{BB962C8B-B14F-4D97-AF65-F5344CB8AC3E}">
        <p14:creationId xmlns:p14="http://schemas.microsoft.com/office/powerpoint/2010/main" val="23373566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36</a:t>
            </a:fld>
            <a:endParaRPr lang="en-US"/>
          </a:p>
        </p:txBody>
      </p:sp>
    </p:spTree>
    <p:extLst>
      <p:ext uri="{BB962C8B-B14F-4D97-AF65-F5344CB8AC3E}">
        <p14:creationId xmlns:p14="http://schemas.microsoft.com/office/powerpoint/2010/main" val="24774017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37</a:t>
            </a:fld>
            <a:endParaRPr lang="en-US"/>
          </a:p>
        </p:txBody>
      </p:sp>
    </p:spTree>
    <p:extLst>
      <p:ext uri="{BB962C8B-B14F-4D97-AF65-F5344CB8AC3E}">
        <p14:creationId xmlns:p14="http://schemas.microsoft.com/office/powerpoint/2010/main" val="392527567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6C58D05E-2E89-4DC0-A06E-D7142FF13E0E}" type="slidenum">
              <a:rPr lang="en-US" smtClean="0"/>
              <a:t>38</a:t>
            </a:fld>
            <a:endParaRPr lang="en-US"/>
          </a:p>
        </p:txBody>
      </p:sp>
    </p:spTree>
    <p:extLst>
      <p:ext uri="{BB962C8B-B14F-4D97-AF65-F5344CB8AC3E}">
        <p14:creationId xmlns:p14="http://schemas.microsoft.com/office/powerpoint/2010/main" val="47900489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39</a:t>
            </a:fld>
            <a:endParaRPr lang="en-US"/>
          </a:p>
        </p:txBody>
      </p:sp>
    </p:spTree>
    <p:extLst>
      <p:ext uri="{BB962C8B-B14F-4D97-AF65-F5344CB8AC3E}">
        <p14:creationId xmlns:p14="http://schemas.microsoft.com/office/powerpoint/2010/main" val="1000184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6C58D05E-2E89-4DC0-A06E-D7142FF13E0E}" type="slidenum">
              <a:rPr lang="en-US" smtClean="0"/>
              <a:t>4</a:t>
            </a:fld>
            <a:endParaRPr lang="en-US"/>
          </a:p>
        </p:txBody>
      </p:sp>
    </p:spTree>
    <p:extLst>
      <p:ext uri="{BB962C8B-B14F-4D97-AF65-F5344CB8AC3E}">
        <p14:creationId xmlns:p14="http://schemas.microsoft.com/office/powerpoint/2010/main" val="1867076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40</a:t>
            </a:fld>
            <a:endParaRPr lang="en-US"/>
          </a:p>
        </p:txBody>
      </p:sp>
    </p:spTree>
    <p:extLst>
      <p:ext uri="{BB962C8B-B14F-4D97-AF65-F5344CB8AC3E}">
        <p14:creationId xmlns:p14="http://schemas.microsoft.com/office/powerpoint/2010/main" val="4717562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41</a:t>
            </a:fld>
            <a:endParaRPr lang="en-US"/>
          </a:p>
        </p:txBody>
      </p:sp>
    </p:spTree>
    <p:extLst>
      <p:ext uri="{BB962C8B-B14F-4D97-AF65-F5344CB8AC3E}">
        <p14:creationId xmlns:p14="http://schemas.microsoft.com/office/powerpoint/2010/main" val="8972121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42</a:t>
            </a:fld>
            <a:endParaRPr lang="en-US"/>
          </a:p>
        </p:txBody>
      </p:sp>
    </p:spTree>
    <p:extLst>
      <p:ext uri="{BB962C8B-B14F-4D97-AF65-F5344CB8AC3E}">
        <p14:creationId xmlns:p14="http://schemas.microsoft.com/office/powerpoint/2010/main" val="21979932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43</a:t>
            </a:fld>
            <a:endParaRPr lang="en-US"/>
          </a:p>
        </p:txBody>
      </p:sp>
    </p:spTree>
    <p:extLst>
      <p:ext uri="{BB962C8B-B14F-4D97-AF65-F5344CB8AC3E}">
        <p14:creationId xmlns:p14="http://schemas.microsoft.com/office/powerpoint/2010/main" val="38377783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44</a:t>
            </a:fld>
            <a:endParaRPr lang="en-US"/>
          </a:p>
        </p:txBody>
      </p:sp>
    </p:spTree>
    <p:extLst>
      <p:ext uri="{BB962C8B-B14F-4D97-AF65-F5344CB8AC3E}">
        <p14:creationId xmlns:p14="http://schemas.microsoft.com/office/powerpoint/2010/main" val="17789346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45</a:t>
            </a:fld>
            <a:endParaRPr lang="en-US"/>
          </a:p>
        </p:txBody>
      </p:sp>
    </p:spTree>
    <p:extLst>
      <p:ext uri="{BB962C8B-B14F-4D97-AF65-F5344CB8AC3E}">
        <p14:creationId xmlns:p14="http://schemas.microsoft.com/office/powerpoint/2010/main" val="114805936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46</a:t>
            </a:fld>
            <a:endParaRPr lang="en-US"/>
          </a:p>
        </p:txBody>
      </p:sp>
    </p:spTree>
    <p:extLst>
      <p:ext uri="{BB962C8B-B14F-4D97-AF65-F5344CB8AC3E}">
        <p14:creationId xmlns:p14="http://schemas.microsoft.com/office/powerpoint/2010/main" val="1459806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47</a:t>
            </a:fld>
            <a:endParaRPr lang="en-US"/>
          </a:p>
        </p:txBody>
      </p:sp>
    </p:spTree>
    <p:extLst>
      <p:ext uri="{BB962C8B-B14F-4D97-AF65-F5344CB8AC3E}">
        <p14:creationId xmlns:p14="http://schemas.microsoft.com/office/powerpoint/2010/main" val="40828980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48</a:t>
            </a:fld>
            <a:endParaRPr lang="en-US"/>
          </a:p>
        </p:txBody>
      </p:sp>
    </p:spTree>
    <p:extLst>
      <p:ext uri="{BB962C8B-B14F-4D97-AF65-F5344CB8AC3E}">
        <p14:creationId xmlns:p14="http://schemas.microsoft.com/office/powerpoint/2010/main" val="363958370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49</a:t>
            </a:fld>
            <a:endParaRPr lang="en-US"/>
          </a:p>
        </p:txBody>
      </p:sp>
    </p:spTree>
    <p:extLst>
      <p:ext uri="{BB962C8B-B14F-4D97-AF65-F5344CB8AC3E}">
        <p14:creationId xmlns:p14="http://schemas.microsoft.com/office/powerpoint/2010/main" val="905810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5</a:t>
            </a:fld>
            <a:endParaRPr lang="en-US"/>
          </a:p>
        </p:txBody>
      </p:sp>
    </p:spTree>
    <p:extLst>
      <p:ext uri="{BB962C8B-B14F-4D97-AF65-F5344CB8AC3E}">
        <p14:creationId xmlns:p14="http://schemas.microsoft.com/office/powerpoint/2010/main" val="292506532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50</a:t>
            </a:fld>
            <a:endParaRPr lang="en-US"/>
          </a:p>
        </p:txBody>
      </p:sp>
    </p:spTree>
    <p:extLst>
      <p:ext uri="{BB962C8B-B14F-4D97-AF65-F5344CB8AC3E}">
        <p14:creationId xmlns:p14="http://schemas.microsoft.com/office/powerpoint/2010/main" val="21636557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6C58D05E-2E89-4DC0-A06E-D7142FF13E0E}" type="slidenum">
              <a:rPr lang="en-US" smtClean="0"/>
              <a:t>51</a:t>
            </a:fld>
            <a:endParaRPr lang="en-US"/>
          </a:p>
        </p:txBody>
      </p:sp>
    </p:spTree>
    <p:extLst>
      <p:ext uri="{BB962C8B-B14F-4D97-AF65-F5344CB8AC3E}">
        <p14:creationId xmlns:p14="http://schemas.microsoft.com/office/powerpoint/2010/main" val="2753978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6C58D05E-2E89-4DC0-A06E-D7142FF13E0E}" type="slidenum">
              <a:rPr lang="en-US" smtClean="0"/>
              <a:t>6</a:t>
            </a:fld>
            <a:endParaRPr lang="en-US"/>
          </a:p>
        </p:txBody>
      </p:sp>
    </p:spTree>
    <p:extLst>
      <p:ext uri="{BB962C8B-B14F-4D97-AF65-F5344CB8AC3E}">
        <p14:creationId xmlns:p14="http://schemas.microsoft.com/office/powerpoint/2010/main" val="2690029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endParaRPr lang="en-US" dirty="0"/>
          </a:p>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7</a:t>
            </a:fld>
            <a:endParaRPr lang="en-US"/>
          </a:p>
        </p:txBody>
      </p:sp>
    </p:spTree>
    <p:extLst>
      <p:ext uri="{BB962C8B-B14F-4D97-AF65-F5344CB8AC3E}">
        <p14:creationId xmlns:p14="http://schemas.microsoft.com/office/powerpoint/2010/main" val="1190435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8</a:t>
            </a:fld>
            <a:endParaRPr lang="en-US"/>
          </a:p>
        </p:txBody>
      </p:sp>
    </p:spTree>
    <p:extLst>
      <p:ext uri="{BB962C8B-B14F-4D97-AF65-F5344CB8AC3E}">
        <p14:creationId xmlns:p14="http://schemas.microsoft.com/office/powerpoint/2010/main" val="967592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58D05E-2E89-4DC0-A06E-D7142FF13E0E}" type="slidenum">
              <a:rPr lang="en-US" smtClean="0"/>
              <a:t>9</a:t>
            </a:fld>
            <a:endParaRPr lang="en-US"/>
          </a:p>
        </p:txBody>
      </p:sp>
    </p:spTree>
    <p:extLst>
      <p:ext uri="{BB962C8B-B14F-4D97-AF65-F5344CB8AC3E}">
        <p14:creationId xmlns:p14="http://schemas.microsoft.com/office/powerpoint/2010/main" val="11984580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pic>
        <p:nvPicPr>
          <p:cNvPr id="11" name="Picture 10">
            <a:extLst>
              <a:ext uri="{FF2B5EF4-FFF2-40B4-BE49-F238E27FC236}">
                <a16:creationId xmlns:a16="http://schemas.microsoft.com/office/drawing/2014/main" id="{0A5534A1-45C2-4BC4-9111-4906214CEA3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2206964"/>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Title &amp; Content-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8" y="741789"/>
            <a:ext cx="6400800"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8948" y="2090139"/>
            <a:ext cx="6400800" cy="823912"/>
          </a:xfrm>
        </p:spPr>
        <p:txBody>
          <a:bodyPr anchor="b">
            <a:normAutofit/>
          </a:bodyPr>
          <a:lstStyle>
            <a:lvl1pPr marL="0" indent="0">
              <a:buNone/>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3537" y="2933099"/>
            <a:ext cx="6400800" cy="2735689"/>
          </a:xfrm>
        </p:spPr>
        <p:txBody>
          <a:bodyPr/>
          <a:lstStyle>
            <a:lvl1pPr>
              <a:lnSpc>
                <a:spcPts val="1750"/>
              </a:lnSpc>
              <a:defRPr sz="1400" b="0" spc="-20" baseline="0">
                <a:latin typeface="+mn-lt"/>
              </a:defRPr>
            </a:lvl1pPr>
            <a:lvl2pPr>
              <a:spcBef>
                <a:spcPts val="600"/>
              </a:spcBef>
              <a:defRPr sz="1200" spc="-20" baseline="0"/>
            </a:lvl2pPr>
            <a:lvl3pPr>
              <a:spcBef>
                <a:spcPts val="600"/>
              </a:spcBef>
              <a:defRPr sz="1200" spc="-20" baseline="0"/>
            </a:lvl3pPr>
            <a:lvl4pPr>
              <a:spcBef>
                <a:spcPts val="600"/>
              </a:spcBef>
              <a:defRPr sz="1200" spc="-20" baseline="0"/>
            </a:lvl4pPr>
            <a:lvl5pPr>
              <a:spcBef>
                <a:spcPts val="600"/>
              </a:spcBef>
              <a:defRPr sz="1200" spc="-2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a:extLst>
              <a:ext uri="{FF2B5EF4-FFF2-40B4-BE49-F238E27FC236}">
                <a16:creationId xmlns:a16="http://schemas.microsoft.com/office/drawing/2014/main" id="{6666D4D5-7B8E-4B5E-A380-71BC94FB88A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2" name="Group 11">
            <a:extLst>
              <a:ext uri="{FF2B5EF4-FFF2-40B4-BE49-F238E27FC236}">
                <a16:creationId xmlns:a16="http://schemas.microsoft.com/office/drawing/2014/main" id="{C0D0B430-7B0E-4B5F-9BB7-7EB3F8FA543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4BEF32CA-AF69-4062-A38E-3358CB82CCF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EC2BE9B-8C85-4211-88DB-41BD75BA481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7" name="Footer Placeholder 16">
            <a:extLst>
              <a:ext uri="{FF2B5EF4-FFF2-40B4-BE49-F238E27FC236}">
                <a16:creationId xmlns:a16="http://schemas.microsoft.com/office/drawing/2014/main" id="{67D8B219-7E83-4EED-915C-3A47CA346F1C}"/>
              </a:ext>
            </a:extLst>
          </p:cNvPr>
          <p:cNvSpPr>
            <a:spLocks noGrp="1"/>
          </p:cNvSpPr>
          <p:nvPr>
            <p:ph type="ftr" sz="quarter" idx="10"/>
          </p:nvPr>
        </p:nvSpPr>
        <p:spPr/>
        <p:txBody>
          <a:bodyPr/>
          <a:lstStyle/>
          <a:p>
            <a:endParaRPr lang="en-US" dirty="0"/>
          </a:p>
        </p:txBody>
      </p:sp>
      <p:sp>
        <p:nvSpPr>
          <p:cNvPr id="18" name="Slide Number Placeholder 17">
            <a:extLst>
              <a:ext uri="{FF2B5EF4-FFF2-40B4-BE49-F238E27FC236}">
                <a16:creationId xmlns:a16="http://schemas.microsoft.com/office/drawing/2014/main" id="{8BE6E05C-801E-40C0-BC0C-8AC371F58039}"/>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195235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 Title &amp; Content-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mn-lt"/>
              </a:defRPr>
            </a:lvl1pPr>
            <a:lvl2pPr>
              <a:spcBef>
                <a:spcPts val="600"/>
              </a:spcBef>
              <a:defRPr sz="1200" baseline="0">
                <a:latin typeface="+mn-lt"/>
              </a:defRPr>
            </a:lvl2pPr>
            <a:lvl3pPr>
              <a:spcBef>
                <a:spcPts val="600"/>
              </a:spcBef>
              <a:defRPr sz="1200" baseline="0">
                <a:latin typeface="+mn-lt"/>
              </a:defRPr>
            </a:lvl3pPr>
            <a:lvl4pPr>
              <a:spcBef>
                <a:spcPts val="600"/>
              </a:spcBef>
              <a:defRPr sz="1200" baseline="0">
                <a:latin typeface="+mn-lt"/>
              </a:defRPr>
            </a:lvl4pPr>
            <a:lvl5pPr>
              <a:spcBef>
                <a:spcPts val="600"/>
              </a:spcBef>
              <a:defRPr sz="1200" baseline="0">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a:extLst>
              <a:ext uri="{FF2B5EF4-FFF2-40B4-BE49-F238E27FC236}">
                <a16:creationId xmlns:a16="http://schemas.microsoft.com/office/drawing/2014/main" id="{A6E556C2-B159-418C-88D2-51B27699A4A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6" name="Group 15">
            <a:extLst>
              <a:ext uri="{FF2B5EF4-FFF2-40B4-BE49-F238E27FC236}">
                <a16:creationId xmlns:a16="http://schemas.microsoft.com/office/drawing/2014/main" id="{0F8AD144-028E-4AF9-9D03-30467FF62333}"/>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E0394F07-9AE2-471B-8510-29268744E1D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6DA6D5-0DC1-4631-BCAC-DBB3BAE7833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46A3E3BD-7D55-4999-8EB9-4C0E68BEB02F}"/>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DF58777F-D8D1-4360-995F-1B9875FF042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480964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 Title &amp; Content-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a:latin typeface="+mn-lt"/>
              </a:defRPr>
            </a:lvl1pPr>
            <a:lvl2pPr>
              <a:spcBef>
                <a:spcPts val="600"/>
              </a:spcBef>
              <a:defRPr sz="1200">
                <a:latin typeface="+mn-lt"/>
              </a:defRPr>
            </a:lvl2pPr>
            <a:lvl3pPr>
              <a:spcBef>
                <a:spcPts val="600"/>
              </a:spcBef>
              <a:defRPr sz="1200">
                <a:latin typeface="+mn-lt"/>
              </a:defRPr>
            </a:lvl3pPr>
            <a:lvl4pPr>
              <a:spcBef>
                <a:spcPts val="600"/>
              </a:spcBef>
              <a:defRPr sz="1200">
                <a:latin typeface="+mn-lt"/>
              </a:defRPr>
            </a:lvl4pPr>
            <a:lvl5pPr>
              <a:spcBef>
                <a:spcPts val="600"/>
              </a:spcBef>
              <a:defRPr sz="1200">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5" name="Group 14">
            <a:extLst>
              <a:ext uri="{FF2B5EF4-FFF2-40B4-BE49-F238E27FC236}">
                <a16:creationId xmlns:a16="http://schemas.microsoft.com/office/drawing/2014/main" id="{2324B20E-5C69-47EA-9DA6-89619C0E91CB}"/>
              </a:ext>
            </a:extLst>
          </p:cNvPr>
          <p:cNvGrpSpPr/>
          <p:nvPr userDrawn="1"/>
        </p:nvGrpSpPr>
        <p:grpSpPr>
          <a:xfrm>
            <a:off x="10910889" y="5668963"/>
            <a:ext cx="1281112" cy="1188607"/>
            <a:chOff x="10910889" y="5668963"/>
            <a:chExt cx="1281112" cy="1188607"/>
          </a:xfrm>
        </p:grpSpPr>
        <p:sp>
          <p:nvSpPr>
            <p:cNvPr id="16" name="Rectangle 15">
              <a:extLst>
                <a:ext uri="{FF2B5EF4-FFF2-40B4-BE49-F238E27FC236}">
                  <a16:creationId xmlns:a16="http://schemas.microsoft.com/office/drawing/2014/main" id="{8854D9C2-AC0A-41D7-90F3-291E62F2C221}"/>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9EA32F3F-6A74-434D-B507-5592222B14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8" name="Picture 17">
            <a:extLst>
              <a:ext uri="{FF2B5EF4-FFF2-40B4-BE49-F238E27FC236}">
                <a16:creationId xmlns:a16="http://schemas.microsoft.com/office/drawing/2014/main" id="{FA7FF34E-36E1-40E8-91AB-F00AD4BD3B3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50FA5EA8-C67B-4366-92D3-3315A555066C}"/>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313D0653-8891-45D6-916F-443B729E5947}"/>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22403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vider-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1" name="Picture 10">
            <a:extLst>
              <a:ext uri="{FF2B5EF4-FFF2-40B4-BE49-F238E27FC236}">
                <a16:creationId xmlns:a16="http://schemas.microsoft.com/office/drawing/2014/main" id="{0A5534A1-45C2-4BC4-9111-4906214CEA3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2" name="Rectangle 21">
            <a:extLst>
              <a:ext uri="{FF2B5EF4-FFF2-40B4-BE49-F238E27FC236}">
                <a16:creationId xmlns:a16="http://schemas.microsoft.com/office/drawing/2014/main" id="{F9DD796A-F622-48E6-BAB6-8954EED494A3}"/>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2113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vider-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5"/>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1" name="Picture 10">
            <a:extLst>
              <a:ext uri="{FF2B5EF4-FFF2-40B4-BE49-F238E27FC236}">
                <a16:creationId xmlns:a16="http://schemas.microsoft.com/office/drawing/2014/main" id="{3A174E65-3AEB-4DA9-B498-C87D051D28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2" name="Group 11">
            <a:extLst>
              <a:ext uri="{FF2B5EF4-FFF2-40B4-BE49-F238E27FC236}">
                <a16:creationId xmlns:a16="http://schemas.microsoft.com/office/drawing/2014/main" id="{D5CE6D60-C148-4C6B-8EA1-55C1D1374CAD}"/>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0210EC05-CC1E-4A78-B459-9243BE04F2E9}"/>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5DD83A96-2042-4BC8-BB16-3155F5E1464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2" name="Rectangle 21">
            <a:extLst>
              <a:ext uri="{FF2B5EF4-FFF2-40B4-BE49-F238E27FC236}">
                <a16:creationId xmlns:a16="http://schemas.microsoft.com/office/drawing/2014/main" id="{04BBA029-6AF2-478D-80FB-0DBFB5907644}"/>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2274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vider-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3"/>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a:extLst>
              <a:ext uri="{FF2B5EF4-FFF2-40B4-BE49-F238E27FC236}">
                <a16:creationId xmlns:a16="http://schemas.microsoft.com/office/drawing/2014/main" id="{5DD58402-143E-48B4-8A50-A95C9B7B2F9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7" name="Group 16">
            <a:extLst>
              <a:ext uri="{FF2B5EF4-FFF2-40B4-BE49-F238E27FC236}">
                <a16:creationId xmlns:a16="http://schemas.microsoft.com/office/drawing/2014/main" id="{2370C17E-BBB4-4EFF-A766-B15315134A52}"/>
              </a:ext>
            </a:extLst>
          </p:cNvPr>
          <p:cNvGrpSpPr/>
          <p:nvPr userDrawn="1"/>
        </p:nvGrpSpPr>
        <p:grpSpPr>
          <a:xfrm>
            <a:off x="10910889" y="5668963"/>
            <a:ext cx="1281112" cy="1188607"/>
            <a:chOff x="10910889" y="5668963"/>
            <a:chExt cx="1281112" cy="1188607"/>
          </a:xfrm>
        </p:grpSpPr>
        <p:sp>
          <p:nvSpPr>
            <p:cNvPr id="16" name="Rectangle 15">
              <a:extLst>
                <a:ext uri="{FF2B5EF4-FFF2-40B4-BE49-F238E27FC236}">
                  <a16:creationId xmlns:a16="http://schemas.microsoft.com/office/drawing/2014/main" id="{CEE50C69-2149-431B-A72F-89CC01A78D19}"/>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03916D9-9F79-4B6A-8F09-36FBF72B3A6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6" name="Rectangle 25">
            <a:extLst>
              <a:ext uri="{FF2B5EF4-FFF2-40B4-BE49-F238E27FC236}">
                <a16:creationId xmlns:a16="http://schemas.microsoft.com/office/drawing/2014/main" id="{B97AA0DD-D696-4513-A9F2-27B503B322B8}"/>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6475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vider-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6"/>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11" name="Group 10">
            <a:extLst>
              <a:ext uri="{FF2B5EF4-FFF2-40B4-BE49-F238E27FC236}">
                <a16:creationId xmlns:a16="http://schemas.microsoft.com/office/drawing/2014/main" id="{0A716230-CCC0-44AB-9C40-FE869AA7BA19}"/>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4DF84A93-9520-4FD9-BF26-CD7E9AE7AADF}"/>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85B937BA-63FB-451C-870C-97F819C8ECF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21" name="Picture 20">
            <a:extLst>
              <a:ext uri="{FF2B5EF4-FFF2-40B4-BE49-F238E27FC236}">
                <a16:creationId xmlns:a16="http://schemas.microsoft.com/office/drawing/2014/main" id="{A690AE51-04D4-420B-9EE0-E38637205A9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22" name="Rectangle 21">
            <a:extLst>
              <a:ext uri="{FF2B5EF4-FFF2-40B4-BE49-F238E27FC236}">
                <a16:creationId xmlns:a16="http://schemas.microsoft.com/office/drawing/2014/main" id="{98B64B58-2DD9-49FB-AFD1-234C347355DA}"/>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41075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3 Text &amp; Pictur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B55A38CA-24B8-4D96-905F-F3118C02640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spTree>
    <p:extLst>
      <p:ext uri="{BB962C8B-B14F-4D97-AF65-F5344CB8AC3E}">
        <p14:creationId xmlns:p14="http://schemas.microsoft.com/office/powerpoint/2010/main" val="1457486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3 Text &amp; Pictur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BB101B8-D628-4355-8646-9535BBB346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1793192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3 Text &amp; Pictur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32857DD-1015-4F78-B3F4-C9C9C0FA1B09}"/>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1009499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5"/>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DCC28CF4-64A9-4A10-A3F8-8486FB06D2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1247189290"/>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3 Text &amp; Pictur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2" name="Picture 11">
            <a:extLst>
              <a:ext uri="{FF2B5EF4-FFF2-40B4-BE49-F238E27FC236}">
                <a16:creationId xmlns:a16="http://schemas.microsoft.com/office/drawing/2014/main" id="{CFEE9956-DD3A-4817-A224-F77B7D782EA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025099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Left Text &amp; Picture-Blue">
    <p:bg>
      <p:bgPr>
        <a:solidFill>
          <a:schemeClr val="accent1"/>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a:extLst>
              <a:ext uri="{FF2B5EF4-FFF2-40B4-BE49-F238E27FC236}">
                <a16:creationId xmlns:a16="http://schemas.microsoft.com/office/drawing/2014/main" id="{ACAE3D7F-2B7C-44F1-BCB3-9C9015CEFD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539961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Left Text &amp; Picture-Teal">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5A25CF9F-220B-40F9-B4C7-4939405D647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18153225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Left Text &amp; Picture-Red">
    <p:bg>
      <p:bgPr>
        <a:solidFill>
          <a:schemeClr val="accent3"/>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81C55D88-784A-4006-B2B7-8F39417CD5C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7266085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Left Text &amp; Picture-Green">
    <p:bg>
      <p:bgPr>
        <a:solidFill>
          <a:schemeClr val="accent4"/>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170B2B84-363C-4D17-8764-77C36E95E1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34613493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only-Blue">
    <p:bg>
      <p:bgPr>
        <a:solidFill>
          <a:schemeClr val="accent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p>
        </p:txBody>
      </p:sp>
      <p:pic>
        <p:nvPicPr>
          <p:cNvPr id="12" name="Picture 11">
            <a:extLst>
              <a:ext uri="{FF2B5EF4-FFF2-40B4-BE49-F238E27FC236}">
                <a16:creationId xmlns:a16="http://schemas.microsoft.com/office/drawing/2014/main" id="{0E2F4232-6841-474A-BD6A-F4DE2F232EC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E7C3CF12-5271-4E88-B4B7-29364CE4F354}"/>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3FA8D6E-5006-42A5-805B-A1540417783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A4EBCB1-0E8C-4C44-B8D1-B7704D1AC53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77B3255C-6C14-4AA6-A5C2-043732116831}"/>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2ABE8458-5B23-4B39-967C-93D029470616}"/>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9377345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only-Teal">
    <p:bg>
      <p:bgPr>
        <a:solidFill>
          <a:schemeClr val="accent2"/>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endParaRPr lang="en-US" dirty="0"/>
          </a:p>
        </p:txBody>
      </p:sp>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2" name="Footer Placeholder 11">
            <a:extLst>
              <a:ext uri="{FF2B5EF4-FFF2-40B4-BE49-F238E27FC236}">
                <a16:creationId xmlns:a16="http://schemas.microsoft.com/office/drawing/2014/main" id="{01AB6E27-9934-4A1F-BED0-1C33804133CC}"/>
              </a:ext>
            </a:extLst>
          </p:cNvPr>
          <p:cNvSpPr>
            <a:spLocks noGrp="1"/>
          </p:cNvSpPr>
          <p:nvPr>
            <p:ph type="ftr" sz="quarter" idx="14"/>
          </p:nvPr>
        </p:nvSpPr>
        <p:spPr/>
        <p:txBody>
          <a:bodyPr/>
          <a:lstStyle/>
          <a:p>
            <a:endParaRPr lang="en-US" dirty="0"/>
          </a:p>
        </p:txBody>
      </p:sp>
      <p:sp>
        <p:nvSpPr>
          <p:cNvPr id="13" name="Slide Number Placeholder 12">
            <a:extLst>
              <a:ext uri="{FF2B5EF4-FFF2-40B4-BE49-F238E27FC236}">
                <a16:creationId xmlns:a16="http://schemas.microsoft.com/office/drawing/2014/main" id="{037C6B79-45C2-4C2D-96F4-BC9FBACA5A2A}"/>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1055356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only-Red">
    <p:bg>
      <p:bgPr>
        <a:solidFill>
          <a:schemeClr val="accent3"/>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p>
        </p:txBody>
      </p:sp>
      <p:pic>
        <p:nvPicPr>
          <p:cNvPr id="12" name="Picture 11">
            <a:extLst>
              <a:ext uri="{FF2B5EF4-FFF2-40B4-BE49-F238E27FC236}">
                <a16:creationId xmlns:a16="http://schemas.microsoft.com/office/drawing/2014/main" id="{DFF2B610-55D0-41DD-92F8-7A2660F1187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99533E50-7322-43E4-87D4-6FF77C02D78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E2C95C0-C429-4397-A138-08903A367561}"/>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2F2B6E4-A700-47F3-85BB-5B7FF96AE89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1C71F76-F689-4CD7-997B-954BD8090E07}"/>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4D519FAB-F9CC-4334-8193-81B85DDC0A73}"/>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0238476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icture only-Green">
    <p:bg>
      <p:bgPr>
        <a:solidFill>
          <a:schemeClr val="accent4"/>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p>
        </p:txBody>
      </p:sp>
      <p:grpSp>
        <p:nvGrpSpPr>
          <p:cNvPr id="12" name="Group 11">
            <a:extLst>
              <a:ext uri="{FF2B5EF4-FFF2-40B4-BE49-F238E27FC236}">
                <a16:creationId xmlns:a16="http://schemas.microsoft.com/office/drawing/2014/main" id="{C0DB1B7F-307C-46AE-89D8-B226EE00E847}"/>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9AE4BBB7-BCBD-44AE-9ECD-B2C2A7A8564C}"/>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DCD47EC-C3FB-41DA-9DB8-9A51C21E76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3565F273-2816-479E-9939-940B7E156E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B761E179-80EF-4897-A3F2-C22D24CE8D0A}"/>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7EA53351-5447-4D4E-85EC-ECBF1AF689EB}"/>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6241033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1"/>
                </a:solidFill>
              </a:defRPr>
            </a:lvl1pPr>
          </a:lstStyle>
          <a:p>
            <a:r>
              <a:rPr lang="en-US"/>
              <a:t>Click to edit Master title style</a:t>
            </a:r>
            <a:endParaRPr lang="en-US" dirty="0"/>
          </a:p>
        </p:txBody>
      </p:sp>
      <p:pic>
        <p:nvPicPr>
          <p:cNvPr id="10" name="Picture 9">
            <a:extLst>
              <a:ext uri="{FF2B5EF4-FFF2-40B4-BE49-F238E27FC236}">
                <a16:creationId xmlns:a16="http://schemas.microsoft.com/office/drawing/2014/main" id="{78D0480C-D0F0-4D64-91F7-253C93EA69C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1" name="Group 10">
            <a:extLst>
              <a:ext uri="{FF2B5EF4-FFF2-40B4-BE49-F238E27FC236}">
                <a16:creationId xmlns:a16="http://schemas.microsoft.com/office/drawing/2014/main" id="{2DC6D3C9-6C92-4E30-9A17-99F65DB4D299}"/>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55001050-7ABC-4538-9DD1-EDD54675A790}"/>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C3EE77B-3F02-437B-89D4-A144513ABBF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425EF643-ACB6-49DE-99F2-122CA76F9200}"/>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A4A0623B-63CD-47FB-83FB-AC9D4A8A10E5}"/>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17873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ag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3"/>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83A295C-2DC0-4B28-B19C-4099FCDCF236}"/>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2373039554"/>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5"/>
                </a:solidFill>
              </a:defRPr>
            </a:lvl1pPr>
          </a:lstStyle>
          <a:p>
            <a:r>
              <a:rPr lang="en-US"/>
              <a:t>Click to edit Master title style</a:t>
            </a:r>
            <a:endParaRPr lang="en-US" dirty="0"/>
          </a:p>
        </p:txBody>
      </p:sp>
      <p:pic>
        <p:nvPicPr>
          <p:cNvPr id="10" name="Picture 9">
            <a:extLst>
              <a:ext uri="{FF2B5EF4-FFF2-40B4-BE49-F238E27FC236}">
                <a16:creationId xmlns:a16="http://schemas.microsoft.com/office/drawing/2014/main" id="{3403CA97-0323-4929-B4B0-48C22FE9C7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1" name="Group 10">
            <a:extLst>
              <a:ext uri="{FF2B5EF4-FFF2-40B4-BE49-F238E27FC236}">
                <a16:creationId xmlns:a16="http://schemas.microsoft.com/office/drawing/2014/main" id="{88F04A9F-F5D6-476A-9430-C3F567740C80}"/>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30D5D03F-619B-46AB-BA94-83D6CCD258BA}"/>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F19A46EE-D912-4DE1-BDC0-5262FDFD58F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65899BB5-6137-4F73-9841-E37D1B210038}"/>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AA50B008-20D9-4672-B91C-E5DCAD4F1317}"/>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7137896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3"/>
                </a:solidFill>
              </a:defRPr>
            </a:lvl1pPr>
          </a:lstStyle>
          <a:p>
            <a:r>
              <a:rPr lang="en-US"/>
              <a:t>Click to edit Master title style</a:t>
            </a:r>
            <a:endParaRPr lang="en-US" dirty="0"/>
          </a:p>
        </p:txBody>
      </p:sp>
      <p:pic>
        <p:nvPicPr>
          <p:cNvPr id="6" name="Picture 5">
            <a:extLst>
              <a:ext uri="{FF2B5EF4-FFF2-40B4-BE49-F238E27FC236}">
                <a16:creationId xmlns:a16="http://schemas.microsoft.com/office/drawing/2014/main" id="{62BA346D-C8BC-45E6-8B74-91008AFF9D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7" name="Group 6">
            <a:extLst>
              <a:ext uri="{FF2B5EF4-FFF2-40B4-BE49-F238E27FC236}">
                <a16:creationId xmlns:a16="http://schemas.microsoft.com/office/drawing/2014/main" id="{000E2F0A-A266-4FEC-9AA2-0094D2E78CEF}"/>
              </a:ext>
            </a:extLst>
          </p:cNvPr>
          <p:cNvGrpSpPr/>
          <p:nvPr userDrawn="1"/>
        </p:nvGrpSpPr>
        <p:grpSpPr>
          <a:xfrm>
            <a:off x="10910889" y="5668963"/>
            <a:ext cx="1281112" cy="1188607"/>
            <a:chOff x="10910889" y="5668963"/>
            <a:chExt cx="1281112" cy="1188607"/>
          </a:xfrm>
        </p:grpSpPr>
        <p:sp>
          <p:nvSpPr>
            <p:cNvPr id="8" name="Rectangle 7">
              <a:extLst>
                <a:ext uri="{FF2B5EF4-FFF2-40B4-BE49-F238E27FC236}">
                  <a16:creationId xmlns:a16="http://schemas.microsoft.com/office/drawing/2014/main" id="{7BC7CEEB-F271-410B-A816-E60D4EC465F7}"/>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7EFA4DD-7457-4601-A0BA-1657499BE79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Footer Placeholder 9">
            <a:extLst>
              <a:ext uri="{FF2B5EF4-FFF2-40B4-BE49-F238E27FC236}">
                <a16:creationId xmlns:a16="http://schemas.microsoft.com/office/drawing/2014/main" id="{92FC9649-CE0C-41FA-860C-0F31C8EC1956}"/>
              </a:ext>
            </a:extLst>
          </p:cNvPr>
          <p:cNvSpPr>
            <a:spLocks noGrp="1"/>
          </p:cNvSpPr>
          <p:nvPr>
            <p:ph type="ftr" sz="quarter" idx="10"/>
          </p:nvPr>
        </p:nvSpPr>
        <p:spPr/>
        <p:txBody>
          <a:bodyPr/>
          <a:lstStyle/>
          <a:p>
            <a:endParaRPr lang="en-US" dirty="0"/>
          </a:p>
        </p:txBody>
      </p:sp>
      <p:sp>
        <p:nvSpPr>
          <p:cNvPr id="11" name="Slide Number Placeholder 10">
            <a:extLst>
              <a:ext uri="{FF2B5EF4-FFF2-40B4-BE49-F238E27FC236}">
                <a16:creationId xmlns:a16="http://schemas.microsoft.com/office/drawing/2014/main" id="{1FB29D45-148E-4CE3-ABDE-FD9683BBA442}"/>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0368685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6"/>
                </a:solidFill>
              </a:defRPr>
            </a:lvl1pPr>
          </a:lstStyle>
          <a:p>
            <a:r>
              <a:rPr lang="en-US"/>
              <a:t>Click to edit Master title style</a:t>
            </a:r>
            <a:endParaRPr lang="en-US" dirty="0"/>
          </a:p>
        </p:txBody>
      </p:sp>
      <p:grpSp>
        <p:nvGrpSpPr>
          <p:cNvPr id="10" name="Group 9">
            <a:extLst>
              <a:ext uri="{FF2B5EF4-FFF2-40B4-BE49-F238E27FC236}">
                <a16:creationId xmlns:a16="http://schemas.microsoft.com/office/drawing/2014/main" id="{6F2415A4-BE91-4823-A4F1-1D9454169C66}"/>
              </a:ext>
            </a:extLst>
          </p:cNvPr>
          <p:cNvGrpSpPr/>
          <p:nvPr userDrawn="1"/>
        </p:nvGrpSpPr>
        <p:grpSpPr>
          <a:xfrm>
            <a:off x="10910889" y="5668963"/>
            <a:ext cx="1281112" cy="1188607"/>
            <a:chOff x="10910889" y="5668963"/>
            <a:chExt cx="1281112" cy="1188607"/>
          </a:xfrm>
        </p:grpSpPr>
        <p:sp>
          <p:nvSpPr>
            <p:cNvPr id="11" name="Rectangle 10">
              <a:extLst>
                <a:ext uri="{FF2B5EF4-FFF2-40B4-BE49-F238E27FC236}">
                  <a16:creationId xmlns:a16="http://schemas.microsoft.com/office/drawing/2014/main" id="{21593BF5-FC4B-495E-BD01-6AA2D3501B03}"/>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8DC6A2C-3169-41D3-8C10-0D4374B55C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3" name="Picture 12">
            <a:extLst>
              <a:ext uri="{FF2B5EF4-FFF2-40B4-BE49-F238E27FC236}">
                <a16:creationId xmlns:a16="http://schemas.microsoft.com/office/drawing/2014/main" id="{EE067285-DD00-4769-81F0-DAE16D89414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14" name="Footer Placeholder 13">
            <a:extLst>
              <a:ext uri="{FF2B5EF4-FFF2-40B4-BE49-F238E27FC236}">
                <a16:creationId xmlns:a16="http://schemas.microsoft.com/office/drawing/2014/main" id="{CBDDE1E3-A151-4D21-B486-A5C1196BCC85}"/>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87A12082-A3DF-4748-8F07-85CFBE92D602}"/>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0574002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Blue">
    <p:bg>
      <p:bgPr>
        <a:solidFill>
          <a:schemeClr val="accent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2A22F3B3-9E50-40AB-A7A5-2C79264EBC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B9593DAD-5CBA-4B3B-AA03-E1025FC4FE3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5AF440FC-9DE4-41F9-A23E-8220ED868EE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CBF48938-0590-48DF-9BA6-25EF409F918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3CFC89FF-A961-43A9-8BA0-DCD81E668B38}"/>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DFB108EE-430F-4075-A50D-89B43C70277A}"/>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5486703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Teal">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27D92168-F0C5-4AFA-A7D6-DBA4424B974D}"/>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F690B747-253F-4062-83D3-11A9F1163520}"/>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9355008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Red">
    <p:bg>
      <p:bgPr>
        <a:solidFill>
          <a:schemeClr val="accent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7D32EDD-167A-4B2E-BA7E-E9CCADDF678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5071A42B-EF95-43FF-B6EC-7943AF759750}"/>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C771A908-BF5D-434C-800D-4782D1FB1934}"/>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0ADB4AD5-9CC7-4531-B315-A0D3966256F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C0096EF0-20D4-4AA1-BF4C-04E3BA46FE8F}"/>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4CE24A0A-5ECF-4A9E-A6F4-2FAF4CDC172F}"/>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6522453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Green">
    <p:bg>
      <p:bgPr>
        <a:solidFill>
          <a:schemeClr val="accent4"/>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B28AFA83-26C7-45F0-94B4-8D7261621B2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599E9A34-9034-45D4-B084-71904A9D8B9E}"/>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EB6A35F-E960-4297-AA29-3585EA1EEE8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49EC12C3-77B3-47EF-B70B-A375A44ECF6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4E74E256-6803-42E2-90A4-4E5E29B8A3DB}"/>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F56BD49E-B7C1-4E59-AEEE-E2D5A58D63E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58698110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31CCFBE-562C-48E4-98E6-77C9A843AD31}"/>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43B40C2B-653B-4BAE-9F7C-B8503F8D6C9D}"/>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008028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ag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6"/>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44B4D81-88CD-470E-8625-6F4D2E43AD0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3994697654"/>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A15E2BD9-D93B-42F8-9283-EAC3C6EE0D9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9" name="Group 8">
            <a:extLst>
              <a:ext uri="{FF2B5EF4-FFF2-40B4-BE49-F238E27FC236}">
                <a16:creationId xmlns:a16="http://schemas.microsoft.com/office/drawing/2014/main" id="{3F9AA341-5978-4CF5-A740-BB51B2B3A7D7}"/>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977763C9-8FCA-4B82-A685-B68C69B4974B}"/>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066956F-0225-4D08-AB1F-416099A42C2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B20F191C-732F-4B5B-BB64-7DBD032C469A}"/>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75B41862-B55C-4FE0-8250-F24907CD0191}"/>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127935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BE9EE480-E44A-4CB3-AF35-36E339EE54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3" name="Group 12">
            <a:extLst>
              <a:ext uri="{FF2B5EF4-FFF2-40B4-BE49-F238E27FC236}">
                <a16:creationId xmlns:a16="http://schemas.microsoft.com/office/drawing/2014/main" id="{96BFC9F5-FB99-4722-AC76-C40AEA9F666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23225A31-7EE9-4B5F-8DB7-108817AFC892}"/>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F4B8BEC9-B3FB-4AA0-AA8D-2A6D9785DC1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7" name="Footer Placeholder 6">
            <a:extLst>
              <a:ext uri="{FF2B5EF4-FFF2-40B4-BE49-F238E27FC236}">
                <a16:creationId xmlns:a16="http://schemas.microsoft.com/office/drawing/2014/main" id="{56041093-8DDB-47BA-B7F1-3A2416331D81}"/>
              </a:ext>
            </a:extLst>
          </p:cNvPr>
          <p:cNvSpPr>
            <a:spLocks noGrp="1"/>
          </p:cNvSpPr>
          <p:nvPr>
            <p:ph type="ftr" sz="quarter" idx="10"/>
          </p:nvPr>
        </p:nvSpPr>
        <p:spPr/>
        <p:txBody>
          <a:bodyPr/>
          <a:lstStyle/>
          <a:p>
            <a:endParaRPr lang="en-US" dirty="0"/>
          </a:p>
        </p:txBody>
      </p:sp>
      <p:sp>
        <p:nvSpPr>
          <p:cNvPr id="16" name="Slide Number Placeholder 15">
            <a:extLst>
              <a:ext uri="{FF2B5EF4-FFF2-40B4-BE49-F238E27FC236}">
                <a16:creationId xmlns:a16="http://schemas.microsoft.com/office/drawing/2014/main" id="{68480899-2398-499B-A908-3C89781816F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435780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37D0ADAB-3428-4427-AEFA-22E341902E5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D5EF3A2C-A276-46F1-9426-8DABE19BD98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9BEAE1E6-EA9C-4D13-A35E-07880DCE2FA9}"/>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F3E4D53A-DE70-4EE2-8E8D-AA47873F21F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7" name="Footer Placeholder 6">
            <a:extLst>
              <a:ext uri="{FF2B5EF4-FFF2-40B4-BE49-F238E27FC236}">
                <a16:creationId xmlns:a16="http://schemas.microsoft.com/office/drawing/2014/main" id="{43EEA4E6-4AC5-40A3-A3E7-CF2BE843599E}"/>
              </a:ext>
            </a:extLst>
          </p:cNvPr>
          <p:cNvSpPr>
            <a:spLocks noGrp="1"/>
          </p:cNvSpPr>
          <p:nvPr>
            <p:ph type="ftr" sz="quarter" idx="10"/>
          </p:nvPr>
        </p:nvSpPr>
        <p:spPr/>
        <p:txBody>
          <a:bodyPr/>
          <a:lstStyle/>
          <a:p>
            <a:endParaRPr lang="en-US" dirty="0"/>
          </a:p>
        </p:txBody>
      </p:sp>
      <p:sp>
        <p:nvSpPr>
          <p:cNvPr id="16" name="Slide Number Placeholder 15">
            <a:extLst>
              <a:ext uri="{FF2B5EF4-FFF2-40B4-BE49-F238E27FC236}">
                <a16:creationId xmlns:a16="http://schemas.microsoft.com/office/drawing/2014/main" id="{F5C3EB70-F95B-4CD7-B2C9-6E4086A77C18}"/>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701572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a:extLst>
              <a:ext uri="{FF2B5EF4-FFF2-40B4-BE49-F238E27FC236}">
                <a16:creationId xmlns:a16="http://schemas.microsoft.com/office/drawing/2014/main" id="{12F275D8-6A23-4796-8B7D-8C2B5503ADDD}"/>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537412D5-664E-4E42-830A-F464B017B299}"/>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0493E8B-34EB-4FED-96E9-4F945A14C01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199FD9E3-06BE-4D22-A80B-0970457EA47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7" name="Footer Placeholder 6">
            <a:extLst>
              <a:ext uri="{FF2B5EF4-FFF2-40B4-BE49-F238E27FC236}">
                <a16:creationId xmlns:a16="http://schemas.microsoft.com/office/drawing/2014/main" id="{3713CF40-D8F8-4431-AB66-F68EB243A2EF}"/>
              </a:ext>
            </a:extLst>
          </p:cNvPr>
          <p:cNvSpPr>
            <a:spLocks noGrp="1"/>
          </p:cNvSpPr>
          <p:nvPr>
            <p:ph type="ftr" sz="quarter" idx="10"/>
          </p:nvPr>
        </p:nvSpPr>
        <p:spPr/>
        <p:txBody>
          <a:bodyPr/>
          <a:lstStyle/>
          <a:p>
            <a:endParaRPr lang="en-US" dirty="0"/>
          </a:p>
        </p:txBody>
      </p:sp>
      <p:sp>
        <p:nvSpPr>
          <p:cNvPr id="16" name="Slide Number Placeholder 15">
            <a:extLst>
              <a:ext uri="{FF2B5EF4-FFF2-40B4-BE49-F238E27FC236}">
                <a16:creationId xmlns:a16="http://schemas.microsoft.com/office/drawing/2014/main" id="{ED817541-8D89-450B-AEAF-AB2864CB0EC9}"/>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373920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Title &amp;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mn-lt"/>
              </a:defRPr>
            </a:lvl1pPr>
            <a:lvl2pPr>
              <a:spcBef>
                <a:spcPts val="600"/>
              </a:spcBef>
              <a:defRPr sz="1200" baseline="0">
                <a:latin typeface="+mn-lt"/>
              </a:defRPr>
            </a:lvl2pPr>
            <a:lvl3pPr>
              <a:spcBef>
                <a:spcPts val="600"/>
              </a:spcBef>
              <a:defRPr sz="1200" baseline="0">
                <a:latin typeface="+mn-lt"/>
              </a:defRPr>
            </a:lvl3pPr>
            <a:lvl4pPr>
              <a:spcBef>
                <a:spcPts val="600"/>
              </a:spcBef>
              <a:defRPr sz="1200" baseline="0">
                <a:latin typeface="+mn-lt"/>
              </a:defRPr>
            </a:lvl4pPr>
            <a:lvl5pPr>
              <a:spcBef>
                <a:spcPts val="600"/>
              </a:spcBef>
              <a:defRPr sz="1200" baseline="0">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a:extLst>
              <a:ext uri="{FF2B5EF4-FFF2-40B4-BE49-F238E27FC236}">
                <a16:creationId xmlns:a16="http://schemas.microsoft.com/office/drawing/2014/main" id="{03BD3F6E-67F7-45F8-B0B5-A2822A42168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6" name="Group 15">
            <a:extLst>
              <a:ext uri="{FF2B5EF4-FFF2-40B4-BE49-F238E27FC236}">
                <a16:creationId xmlns:a16="http://schemas.microsoft.com/office/drawing/2014/main" id="{23AA7B41-09B4-4CF5-9567-9B2C4F9BD5CD}"/>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0E69CB54-68F6-40E8-AB2F-FEFA421124C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4102A84D-677B-4AAF-B3BD-4813C90B5C1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4B73111-D95D-4A45-BD12-60C3097AA900}"/>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060E9047-635F-4B6D-AAD2-25713FD5E681}"/>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478431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652C1B-1A0E-4188-ADDA-1A9CCF765BA7}"/>
              </a:ext>
            </a:extLst>
          </p:cNvPr>
          <p:cNvSpPr/>
          <p:nvPr userDrawn="1"/>
        </p:nvSpPr>
        <p:spPr>
          <a:xfrm>
            <a:off x="190092" y="188913"/>
            <a:ext cx="11811408" cy="647858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05F0508E-1AE7-48DE-A7AF-A3BBFB154D46}"/>
              </a:ext>
            </a:extLst>
          </p:cNvPr>
          <p:cNvSpPr>
            <a:spLocks noGrp="1"/>
          </p:cNvSpPr>
          <p:nvPr>
            <p:ph type="title"/>
          </p:nvPr>
        </p:nvSpPr>
        <p:spPr>
          <a:xfrm>
            <a:off x="646611" y="738414"/>
            <a:ext cx="10707189" cy="1325563"/>
          </a:xfrm>
          <a:prstGeom prst="rect">
            <a:avLst/>
          </a:prstGeom>
        </p:spPr>
        <p:txBody>
          <a:bodyPr vert="horz" lIns="91440" tIns="45720" rIns="91440" bIns="45720" rtlCol="0" anchor="b">
            <a:no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9AB293C9-07E8-4B7C-A396-A7653238B317}"/>
              </a:ext>
            </a:extLst>
          </p:cNvPr>
          <p:cNvSpPr>
            <a:spLocks noGrp="1"/>
          </p:cNvSpPr>
          <p:nvPr>
            <p:ph type="body" idx="1"/>
          </p:nvPr>
        </p:nvSpPr>
        <p:spPr>
          <a:xfrm>
            <a:off x="646611" y="2547917"/>
            <a:ext cx="10707189" cy="407375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7A04C728-D88B-4E10-B32D-EFBB20D58C81}"/>
              </a:ext>
            </a:extLst>
          </p:cNvPr>
          <p:cNvSpPr>
            <a:spLocks noGrp="1"/>
          </p:cNvSpPr>
          <p:nvPr>
            <p:ph type="ftr" sz="quarter" idx="3"/>
          </p:nvPr>
        </p:nvSpPr>
        <p:spPr>
          <a:xfrm>
            <a:off x="2705828" y="6192041"/>
            <a:ext cx="6711221" cy="365125"/>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49A8C4C1-E651-4171-82AC-B004048EB13E}"/>
              </a:ext>
            </a:extLst>
          </p:cNvPr>
          <p:cNvSpPr>
            <a:spLocks noGrp="1"/>
          </p:cNvSpPr>
          <p:nvPr>
            <p:ph type="sldNum" sz="quarter" idx="4"/>
          </p:nvPr>
        </p:nvSpPr>
        <p:spPr>
          <a:xfrm>
            <a:off x="321469" y="6192041"/>
            <a:ext cx="616260" cy="365125"/>
          </a:xfrm>
          <a:prstGeom prst="rect">
            <a:avLst/>
          </a:prstGeom>
        </p:spPr>
        <p:txBody>
          <a:bodyPr vert="horz" lIns="91440" tIns="45720" rIns="91440" bIns="45720" rtlCol="0" anchor="ctr"/>
          <a:lstStyle>
            <a:lvl1pPr algn="r">
              <a:defRPr sz="1050" b="0">
                <a:solidFill>
                  <a:srgbClr val="231F20"/>
                </a:solidFill>
              </a:defRPr>
            </a:lvl1pPr>
          </a:lstStyle>
          <a:p>
            <a:fld id="{2BEE099A-8562-47CA-944D-F82EDDAC5192}" type="slidenum">
              <a:rPr lang="en-US" smtClean="0"/>
              <a:pPr/>
              <a:t>‹#›</a:t>
            </a:fld>
            <a:endParaRPr lang="en-US" dirty="0"/>
          </a:p>
        </p:txBody>
      </p:sp>
      <p:sp>
        <p:nvSpPr>
          <p:cNvPr id="7" name="Rectangle 6">
            <a:extLst>
              <a:ext uri="{FF2B5EF4-FFF2-40B4-BE49-F238E27FC236}">
                <a16:creationId xmlns:a16="http://schemas.microsoft.com/office/drawing/2014/main" id="{2E9384D0-0F87-49AD-BABA-90C85DF006CE}"/>
              </a:ext>
            </a:extLst>
          </p:cNvPr>
          <p:cNvSpPr/>
          <p:nvPr userDrawn="1"/>
        </p:nvSpPr>
        <p:spPr>
          <a:xfrm>
            <a:off x="1059108" y="6250861"/>
            <a:ext cx="1476686" cy="253916"/>
          </a:xfrm>
          <a:prstGeom prst="rect">
            <a:avLst/>
          </a:prstGeom>
        </p:spPr>
        <p:txBody>
          <a:bodyPr wrap="none">
            <a:spAutoFit/>
          </a:bodyPr>
          <a:lstStyle/>
          <a:p>
            <a:pPr marR="0" algn="l" rtl="0"/>
            <a:r>
              <a:rPr lang="en-US" sz="1050" b="0" kern="1200" dirty="0">
                <a:solidFill>
                  <a:srgbClr val="231F20"/>
                </a:solidFill>
                <a:latin typeface="Gotham Bold" pitchFamily="50" charset="0"/>
                <a:ea typeface="+mn-ea"/>
                <a:cs typeface="+mn-cs"/>
              </a:rPr>
              <a:t>2020CENSUS.GOV</a:t>
            </a:r>
          </a:p>
        </p:txBody>
      </p:sp>
    </p:spTree>
    <p:extLst>
      <p:ext uri="{BB962C8B-B14F-4D97-AF65-F5344CB8AC3E}">
        <p14:creationId xmlns:p14="http://schemas.microsoft.com/office/powerpoint/2010/main" val="4997812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 id="2147483688" r:id="rId27"/>
    <p:sldLayoutId id="2147483689" r:id="rId28"/>
    <p:sldLayoutId id="2147483690" r:id="rId29"/>
    <p:sldLayoutId id="2147483691" r:id="rId30"/>
    <p:sldLayoutId id="2147483692" r:id="rId31"/>
    <p:sldLayoutId id="2147483693" r:id="rId32"/>
    <p:sldLayoutId id="2147483694" r:id="rId33"/>
    <p:sldLayoutId id="2147483695" r:id="rId34"/>
    <p:sldLayoutId id="2147483696" r:id="rId35"/>
    <p:sldLayoutId id="2147483697" r:id="rId36"/>
    <p:sldLayoutId id="2147483698" r:id="rId37"/>
  </p:sldLayoutIdLst>
  <p:hf hdr="0" ftr="0" dt="0"/>
  <p:txStyles>
    <p:titleStyle>
      <a:lvl1pPr algn="l" defTabSz="914400" rtl="0" eaLnBrk="1" latinLnBrk="0" hangingPunct="1">
        <a:lnSpc>
          <a:spcPct val="90000"/>
        </a:lnSpc>
        <a:spcBef>
          <a:spcPct val="0"/>
        </a:spcBef>
        <a:buNone/>
        <a:defRPr sz="4800" b="1" kern="1200">
          <a:solidFill>
            <a:srgbClr val="215493"/>
          </a:solidFill>
          <a:latin typeface="Century Gothic" panose="020B0502020202020204" pitchFamily="34" charset="0"/>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1800" b="1" kern="1200" spc="-20" baseline="0">
          <a:solidFill>
            <a:schemeClr val="tx1"/>
          </a:solidFill>
          <a:latin typeface="Century Gothic" panose="020B0502020202020204" pitchFamily="34" charset="0"/>
          <a:ea typeface="+mn-ea"/>
          <a:cs typeface="+mn-cs"/>
        </a:defRPr>
      </a:lvl1pPr>
      <a:lvl2pPr marL="0" indent="0" algn="l" defTabSz="914400" rtl="0" eaLnBrk="1" latinLnBrk="0" hangingPunct="1">
        <a:lnSpc>
          <a:spcPct val="100000"/>
        </a:lnSpc>
        <a:spcBef>
          <a:spcPts val="2600"/>
        </a:spcBef>
        <a:buFont typeface="Arial" panose="020B0604020202020204" pitchFamily="34" charset="0"/>
        <a:buNone/>
        <a:defRPr sz="1300" kern="1200" spc="-20" baseline="0">
          <a:solidFill>
            <a:schemeClr val="tx1"/>
          </a:solidFill>
          <a:latin typeface="+mn-lt"/>
          <a:ea typeface="+mn-ea"/>
          <a:cs typeface="+mn-cs"/>
        </a:defRPr>
      </a:lvl2pPr>
      <a:lvl3pPr marL="171450" indent="-171450" algn="l" defTabSz="914400" rtl="0" eaLnBrk="1" latinLnBrk="0" hangingPunct="1">
        <a:lnSpc>
          <a:spcPct val="100000"/>
        </a:lnSpc>
        <a:spcBef>
          <a:spcPts val="1200"/>
        </a:spcBef>
        <a:buFont typeface="Arial" panose="020B0604020202020204" pitchFamily="34" charset="0"/>
        <a:buChar char="•"/>
        <a:defRPr sz="1200" kern="1200" spc="-20" baseline="0">
          <a:solidFill>
            <a:schemeClr val="tx1"/>
          </a:solidFill>
          <a:latin typeface="+mn-lt"/>
          <a:ea typeface="+mn-ea"/>
          <a:cs typeface="+mn-cs"/>
        </a:defRPr>
      </a:lvl3pPr>
      <a:lvl4pPr marL="342900" indent="-171450" algn="l" defTabSz="914400" rtl="0" eaLnBrk="1" latinLnBrk="0" hangingPunct="1">
        <a:lnSpc>
          <a:spcPct val="100000"/>
        </a:lnSpc>
        <a:spcBef>
          <a:spcPts val="600"/>
        </a:spcBef>
        <a:buFont typeface="Arial" panose="020B0604020202020204" pitchFamily="34" charset="0"/>
        <a:buChar char="‒"/>
        <a:defRPr sz="1100" kern="1200" spc="-20" baseline="0">
          <a:solidFill>
            <a:schemeClr val="tx1"/>
          </a:solidFill>
          <a:latin typeface="+mn-lt"/>
          <a:ea typeface="+mn-ea"/>
          <a:cs typeface="+mn-cs"/>
        </a:defRPr>
      </a:lvl4pPr>
      <a:lvl5pPr marL="571500" indent="-228600" algn="l" defTabSz="914400" rtl="0" eaLnBrk="1" latinLnBrk="0" hangingPunct="1">
        <a:lnSpc>
          <a:spcPct val="100000"/>
        </a:lnSpc>
        <a:spcBef>
          <a:spcPts val="200"/>
        </a:spcBef>
        <a:buFont typeface="Arial" panose="020B0604020202020204" pitchFamily="34" charset="0"/>
        <a:buChar char="•"/>
        <a:defRPr sz="10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9.xml"/><Relationship Id="rId1" Type="http://schemas.openxmlformats.org/officeDocument/2006/relationships/slideLayout" Target="../slideLayouts/slideLayout13.xml"/><Relationship Id="rId5" Type="http://schemas.openxmlformats.org/officeDocument/2006/relationships/hyperlink" Target="http://www.census.gov/vius" TargetMode="External"/><Relationship Id="rId4" Type="http://schemas.openxmlformats.org/officeDocument/2006/relationships/hyperlink" Target="http://www.bts.gov/viu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B9C40E-954B-45B0-834E-9FA741175830}"/>
              </a:ext>
            </a:extLst>
          </p:cNvPr>
          <p:cNvSpPr>
            <a:spLocks noGrp="1"/>
          </p:cNvSpPr>
          <p:nvPr>
            <p:ph type="ctrTitle"/>
          </p:nvPr>
        </p:nvSpPr>
        <p:spPr>
          <a:xfrm>
            <a:off x="669924" y="682249"/>
            <a:ext cx="10240964" cy="1963137"/>
          </a:xfrm>
        </p:spPr>
        <p:txBody>
          <a:bodyPr/>
          <a:lstStyle/>
          <a:p>
            <a:r>
              <a:rPr lang="en-US" sz="3600" dirty="0"/>
              <a:t>The Upcoming 2021 Vehicle Inventory and Use Survey (VIUS): An overview and Q&amp;A on the restored VIUS questionnaires</a:t>
            </a:r>
            <a:endParaRPr lang="en-US" sz="3600" dirty="0">
              <a:solidFill>
                <a:srgbClr val="215493"/>
              </a:solidFill>
            </a:endParaRPr>
          </a:p>
        </p:txBody>
      </p:sp>
      <p:sp>
        <p:nvSpPr>
          <p:cNvPr id="5" name="Content Placeholder 4">
            <a:extLst>
              <a:ext uri="{FF2B5EF4-FFF2-40B4-BE49-F238E27FC236}">
                <a16:creationId xmlns:a16="http://schemas.microsoft.com/office/drawing/2014/main" id="{3406D3B8-58A4-4B66-9BE3-39D3205A3A33}"/>
              </a:ext>
            </a:extLst>
          </p:cNvPr>
          <p:cNvSpPr>
            <a:spLocks noGrp="1"/>
          </p:cNvSpPr>
          <p:nvPr>
            <p:ph type="subTitle" idx="1"/>
          </p:nvPr>
        </p:nvSpPr>
        <p:spPr>
          <a:xfrm>
            <a:off x="669924" y="4350478"/>
            <a:ext cx="4572000" cy="640080"/>
          </a:xfrm>
        </p:spPr>
        <p:txBody>
          <a:bodyPr/>
          <a:lstStyle/>
          <a:p>
            <a:r>
              <a:rPr lang="en-US" sz="1800" dirty="0">
                <a:latin typeface="Calibri" panose="020F0502020204030204" pitchFamily="34" charset="0"/>
                <a:cs typeface="Calibri" panose="020F0502020204030204" pitchFamily="34" charset="0"/>
              </a:rPr>
              <a:t>April 20, 2021</a:t>
            </a:r>
          </a:p>
        </p:txBody>
      </p:sp>
      <p:sp>
        <p:nvSpPr>
          <p:cNvPr id="14" name="Text Placeholder 13">
            <a:extLst>
              <a:ext uri="{FF2B5EF4-FFF2-40B4-BE49-F238E27FC236}">
                <a16:creationId xmlns:a16="http://schemas.microsoft.com/office/drawing/2014/main" id="{D8FFA193-563D-494D-8D25-014ECEDEE0C8}"/>
              </a:ext>
            </a:extLst>
          </p:cNvPr>
          <p:cNvSpPr>
            <a:spLocks noGrp="1"/>
          </p:cNvSpPr>
          <p:nvPr>
            <p:ph type="body" idx="12"/>
          </p:nvPr>
        </p:nvSpPr>
        <p:spPr>
          <a:xfrm>
            <a:off x="669924" y="2856615"/>
            <a:ext cx="10241280" cy="1356000"/>
          </a:xfrm>
        </p:spPr>
        <p:txBody>
          <a:bodyPr>
            <a:noAutofit/>
          </a:bodyPr>
          <a:lstStyle/>
          <a:p>
            <a:r>
              <a:rPr lang="en-US" dirty="0">
                <a:latin typeface="Calibri" panose="020F0502020204030204" pitchFamily="34" charset="0"/>
                <a:cs typeface="Calibri" panose="020F0502020204030204" pitchFamily="34" charset="0"/>
              </a:rPr>
              <a:t>Presented by:</a:t>
            </a: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Bureau of Transportation Statistics and U.S. Census Bureau</a:t>
            </a:r>
          </a:p>
          <a:p>
            <a:r>
              <a:rPr lang="en-US" b="0" dirty="0"/>
              <a:t>Presenters: Janine McFadden, Ryan Grube, Kelly Holder, and Gritiya Tanner​</a:t>
            </a:r>
            <a:endParaRPr lang="en-US" sz="2400" b="0" dirty="0"/>
          </a:p>
          <a:p>
            <a:endParaRPr lang="en-US" sz="2400" dirty="0">
              <a:latin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717D679C-5909-4F50-AAA4-9C40FEC60B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541" y="5206318"/>
            <a:ext cx="3770424" cy="1430328"/>
          </a:xfrm>
          <a:prstGeom prst="rect">
            <a:avLst/>
          </a:prstGeom>
        </p:spPr>
      </p:pic>
    </p:spTree>
    <p:extLst>
      <p:ext uri="{BB962C8B-B14F-4D97-AF65-F5344CB8AC3E}">
        <p14:creationId xmlns:p14="http://schemas.microsoft.com/office/powerpoint/2010/main" val="3300960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308146" y="232893"/>
            <a:ext cx="10240964" cy="570907"/>
          </a:xfrm>
        </p:spPr>
        <p:txBody>
          <a:bodyPr/>
          <a:lstStyle/>
          <a:p>
            <a:r>
              <a:rPr lang="en-US" sz="3200" dirty="0"/>
              <a:t>E. Type of Vehicle</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D152BC19-8F77-484B-BB83-7D0C7984DB9C}"/>
              </a:ext>
            </a:extLst>
          </p:cNvPr>
          <p:cNvSpPr txBox="1"/>
          <p:nvPr/>
        </p:nvSpPr>
        <p:spPr>
          <a:xfrm>
            <a:off x="3791952" y="1406811"/>
            <a:ext cx="5135480" cy="3785652"/>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            </a:t>
            </a:r>
            <a:r>
              <a:rPr lang="en-US" sz="2400" b="1" u="sng" dirty="0">
                <a:latin typeface="Calibri" panose="020F0502020204030204" pitchFamily="34" charset="0"/>
                <a:cs typeface="Calibri" panose="020F0502020204030204" pitchFamily="34" charset="0"/>
              </a:rPr>
              <a:t>Light Trucks</a:t>
            </a:r>
          </a:p>
          <a:p>
            <a:endParaRPr lang="en-US" sz="2400" dirty="0">
              <a:latin typeface="Calibri" panose="020F0502020204030204" pitchFamily="34" charset="0"/>
              <a:cs typeface="Calibri" panose="020F0502020204030204" pitchFamily="34" charset="0"/>
            </a:endParaRPr>
          </a:p>
          <a:p>
            <a:r>
              <a:rPr lang="en-US" sz="2400" b="1" dirty="0">
                <a:latin typeface="Calibri" panose="020F0502020204030204" pitchFamily="34" charset="0"/>
                <a:cs typeface="Calibri" panose="020F0502020204030204" pitchFamily="34" charset="0"/>
              </a:rPr>
              <a:t>Which body type most closely resembled this vehicle?</a:t>
            </a:r>
          </a:p>
          <a:p>
            <a:r>
              <a:rPr lang="en-US" sz="2400" i="1" dirty="0">
                <a:latin typeface="Calibri" panose="020F0502020204030204" pitchFamily="34" charset="0"/>
                <a:cs typeface="Calibri" panose="020F0502020204030204" pitchFamily="34" charset="0"/>
              </a:rPr>
              <a:t>Mark ONE box only.</a:t>
            </a:r>
          </a:p>
          <a:p>
            <a:r>
              <a:rPr lang="en-US" sz="2400" dirty="0">
                <a:latin typeface="Calibri" panose="020F0502020204030204" pitchFamily="34" charset="0"/>
                <a:cs typeface="Calibri" panose="020F0502020204030204" pitchFamily="34" charset="0"/>
              </a:rPr>
              <a:t>    - Pickup</a:t>
            </a:r>
          </a:p>
          <a:p>
            <a:r>
              <a:rPr lang="en-US" sz="2400" dirty="0">
                <a:latin typeface="Calibri" panose="020F0502020204030204" pitchFamily="34" charset="0"/>
                <a:cs typeface="Calibri" panose="020F0502020204030204" pitchFamily="34" charset="0"/>
              </a:rPr>
              <a:t>    - Minivan</a:t>
            </a:r>
          </a:p>
          <a:p>
            <a:r>
              <a:rPr lang="en-US" sz="2400" dirty="0">
                <a:latin typeface="Calibri" panose="020F0502020204030204" pitchFamily="34" charset="0"/>
                <a:cs typeface="Calibri" panose="020F0502020204030204" pitchFamily="34" charset="0"/>
              </a:rPr>
              <a:t>    - Van other than minivan</a:t>
            </a:r>
          </a:p>
          <a:p>
            <a:r>
              <a:rPr lang="en-US" sz="2400" dirty="0">
                <a:latin typeface="Calibri" panose="020F0502020204030204" pitchFamily="34" charset="0"/>
                <a:cs typeface="Calibri" panose="020F0502020204030204" pitchFamily="34" charset="0"/>
              </a:rPr>
              <a:t>    - Sport utility vehicle </a:t>
            </a:r>
          </a:p>
          <a:p>
            <a:r>
              <a:rPr lang="en-US" sz="2400" dirty="0">
                <a:latin typeface="Calibri" panose="020F0502020204030204" pitchFamily="34" charset="0"/>
                <a:cs typeface="Calibri" panose="020F0502020204030204" pitchFamily="34" charset="0"/>
              </a:rPr>
              <a:t>    - Other – </a:t>
            </a:r>
            <a:r>
              <a:rPr lang="en-US" sz="2400" i="1" dirty="0">
                <a:latin typeface="Calibri" panose="020F0502020204030204" pitchFamily="34" charset="0"/>
                <a:cs typeface="Calibri" panose="020F0502020204030204" pitchFamily="34" charset="0"/>
              </a:rPr>
              <a:t>please specify </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3661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4D3B076B-E84C-433B-B020-7856D2D96677}"/>
              </a:ext>
            </a:extLst>
          </p:cNvPr>
          <p:cNvSpPr txBox="1"/>
          <p:nvPr/>
        </p:nvSpPr>
        <p:spPr>
          <a:xfrm>
            <a:off x="2342240" y="1272727"/>
            <a:ext cx="7718659" cy="1323439"/>
          </a:xfrm>
          <a:prstGeom prst="rect">
            <a:avLst/>
          </a:prstGeom>
          <a:noFill/>
        </p:spPr>
        <p:txBody>
          <a:bodyPr wrap="square" rtlCol="0">
            <a:spAutoFit/>
          </a:bodyPr>
          <a:lstStyle/>
          <a:p>
            <a:r>
              <a:rPr lang="en-US" sz="2000" b="1" dirty="0">
                <a:solidFill>
                  <a:srgbClr val="0070C0"/>
                </a:solidFill>
                <a:latin typeface="Calibri" panose="020F0502020204030204" pitchFamily="34" charset="0"/>
                <a:cs typeface="Calibri" panose="020F0502020204030204" pitchFamily="34" charset="0"/>
              </a:rPr>
              <a:t>Was this vehicle a semi-truck (tractor/trailer truck)? </a:t>
            </a:r>
            <a:r>
              <a:rPr lang="en-US" sz="2000" dirty="0">
                <a:latin typeface="Calibri" panose="020F0502020204030204" pitchFamily="34" charset="0"/>
                <a:cs typeface="Calibri" panose="020F0502020204030204" pitchFamily="34" charset="0"/>
              </a:rPr>
              <a:t>Yes/No</a:t>
            </a:r>
          </a:p>
          <a:p>
            <a:endParaRPr lang="en-US" sz="2000" b="1" u="sng"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Which single-unit body type most closely resembled this vehicle?</a:t>
            </a:r>
          </a:p>
          <a:p>
            <a:endParaRPr lang="en-US" sz="2000" dirty="0">
              <a:latin typeface="Calibri" panose="020F0502020204030204" pitchFamily="34" charset="0"/>
              <a:cs typeface="Calibri" panose="020F0502020204030204" pitchFamily="34" charset="0"/>
            </a:endParaRPr>
          </a:p>
        </p:txBody>
      </p:sp>
      <p:grpSp>
        <p:nvGrpSpPr>
          <p:cNvPr id="6" name="Group 5">
            <a:extLst>
              <a:ext uri="{FF2B5EF4-FFF2-40B4-BE49-F238E27FC236}">
                <a16:creationId xmlns:a16="http://schemas.microsoft.com/office/drawing/2014/main" id="{54CA7E91-39D1-4987-9140-D9ECE74CD1A4}"/>
              </a:ext>
            </a:extLst>
          </p:cNvPr>
          <p:cNvGrpSpPr/>
          <p:nvPr/>
        </p:nvGrpSpPr>
        <p:grpSpPr>
          <a:xfrm>
            <a:off x="1469324" y="2271293"/>
            <a:ext cx="10588141" cy="3728386"/>
            <a:chOff x="1464345" y="2022759"/>
            <a:chExt cx="10588141" cy="3728386"/>
          </a:xfrm>
        </p:grpSpPr>
        <p:sp>
          <p:nvSpPr>
            <p:cNvPr id="5" name="TextBox 4">
              <a:extLst>
                <a:ext uri="{FF2B5EF4-FFF2-40B4-BE49-F238E27FC236}">
                  <a16:creationId xmlns:a16="http://schemas.microsoft.com/office/drawing/2014/main" id="{924CEBD6-027A-49A6-BE9F-072F750DEBAE}"/>
                </a:ext>
              </a:extLst>
            </p:cNvPr>
            <p:cNvSpPr txBox="1"/>
            <p:nvPr/>
          </p:nvSpPr>
          <p:spPr>
            <a:xfrm>
              <a:off x="6140970" y="2022759"/>
              <a:ext cx="5911516" cy="3728386"/>
            </a:xfrm>
            <a:prstGeom prst="rect">
              <a:avLst/>
            </a:prstGeom>
            <a:noFill/>
          </p:spPr>
          <p:txBody>
            <a:bodyPr wrap="square" rtlCol="0">
              <a:spAutoFit/>
            </a:bodyPr>
            <a:lstStyle/>
            <a:p>
              <a:pPr marL="285750" indent="-285750">
                <a:buFontTx/>
                <a:buChar char="-"/>
              </a:pPr>
              <a:r>
                <a:rPr lang="en-US" dirty="0">
                  <a:latin typeface="Calibri" panose="020F0502020204030204" pitchFamily="34" charset="0"/>
                  <a:cs typeface="Calibri" panose="020F0502020204030204" pitchFamily="34" charset="0"/>
                </a:rPr>
                <a:t>Service, utility (telephone line, cable, pipeline, etc.)</a:t>
              </a:r>
            </a:p>
            <a:p>
              <a:pPr marL="285750" indent="-285750">
                <a:buFontTx/>
                <a:buChar char="-"/>
              </a:pPr>
              <a:r>
                <a:rPr lang="en-US" dirty="0">
                  <a:latin typeface="Calibri" panose="020F0502020204030204" pitchFamily="34" charset="0"/>
                  <a:cs typeface="Calibri" panose="020F0502020204030204" pitchFamily="34" charset="0"/>
                </a:rPr>
                <a:t>Service, other (mobile workshop, “craftsman vehicle”, etc.)</a:t>
              </a:r>
            </a:p>
            <a:p>
              <a:pPr marL="285750" indent="-285750">
                <a:buFontTx/>
                <a:buChar char="-"/>
              </a:pPr>
              <a:r>
                <a:rPr lang="en-US" dirty="0">
                  <a:latin typeface="Calibri" panose="020F0502020204030204" pitchFamily="34" charset="0"/>
                  <a:cs typeface="Calibri" panose="020F0502020204030204" pitchFamily="34" charset="0"/>
                </a:rPr>
                <a:t>Street sweeper</a:t>
              </a:r>
            </a:p>
            <a:p>
              <a:pPr marL="285750" indent="-285750">
                <a:buFontTx/>
                <a:buChar char="-"/>
              </a:pPr>
              <a:r>
                <a:rPr lang="en-US" dirty="0">
                  <a:latin typeface="Calibri" panose="020F0502020204030204" pitchFamily="34" charset="0"/>
                  <a:cs typeface="Calibri" panose="020F0502020204030204" pitchFamily="34" charset="0"/>
                </a:rPr>
                <a:t>Tank, liquids or gases</a:t>
              </a:r>
            </a:p>
            <a:p>
              <a:pPr marL="285750" indent="-285750">
                <a:buFontTx/>
                <a:buChar char="-"/>
              </a:pPr>
              <a:r>
                <a:rPr lang="en-US" dirty="0">
                  <a:latin typeface="Calibri" panose="020F0502020204030204" pitchFamily="34" charset="0"/>
                  <a:cs typeface="Calibri" panose="020F0502020204030204" pitchFamily="34" charset="0"/>
                </a:rPr>
                <a:t>Tow/Wrecker (including flatbed type)</a:t>
              </a:r>
            </a:p>
            <a:p>
              <a:pPr marL="285750" indent="-285750">
                <a:buFontTx/>
                <a:buChar char="-"/>
              </a:pPr>
              <a:r>
                <a:rPr lang="en-US" dirty="0">
                  <a:latin typeface="Calibri" panose="020F0502020204030204" pitchFamily="34" charset="0"/>
                  <a:cs typeface="Calibri" panose="020F0502020204030204" pitchFamily="34" charset="0"/>
                </a:rPr>
                <a:t>Trash, garbage, or recycling</a:t>
              </a:r>
            </a:p>
            <a:p>
              <a:pPr marL="285750" indent="-285750">
                <a:buFontTx/>
                <a:buChar char="-"/>
              </a:pPr>
              <a:r>
                <a:rPr lang="en-US" dirty="0">
                  <a:latin typeface="Calibri" panose="020F0502020204030204" pitchFamily="34" charset="0"/>
                  <a:cs typeface="Calibri" panose="020F0502020204030204" pitchFamily="34" charset="0"/>
                </a:rPr>
                <a:t>Vacuum</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Van, walk-in </a:t>
              </a:r>
            </a:p>
            <a:p>
              <a:pPr marL="285750" indent="-285750">
                <a:buFontTx/>
                <a:buChar char="-"/>
              </a:pPr>
              <a:r>
                <a:rPr lang="en-US" dirty="0">
                  <a:latin typeface="Calibri" panose="020F0502020204030204" pitchFamily="34" charset="0"/>
                  <a:cs typeface="Calibri" panose="020F0502020204030204" pitchFamily="34" charset="0"/>
                </a:rPr>
                <a:t>Van, other</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Wood chipper</a:t>
              </a:r>
            </a:p>
            <a:p>
              <a:pPr marL="285750" indent="-285750">
                <a:buFontTx/>
                <a:buChar char="-"/>
              </a:pPr>
              <a:r>
                <a:rPr lang="en-US" dirty="0">
                  <a:latin typeface="Calibri" panose="020F0502020204030204" pitchFamily="34" charset="0"/>
                  <a:cs typeface="Calibri" panose="020F0502020204030204" pitchFamily="34" charset="0"/>
                </a:rPr>
                <a:t>Other– </a:t>
              </a:r>
              <a:r>
                <a:rPr lang="en-US" i="1" dirty="0">
                  <a:latin typeface="Calibri" panose="020F0502020204030204" pitchFamily="34" charset="0"/>
                  <a:cs typeface="Calibri" panose="020F0502020204030204" pitchFamily="34" charset="0"/>
                </a:rPr>
                <a:t>please specify</a:t>
              </a:r>
            </a:p>
            <a:p>
              <a:pPr marL="285750" indent="-285750">
                <a:buFontTx/>
                <a:buChar char="-"/>
              </a:pPr>
              <a:endParaRPr lang="en-US" dirty="0">
                <a:latin typeface="Calibri" panose="020F0502020204030204" pitchFamily="34" charset="0"/>
                <a:cs typeface="Calibri" panose="020F0502020204030204" pitchFamily="34" charset="0"/>
              </a:endParaRPr>
            </a:p>
            <a:p>
              <a:pPr marL="285750" indent="-285750">
                <a:buFontTx/>
                <a:buChar char="-"/>
              </a:pPr>
              <a:endParaRPr lang="en-US" b="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01192EEA-6A0B-4F04-A7CC-8F23C32D6FB4}"/>
                </a:ext>
              </a:extLst>
            </p:cNvPr>
            <p:cNvSpPr txBox="1"/>
            <p:nvPr/>
          </p:nvSpPr>
          <p:spPr>
            <a:xfrm>
              <a:off x="1464345" y="2022759"/>
              <a:ext cx="4962548" cy="3531029"/>
            </a:xfrm>
            <a:prstGeom prst="rect">
              <a:avLst/>
            </a:prstGeom>
            <a:noFill/>
          </p:spPr>
          <p:txBody>
            <a:bodyPr wrap="square" rtlCol="0">
              <a:spAutoFit/>
            </a:bodyPr>
            <a:lstStyle/>
            <a:p>
              <a:pPr marL="285750" indent="-285750">
                <a:buFontTx/>
                <a:buChar char="-"/>
              </a:pPr>
              <a:r>
                <a:rPr lang="en-US" dirty="0">
                  <a:latin typeface="Calibri" panose="020F0502020204030204" pitchFamily="34" charset="0"/>
                  <a:cs typeface="Calibri" panose="020F0502020204030204" pitchFamily="34" charset="0"/>
                </a:rPr>
                <a:t>Armored</a:t>
              </a:r>
            </a:p>
            <a:p>
              <a:pPr marL="285750" indent="-285750">
                <a:buFontTx/>
                <a:buChar char="-"/>
              </a:pPr>
              <a:r>
                <a:rPr lang="en-US" dirty="0">
                  <a:latin typeface="Calibri" panose="020F0502020204030204" pitchFamily="34" charset="0"/>
                  <a:cs typeface="Calibri" panose="020F0502020204030204" pitchFamily="34" charset="0"/>
                </a:rPr>
                <a:t>Beverage </a:t>
              </a:r>
              <a:r>
                <a:rPr lang="en-US" dirty="0">
                  <a:solidFill>
                    <a:srgbClr val="0070C0"/>
                  </a:solidFill>
                  <a:latin typeface="Calibri" panose="020F0502020204030204" pitchFamily="34" charset="0"/>
                  <a:cs typeface="Calibri" panose="020F0502020204030204" pitchFamily="34" charset="0"/>
                </a:rPr>
                <a:t>or bay</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Box truck</a:t>
              </a:r>
            </a:p>
            <a:p>
              <a:pPr marL="285750" indent="-285750">
                <a:buFontTx/>
                <a:buChar char="-"/>
              </a:pPr>
              <a:r>
                <a:rPr lang="en-US" dirty="0">
                  <a:latin typeface="Calibri" panose="020F0502020204030204" pitchFamily="34" charset="0"/>
                  <a:cs typeface="Calibri" panose="020F0502020204030204" pitchFamily="34" charset="0"/>
                </a:rPr>
                <a:t>Concrete mixer</a:t>
              </a:r>
            </a:p>
            <a:p>
              <a:pPr marL="285750" indent="-285750">
                <a:buFontTx/>
                <a:buChar char="-"/>
              </a:pPr>
              <a:r>
                <a:rPr lang="en-US" dirty="0">
                  <a:latin typeface="Calibri" panose="020F0502020204030204" pitchFamily="34" charset="0"/>
                  <a:cs typeface="Calibri" panose="020F0502020204030204" pitchFamily="34" charset="0"/>
                </a:rPr>
                <a:t>Concrete pumper</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Conveyor bed</a:t>
              </a:r>
            </a:p>
            <a:p>
              <a:pPr marL="285750" indent="-285750">
                <a:buFontTx/>
                <a:buChar char="-"/>
              </a:pPr>
              <a:r>
                <a:rPr lang="en-US" dirty="0">
                  <a:latin typeface="Calibri" panose="020F0502020204030204" pitchFamily="34" charset="0"/>
                  <a:cs typeface="Calibri" panose="020F0502020204030204" pitchFamily="34" charset="0"/>
                </a:rPr>
                <a:t>Crane</a:t>
              </a:r>
            </a:p>
            <a:p>
              <a:pPr marL="285750" indent="-285750">
                <a:buFontTx/>
                <a:buChar char="-"/>
              </a:pPr>
              <a:r>
                <a:rPr lang="en-US" dirty="0">
                  <a:latin typeface="Calibri" panose="020F0502020204030204" pitchFamily="34" charset="0"/>
                  <a:cs typeface="Calibri" panose="020F0502020204030204" pitchFamily="34" charset="0"/>
                </a:rPr>
                <a:t>Dump (including side, belly or bottom dump)</a:t>
              </a:r>
            </a:p>
            <a:p>
              <a:pPr marL="285750" indent="-285750">
                <a:buFontTx/>
                <a:buChar char="-"/>
              </a:pPr>
              <a:r>
                <a:rPr lang="en-US" dirty="0">
                  <a:latin typeface="Calibri" panose="020F0502020204030204" pitchFamily="34" charset="0"/>
                  <a:cs typeface="Calibri" panose="020F0502020204030204" pitchFamily="34" charset="0"/>
                </a:rPr>
                <a:t>Flatbed (including any with added devices), stake, platform, etc.</a:t>
              </a:r>
            </a:p>
            <a:p>
              <a:pPr marL="285750" indent="-285750">
                <a:buFontTx/>
                <a:buChar char="-"/>
              </a:pPr>
              <a:r>
                <a:rPr lang="en-US" dirty="0" err="1">
                  <a:solidFill>
                    <a:srgbClr val="0070C0"/>
                  </a:solidFill>
                  <a:latin typeface="Calibri" panose="020F0502020204030204" pitchFamily="34" charset="0"/>
                  <a:cs typeface="Calibri" panose="020F0502020204030204" pitchFamily="34" charset="0"/>
                </a:rPr>
                <a:t>Hooklift</a:t>
              </a:r>
              <a:r>
                <a:rPr lang="en-US" dirty="0">
                  <a:solidFill>
                    <a:srgbClr val="0070C0"/>
                  </a:solidFill>
                  <a:latin typeface="Calibri" panose="020F0502020204030204" pitchFamily="34" charset="0"/>
                  <a:cs typeface="Calibri" panose="020F0502020204030204" pitchFamily="34" charset="0"/>
                </a:rPr>
                <a:t>/roll-off</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Logging</a:t>
              </a:r>
              <a:endParaRPr lang="en-US" dirty="0">
                <a:latin typeface="Calibri" panose="020F0502020204030204" pitchFamily="34" charset="0"/>
                <a:cs typeface="Calibri" panose="020F0502020204030204" pitchFamily="34" charset="0"/>
              </a:endParaRPr>
            </a:p>
          </p:txBody>
        </p:sp>
      </p:grpSp>
      <p:sp>
        <p:nvSpPr>
          <p:cNvPr id="2" name="TextBox 1">
            <a:extLst>
              <a:ext uri="{FF2B5EF4-FFF2-40B4-BE49-F238E27FC236}">
                <a16:creationId xmlns:a16="http://schemas.microsoft.com/office/drawing/2014/main" id="{FC90A1F3-7EC3-46B3-9AC9-A29024C42C40}"/>
              </a:ext>
            </a:extLst>
          </p:cNvPr>
          <p:cNvSpPr txBox="1"/>
          <p:nvPr/>
        </p:nvSpPr>
        <p:spPr>
          <a:xfrm>
            <a:off x="4925520" y="907150"/>
            <a:ext cx="1576650" cy="400110"/>
          </a:xfrm>
          <a:prstGeom prst="rect">
            <a:avLst/>
          </a:prstGeom>
          <a:noFill/>
        </p:spPr>
        <p:txBody>
          <a:bodyPr wrap="none" rtlCol="0">
            <a:spAutoFit/>
          </a:bodyPr>
          <a:lstStyle/>
          <a:p>
            <a:r>
              <a:rPr lang="en-US" sz="2000" b="1" u="sng" dirty="0">
                <a:latin typeface="Calibri" panose="020F0502020204030204" pitchFamily="34" charset="0"/>
                <a:cs typeface="Calibri" panose="020F0502020204030204" pitchFamily="34" charset="0"/>
              </a:rPr>
              <a:t>Heavy Trucks</a:t>
            </a:r>
          </a:p>
        </p:txBody>
      </p:sp>
      <p:sp>
        <p:nvSpPr>
          <p:cNvPr id="8" name="Title 1">
            <a:extLst>
              <a:ext uri="{FF2B5EF4-FFF2-40B4-BE49-F238E27FC236}">
                <a16:creationId xmlns:a16="http://schemas.microsoft.com/office/drawing/2014/main" id="{2AF96C81-45EA-4F64-ADA2-B6E27DFFC58E}"/>
              </a:ext>
            </a:extLst>
          </p:cNvPr>
          <p:cNvSpPr>
            <a:spLocks noGrp="1"/>
          </p:cNvSpPr>
          <p:nvPr>
            <p:ph type="ctrTitle"/>
          </p:nvPr>
        </p:nvSpPr>
        <p:spPr>
          <a:xfrm>
            <a:off x="308146" y="232893"/>
            <a:ext cx="10240964" cy="570907"/>
          </a:xfrm>
        </p:spPr>
        <p:txBody>
          <a:bodyPr/>
          <a:lstStyle/>
          <a:p>
            <a:r>
              <a:rPr lang="en-US" sz="3200" dirty="0"/>
              <a:t>E. Type of Vehicle</a:t>
            </a:r>
          </a:p>
        </p:txBody>
      </p:sp>
    </p:spTree>
    <p:extLst>
      <p:ext uri="{BB962C8B-B14F-4D97-AF65-F5344CB8AC3E}">
        <p14:creationId xmlns:p14="http://schemas.microsoft.com/office/powerpoint/2010/main" val="367197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160259"/>
            <a:ext cx="8392918" cy="740151"/>
          </a:xfrm>
        </p:spPr>
        <p:txBody>
          <a:bodyPr/>
          <a:lstStyle/>
          <a:p>
            <a:r>
              <a:rPr lang="en-US" sz="3200" dirty="0"/>
              <a:t>F. Physical Characteristics - Axles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5" name="TextBox 4">
            <a:extLst>
              <a:ext uri="{FF2B5EF4-FFF2-40B4-BE49-F238E27FC236}">
                <a16:creationId xmlns:a16="http://schemas.microsoft.com/office/drawing/2014/main" id="{73462374-745F-4B7E-867D-B5DD4C7E9D0D}"/>
              </a:ext>
            </a:extLst>
          </p:cNvPr>
          <p:cNvSpPr txBox="1"/>
          <p:nvPr/>
        </p:nvSpPr>
        <p:spPr>
          <a:xfrm>
            <a:off x="3448645" y="1137090"/>
            <a:ext cx="5693738" cy="4770537"/>
          </a:xfrm>
          <a:prstGeom prst="rect">
            <a:avLst/>
          </a:prstGeom>
          <a:noFill/>
        </p:spPr>
        <p:txBody>
          <a:bodyPr wrap="none" rtlCol="0">
            <a:spAutoFit/>
          </a:bodyPr>
          <a:lstStyle/>
          <a:p>
            <a:pPr algn="ctr"/>
            <a:r>
              <a:rPr lang="en-US" sz="2400" b="1" u="sng" dirty="0">
                <a:latin typeface="Calibri" panose="020F0502020204030204" pitchFamily="34" charset="0"/>
                <a:cs typeface="Calibri" panose="020F0502020204030204" pitchFamily="34" charset="0"/>
              </a:rPr>
              <a:t>Light Trucks</a:t>
            </a:r>
          </a:p>
          <a:p>
            <a:endParaRPr lang="en-US" sz="2000" b="1" u="sng"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What was the total number of axles on this vehicle?</a:t>
            </a:r>
          </a:p>
          <a:p>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 Two</a:t>
            </a:r>
          </a:p>
          <a:p>
            <a:r>
              <a:rPr lang="en-US" sz="2000" b="1" dirty="0">
                <a:latin typeface="Calibri" panose="020F0502020204030204" pitchFamily="34" charset="0"/>
                <a:cs typeface="Calibri" panose="020F0502020204030204" pitchFamily="34" charset="0"/>
              </a:rPr>
              <a:t>    - </a:t>
            </a:r>
            <a:r>
              <a:rPr lang="en-US" sz="2000" dirty="0">
                <a:latin typeface="Calibri" panose="020F0502020204030204" pitchFamily="34" charset="0"/>
                <a:cs typeface="Calibri" panose="020F0502020204030204" pitchFamily="34" charset="0"/>
              </a:rPr>
              <a:t>Three or more</a:t>
            </a:r>
          </a:p>
          <a:p>
            <a:endParaRPr lang="en-US" sz="2000" b="1" dirty="0">
              <a:solidFill>
                <a:srgbClr val="0070C0"/>
              </a:solidFill>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How many tires were on the rear axle?</a:t>
            </a:r>
          </a:p>
          <a:p>
            <a:r>
              <a:rPr lang="en-US" sz="2000" dirty="0">
                <a:solidFill>
                  <a:srgbClr val="0070C0"/>
                </a:solidFill>
                <a:latin typeface="Calibri" panose="020F0502020204030204" pitchFamily="34" charset="0"/>
                <a:cs typeface="Calibri" panose="020F0502020204030204" pitchFamily="34" charset="0"/>
              </a:rPr>
              <a:t>    - Two</a:t>
            </a:r>
          </a:p>
          <a:p>
            <a:r>
              <a:rPr lang="en-US" sz="2000" dirty="0">
                <a:solidFill>
                  <a:srgbClr val="0070C0"/>
                </a:solidFill>
                <a:latin typeface="Calibri" panose="020F0502020204030204" pitchFamily="34" charset="0"/>
                <a:cs typeface="Calibri" panose="020F0502020204030204" pitchFamily="34" charset="0"/>
              </a:rPr>
              <a:t>    - Four</a:t>
            </a:r>
          </a:p>
          <a:p>
            <a:endParaRPr lang="en-US" sz="2000" b="1"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How many of this vehicle’s axles were powered?</a:t>
            </a:r>
          </a:p>
          <a:p>
            <a:r>
              <a:rPr lang="en-US" sz="2000" dirty="0">
                <a:latin typeface="Calibri" panose="020F0502020204030204" pitchFamily="34" charset="0"/>
                <a:cs typeface="Calibri" panose="020F0502020204030204" pitchFamily="34" charset="0"/>
              </a:rPr>
              <a:t>    - One</a:t>
            </a:r>
          </a:p>
          <a:p>
            <a:r>
              <a:rPr lang="en-US" sz="2000" dirty="0">
                <a:latin typeface="Calibri" panose="020F0502020204030204" pitchFamily="34" charset="0"/>
                <a:cs typeface="Calibri" panose="020F0502020204030204" pitchFamily="34" charset="0"/>
              </a:rPr>
              <a:t>    - Two</a:t>
            </a:r>
          </a:p>
          <a:p>
            <a:r>
              <a:rPr lang="en-US" sz="2000" dirty="0">
                <a:latin typeface="Calibri" panose="020F0502020204030204" pitchFamily="34" charset="0"/>
                <a:cs typeface="Calibri" panose="020F0502020204030204" pitchFamily="34" charset="0"/>
              </a:rPr>
              <a:t>    - Other – </a:t>
            </a:r>
            <a:r>
              <a:rPr lang="en-US" sz="2000" i="1" dirty="0">
                <a:latin typeface="Calibri" panose="020F0502020204030204" pitchFamily="34" charset="0"/>
                <a:cs typeface="Calibri" panose="020F0502020204030204" pitchFamily="34" charset="0"/>
              </a:rPr>
              <a:t>please specify</a:t>
            </a:r>
          </a:p>
          <a:p>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68282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grpSp>
        <p:nvGrpSpPr>
          <p:cNvPr id="9" name="Group 8">
            <a:extLst>
              <a:ext uri="{FF2B5EF4-FFF2-40B4-BE49-F238E27FC236}">
                <a16:creationId xmlns:a16="http://schemas.microsoft.com/office/drawing/2014/main" id="{77CD53D8-52F2-45AC-83C3-B7490412041A}"/>
              </a:ext>
            </a:extLst>
          </p:cNvPr>
          <p:cNvGrpSpPr/>
          <p:nvPr/>
        </p:nvGrpSpPr>
        <p:grpSpPr>
          <a:xfrm>
            <a:off x="459115" y="1578038"/>
            <a:ext cx="11399511" cy="4708981"/>
            <a:chOff x="154315" y="1463557"/>
            <a:chExt cx="11399511" cy="4708981"/>
          </a:xfrm>
        </p:grpSpPr>
        <p:sp>
          <p:nvSpPr>
            <p:cNvPr id="5" name="TextBox 4">
              <a:extLst>
                <a:ext uri="{FF2B5EF4-FFF2-40B4-BE49-F238E27FC236}">
                  <a16:creationId xmlns:a16="http://schemas.microsoft.com/office/drawing/2014/main" id="{058C9F82-AEDF-4C81-9A69-33BB074E52E6}"/>
                </a:ext>
              </a:extLst>
            </p:cNvPr>
            <p:cNvSpPr txBox="1"/>
            <p:nvPr/>
          </p:nvSpPr>
          <p:spPr>
            <a:xfrm>
              <a:off x="154315" y="1463557"/>
              <a:ext cx="5284461" cy="3785652"/>
            </a:xfrm>
            <a:prstGeom prst="rect">
              <a:avLst/>
            </a:prstGeom>
            <a:noFill/>
          </p:spPr>
          <p:txBody>
            <a:bodyPr wrap="square" rtlCol="0">
              <a:spAutoFit/>
            </a:bodyPr>
            <a:lstStyle/>
            <a:p>
              <a:endParaRPr lang="en-US" sz="2000" b="1" u="sng"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What was the total number of axles, including liftable (tag) axles, on this vehicle, excluding</a:t>
              </a:r>
            </a:p>
            <a:p>
              <a:r>
                <a:rPr lang="en-US" sz="2000" b="1" dirty="0">
                  <a:latin typeface="Calibri" panose="020F0502020204030204" pitchFamily="34" charset="0"/>
                  <a:cs typeface="Calibri" panose="020F0502020204030204" pitchFamily="34" charset="0"/>
                </a:rPr>
                <a:t>axles on trailer(s)?</a:t>
              </a:r>
            </a:p>
            <a:p>
              <a:r>
                <a:rPr lang="en-US" sz="2000" dirty="0">
                  <a:latin typeface="Calibri" panose="020F0502020204030204" pitchFamily="34" charset="0"/>
                  <a:cs typeface="Calibri" panose="020F0502020204030204" pitchFamily="34" charset="0"/>
                </a:rPr>
                <a:t>   Two, Three, Four, Five or more</a:t>
              </a:r>
            </a:p>
            <a:p>
              <a:pPr marL="342900" indent="-342900">
                <a:buAutoNum type="arabicPeriod"/>
              </a:pPr>
              <a:endParaRPr lang="en-US" sz="2000" dirty="0">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How many tires were on the rear axle? </a:t>
              </a:r>
            </a:p>
            <a:p>
              <a:r>
                <a:rPr lang="en-US" sz="2000" dirty="0">
                  <a:solidFill>
                    <a:srgbClr val="0070C0"/>
                  </a:solidFill>
                  <a:latin typeface="Calibri" panose="020F0502020204030204" pitchFamily="34" charset="0"/>
                  <a:cs typeface="Calibri" panose="020F0502020204030204" pitchFamily="34" charset="0"/>
                </a:rPr>
                <a:t>   Two, Four</a:t>
              </a:r>
            </a:p>
            <a:p>
              <a:pPr marL="342900" indent="-342900">
                <a:buAutoNum type="arabicPeriod"/>
              </a:pPr>
              <a:endParaRPr lang="en-US"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How many of this vehicle’s axles were powered?</a:t>
              </a:r>
            </a:p>
            <a:p>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One, Two, Other – </a:t>
              </a:r>
              <a:r>
                <a:rPr lang="en-US" sz="2000" i="1" dirty="0">
                  <a:latin typeface="Calibri" panose="020F0502020204030204" pitchFamily="34" charset="0"/>
                  <a:cs typeface="Calibri" panose="020F0502020204030204" pitchFamily="34" charset="0"/>
                </a:rPr>
                <a:t>please specify</a:t>
              </a:r>
            </a:p>
            <a:p>
              <a:endParaRPr lang="en-US" sz="2000"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5401593-6C0D-447E-B709-37A9554AB740}"/>
                </a:ext>
              </a:extLst>
            </p:cNvPr>
            <p:cNvSpPr txBox="1"/>
            <p:nvPr/>
          </p:nvSpPr>
          <p:spPr>
            <a:xfrm>
              <a:off x="5610226" y="1463557"/>
              <a:ext cx="5943600" cy="4708981"/>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From question 1, how many axles were liftable axles? </a:t>
              </a:r>
            </a:p>
            <a:p>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None, One, Two, Three or more</a:t>
              </a:r>
            </a:p>
            <a:p>
              <a:endParaRPr lang="en-US"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From question 4, how many of the liftable axles were located in the following locations?</a:t>
              </a:r>
            </a:p>
            <a:p>
              <a:pPr marL="342900" indent="-342900">
                <a:buFont typeface="Calibri" panose="020F0502020204030204" pitchFamily="34" charset="0"/>
                <a:buChar char="-"/>
              </a:pPr>
              <a:r>
                <a:rPr lang="en-US" sz="2000" dirty="0">
                  <a:latin typeface="Calibri" panose="020F0502020204030204" pitchFamily="34" charset="0"/>
                  <a:cs typeface="Calibri" panose="020F0502020204030204" pitchFamily="34" charset="0"/>
                </a:rPr>
                <a:t>Axles forward of the drive axle   ____</a:t>
              </a:r>
            </a:p>
            <a:p>
              <a:pPr marL="342900" indent="-342900">
                <a:buFont typeface="Calibri" panose="020F0502020204030204" pitchFamily="34" charset="0"/>
                <a:buChar char="-"/>
              </a:pPr>
              <a:r>
                <a:rPr lang="en-US" sz="2000" dirty="0">
                  <a:latin typeface="Calibri" panose="020F0502020204030204" pitchFamily="34" charset="0"/>
                  <a:cs typeface="Calibri" panose="020F0502020204030204" pitchFamily="34" charset="0"/>
                </a:rPr>
                <a:t>Axles behind the drive axle – below the chassis   ____</a:t>
              </a:r>
            </a:p>
            <a:p>
              <a:pPr marL="342900" indent="-342900">
                <a:buFont typeface="Calibri" panose="020F0502020204030204" pitchFamily="34" charset="0"/>
                <a:buChar char="-"/>
              </a:pPr>
              <a:r>
                <a:rPr lang="en-US" sz="2000" dirty="0">
                  <a:latin typeface="Calibri" panose="020F0502020204030204" pitchFamily="34" charset="0"/>
                  <a:cs typeface="Calibri" panose="020F0502020204030204" pitchFamily="34" charset="0"/>
                </a:rPr>
                <a:t>Axles behind the drive axle – extending beyond the chassis   ____</a:t>
              </a:r>
            </a:p>
            <a:p>
              <a:endParaRPr lang="en-US"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From question 4, how many liftable axles were braking axles? </a:t>
              </a:r>
            </a:p>
            <a:p>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None, One, Two, Three or more</a:t>
              </a:r>
            </a:p>
            <a:p>
              <a:endParaRPr lang="en-US" sz="2000" dirty="0">
                <a:latin typeface="Calibri" panose="020F0502020204030204" pitchFamily="34" charset="0"/>
                <a:cs typeface="Calibri" panose="020F0502020204030204" pitchFamily="34" charset="0"/>
              </a:endParaRPr>
            </a:p>
          </p:txBody>
        </p:sp>
      </p:grpSp>
      <p:sp>
        <p:nvSpPr>
          <p:cNvPr id="3" name="TextBox 2">
            <a:extLst>
              <a:ext uri="{FF2B5EF4-FFF2-40B4-BE49-F238E27FC236}">
                <a16:creationId xmlns:a16="http://schemas.microsoft.com/office/drawing/2014/main" id="{7BC21A3E-8488-4573-BE3C-1D11F72A1415}"/>
              </a:ext>
            </a:extLst>
          </p:cNvPr>
          <p:cNvSpPr txBox="1"/>
          <p:nvPr/>
        </p:nvSpPr>
        <p:spPr>
          <a:xfrm>
            <a:off x="4804153" y="915751"/>
            <a:ext cx="1852174" cy="461665"/>
          </a:xfrm>
          <a:prstGeom prst="rect">
            <a:avLst/>
          </a:prstGeom>
          <a:noFill/>
        </p:spPr>
        <p:txBody>
          <a:bodyPr wrap="none" rtlCol="0">
            <a:spAutoFit/>
          </a:bodyPr>
          <a:lstStyle/>
          <a:p>
            <a:r>
              <a:rPr lang="en-US" sz="2400" b="1" u="sng" dirty="0">
                <a:latin typeface="Calibri" panose="020F0502020204030204" pitchFamily="34" charset="0"/>
                <a:cs typeface="Calibri" panose="020F0502020204030204" pitchFamily="34" charset="0"/>
              </a:rPr>
              <a:t>Heavy Trucks</a:t>
            </a:r>
          </a:p>
        </p:txBody>
      </p:sp>
      <p:sp>
        <p:nvSpPr>
          <p:cNvPr id="8" name="Title 1">
            <a:extLst>
              <a:ext uri="{FF2B5EF4-FFF2-40B4-BE49-F238E27FC236}">
                <a16:creationId xmlns:a16="http://schemas.microsoft.com/office/drawing/2014/main" id="{B2221605-4A3B-4FD5-A6B7-841A163757EB}"/>
              </a:ext>
            </a:extLst>
          </p:cNvPr>
          <p:cNvSpPr>
            <a:spLocks noGrp="1"/>
          </p:cNvSpPr>
          <p:nvPr>
            <p:ph type="ctrTitle"/>
          </p:nvPr>
        </p:nvSpPr>
        <p:spPr>
          <a:xfrm>
            <a:off x="247395" y="145269"/>
            <a:ext cx="8392918" cy="740151"/>
          </a:xfrm>
        </p:spPr>
        <p:txBody>
          <a:bodyPr/>
          <a:lstStyle/>
          <a:p>
            <a:r>
              <a:rPr lang="en-US" sz="3200" dirty="0"/>
              <a:t>F. Physical Characteristics - Axles</a:t>
            </a:r>
          </a:p>
        </p:txBody>
      </p:sp>
    </p:spTree>
    <p:extLst>
      <p:ext uri="{BB962C8B-B14F-4D97-AF65-F5344CB8AC3E}">
        <p14:creationId xmlns:p14="http://schemas.microsoft.com/office/powerpoint/2010/main" val="3846995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itle 1">
            <a:extLst>
              <a:ext uri="{FF2B5EF4-FFF2-40B4-BE49-F238E27FC236}">
                <a16:creationId xmlns:a16="http://schemas.microsoft.com/office/drawing/2014/main" id="{2AB83AE2-017A-4893-A3A1-C34E106B9F28}"/>
              </a:ext>
            </a:extLst>
          </p:cNvPr>
          <p:cNvSpPr>
            <a:spLocks noGrp="1"/>
          </p:cNvSpPr>
          <p:nvPr>
            <p:ph type="ctrTitle"/>
          </p:nvPr>
        </p:nvSpPr>
        <p:spPr>
          <a:xfrm>
            <a:off x="247395" y="221361"/>
            <a:ext cx="11258805" cy="601600"/>
          </a:xfrm>
        </p:spPr>
        <p:txBody>
          <a:bodyPr/>
          <a:lstStyle/>
          <a:p>
            <a:r>
              <a:rPr lang="en-US" sz="3200" dirty="0"/>
              <a:t>F. Physical Characteristics – Brakes, Gears, Cab Type</a:t>
            </a:r>
          </a:p>
        </p:txBody>
      </p:sp>
      <p:sp>
        <p:nvSpPr>
          <p:cNvPr id="5" name="TextBox 4">
            <a:extLst>
              <a:ext uri="{FF2B5EF4-FFF2-40B4-BE49-F238E27FC236}">
                <a16:creationId xmlns:a16="http://schemas.microsoft.com/office/drawing/2014/main" id="{058C9F82-AEDF-4C81-9A69-33BB074E52E6}"/>
              </a:ext>
            </a:extLst>
          </p:cNvPr>
          <p:cNvSpPr txBox="1"/>
          <p:nvPr/>
        </p:nvSpPr>
        <p:spPr>
          <a:xfrm>
            <a:off x="804039" y="1665502"/>
            <a:ext cx="5291961" cy="2862322"/>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What type of brakes did this vehicle have?</a:t>
            </a:r>
          </a:p>
          <a:p>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 Hydraulic (standard)</a:t>
            </a:r>
          </a:p>
          <a:p>
            <a:r>
              <a:rPr lang="en-US" sz="2000" dirty="0">
                <a:latin typeface="Calibri" panose="020F0502020204030204" pitchFamily="34" charset="0"/>
                <a:cs typeface="Calibri" panose="020F0502020204030204" pitchFamily="34" charset="0"/>
              </a:rPr>
              <a:t>    - Hydraulic with power assist</a:t>
            </a:r>
          </a:p>
          <a:p>
            <a:r>
              <a:rPr lang="en-US" sz="2000" dirty="0">
                <a:latin typeface="Calibri" panose="020F0502020204030204" pitchFamily="34" charset="0"/>
                <a:cs typeface="Calibri" panose="020F0502020204030204" pitchFamily="34" charset="0"/>
              </a:rPr>
              <a:t>    - Air</a:t>
            </a:r>
          </a:p>
          <a:p>
            <a:r>
              <a:rPr lang="en-US" sz="2000" dirty="0">
                <a:latin typeface="Calibri" panose="020F0502020204030204" pitchFamily="34" charset="0"/>
                <a:cs typeface="Calibri" panose="020F0502020204030204" pitchFamily="34" charset="0"/>
              </a:rPr>
              <a:t>    - Other – </a:t>
            </a:r>
            <a:r>
              <a:rPr lang="en-US" sz="2000" i="1" dirty="0">
                <a:latin typeface="Calibri" panose="020F0502020204030204" pitchFamily="34" charset="0"/>
                <a:cs typeface="Calibri" panose="020F0502020204030204" pitchFamily="34" charset="0"/>
              </a:rPr>
              <a:t>please specify</a:t>
            </a:r>
          </a:p>
          <a:p>
            <a:endParaRPr lang="en-US" sz="2000" i="1" dirty="0">
              <a:latin typeface="Calibri" panose="020F0502020204030204" pitchFamily="34" charset="0"/>
              <a:cs typeface="Calibri" panose="020F0502020204030204" pitchFamily="34" charset="0"/>
            </a:endParaRPr>
          </a:p>
          <a:p>
            <a:endParaRPr lang="en-US" sz="2000" i="1" dirty="0">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How many gears did this vehicle have?</a:t>
            </a:r>
          </a:p>
          <a:p>
            <a:r>
              <a:rPr lang="en-US" sz="2000" dirty="0">
                <a:solidFill>
                  <a:srgbClr val="0070C0"/>
                </a:solidFill>
                <a:latin typeface="Calibri" panose="020F0502020204030204" pitchFamily="34" charset="0"/>
                <a:cs typeface="Calibri" panose="020F0502020204030204" pitchFamily="34" charset="0"/>
              </a:rPr>
              <a:t>     Number of gears ____</a:t>
            </a:r>
          </a:p>
        </p:txBody>
      </p:sp>
      <p:sp>
        <p:nvSpPr>
          <p:cNvPr id="6" name="TextBox 5">
            <a:extLst>
              <a:ext uri="{FF2B5EF4-FFF2-40B4-BE49-F238E27FC236}">
                <a16:creationId xmlns:a16="http://schemas.microsoft.com/office/drawing/2014/main" id="{25401593-6C0D-447E-B709-37A9554AB740}"/>
              </a:ext>
            </a:extLst>
          </p:cNvPr>
          <p:cNvSpPr txBox="1"/>
          <p:nvPr/>
        </p:nvSpPr>
        <p:spPr>
          <a:xfrm>
            <a:off x="6311223" y="1679716"/>
            <a:ext cx="5291960" cy="3477875"/>
          </a:xfrm>
          <a:prstGeom prst="rect">
            <a:avLst/>
          </a:prstGeom>
          <a:noFill/>
        </p:spPr>
        <p:txBody>
          <a:bodyPr wrap="square" rtlCol="0">
            <a:spAutoFit/>
          </a:bodyPr>
          <a:lstStyle/>
          <a:p>
            <a:r>
              <a:rPr lang="en-US" sz="2000" b="1" dirty="0">
                <a:solidFill>
                  <a:srgbClr val="0070C0"/>
                </a:solidFill>
                <a:latin typeface="Calibri" panose="020F0502020204030204" pitchFamily="34" charset="0"/>
                <a:cs typeface="Calibri" panose="020F0502020204030204" pitchFamily="34" charset="0"/>
              </a:rPr>
              <a:t>If this vehicle was a semi-truck (tractor/trailer truck), </a:t>
            </a:r>
            <a:r>
              <a:rPr lang="en-US" sz="2000" b="1" dirty="0">
                <a:latin typeface="Calibri" panose="020F0502020204030204" pitchFamily="34" charset="0"/>
                <a:cs typeface="Calibri" panose="020F0502020204030204" pitchFamily="34" charset="0"/>
              </a:rPr>
              <a:t>what type of cab did this vehicle have?</a:t>
            </a:r>
          </a:p>
          <a:p>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 Day cab</a:t>
            </a:r>
          </a:p>
          <a:p>
            <a:r>
              <a:rPr lang="en-US" sz="2000" dirty="0">
                <a:latin typeface="Calibri" panose="020F0502020204030204" pitchFamily="34" charset="0"/>
                <a:cs typeface="Calibri" panose="020F0502020204030204" pitchFamily="34" charset="0"/>
              </a:rPr>
              <a:t>    - Sleeper cab</a:t>
            </a:r>
          </a:p>
          <a:p>
            <a:endParaRPr lang="en-US" sz="2000" dirty="0">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If this vehicle was a straight truck, </a:t>
            </a:r>
            <a:r>
              <a:rPr lang="en-US" sz="2000" b="1" dirty="0">
                <a:latin typeface="Calibri" panose="020F0502020204030204" pitchFamily="34" charset="0"/>
                <a:cs typeface="Calibri" panose="020F0502020204030204" pitchFamily="34" charset="0"/>
              </a:rPr>
              <a:t>which of the following best described the cab of this vehicle?</a:t>
            </a:r>
          </a:p>
          <a:p>
            <a:r>
              <a:rPr lang="en-US" sz="2000" dirty="0">
                <a:latin typeface="Calibri" panose="020F0502020204030204" pitchFamily="34" charset="0"/>
                <a:cs typeface="Calibri" panose="020F0502020204030204" pitchFamily="34" charset="0"/>
              </a:rPr>
              <a:t>    - Conventional cab</a:t>
            </a:r>
          </a:p>
          <a:p>
            <a:r>
              <a:rPr lang="en-US" sz="2000" dirty="0">
                <a:solidFill>
                  <a:srgbClr val="0070C0"/>
                </a:solidFill>
                <a:latin typeface="Calibri" panose="020F0502020204030204" pitchFamily="34" charset="0"/>
                <a:cs typeface="Calibri" panose="020F0502020204030204" pitchFamily="34" charset="0"/>
              </a:rPr>
              <a:t>    - Cutaway (no back walk, joined with van body)</a:t>
            </a:r>
          </a:p>
          <a:p>
            <a:r>
              <a:rPr lang="en-US" sz="2000" dirty="0">
                <a:latin typeface="Calibri" panose="020F0502020204030204" pitchFamily="34" charset="0"/>
                <a:cs typeface="Calibri" panose="020F0502020204030204" pitchFamily="34" charset="0"/>
              </a:rPr>
              <a:t>    - Cab forward of engine</a:t>
            </a:r>
          </a:p>
          <a:p>
            <a:r>
              <a:rPr lang="en-US" sz="2000" dirty="0">
                <a:latin typeface="Calibri" panose="020F0502020204030204" pitchFamily="34" charset="0"/>
                <a:cs typeface="Calibri" panose="020F0502020204030204" pitchFamily="34" charset="0"/>
              </a:rPr>
              <a:t>    </a:t>
            </a:r>
            <a:r>
              <a:rPr lang="en-US" sz="2000" dirty="0">
                <a:solidFill>
                  <a:srgbClr val="0070C0"/>
                </a:solidFill>
                <a:latin typeface="Calibri" panose="020F0502020204030204" pitchFamily="34" charset="0"/>
                <a:cs typeface="Calibri" panose="020F0502020204030204" pitchFamily="34" charset="0"/>
              </a:rPr>
              <a:t>- Low cab forward</a:t>
            </a:r>
          </a:p>
        </p:txBody>
      </p:sp>
      <p:sp>
        <p:nvSpPr>
          <p:cNvPr id="3" name="TextBox 2">
            <a:extLst>
              <a:ext uri="{FF2B5EF4-FFF2-40B4-BE49-F238E27FC236}">
                <a16:creationId xmlns:a16="http://schemas.microsoft.com/office/drawing/2014/main" id="{7BC21A3E-8488-4573-BE3C-1D11F72A1415}"/>
              </a:ext>
            </a:extLst>
          </p:cNvPr>
          <p:cNvSpPr txBox="1"/>
          <p:nvPr/>
        </p:nvSpPr>
        <p:spPr>
          <a:xfrm>
            <a:off x="4651753" y="1013399"/>
            <a:ext cx="2515817" cy="461665"/>
          </a:xfrm>
          <a:prstGeom prst="rect">
            <a:avLst/>
          </a:prstGeom>
          <a:noFill/>
        </p:spPr>
        <p:txBody>
          <a:bodyPr wrap="none" rtlCol="0">
            <a:spAutoFit/>
          </a:bodyPr>
          <a:lstStyle/>
          <a:p>
            <a:r>
              <a:rPr lang="en-US" sz="2400" b="1" u="sng" dirty="0">
                <a:solidFill>
                  <a:srgbClr val="FF0000"/>
                </a:solidFill>
                <a:latin typeface="Calibri" panose="020F0502020204030204" pitchFamily="34" charset="0"/>
                <a:cs typeface="Calibri" panose="020F0502020204030204" pitchFamily="34" charset="0"/>
              </a:rPr>
              <a:t>Heavy Trucks Only</a:t>
            </a:r>
          </a:p>
        </p:txBody>
      </p:sp>
    </p:spTree>
    <p:extLst>
      <p:ext uri="{BB962C8B-B14F-4D97-AF65-F5344CB8AC3E}">
        <p14:creationId xmlns:p14="http://schemas.microsoft.com/office/powerpoint/2010/main" val="133002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325659"/>
            <a:ext cx="11700765" cy="938272"/>
          </a:xfrm>
        </p:spPr>
        <p:txBody>
          <a:bodyPr/>
          <a:lstStyle/>
          <a:p>
            <a:r>
              <a:rPr lang="en-US" sz="3200" dirty="0"/>
              <a:t>F. Physical Characteristics – Transmission Type, Towing Capacity, Cabin Height</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Rectangle 2">
            <a:extLst>
              <a:ext uri="{FF2B5EF4-FFF2-40B4-BE49-F238E27FC236}">
                <a16:creationId xmlns:a16="http://schemas.microsoft.com/office/drawing/2014/main" id="{1EC3E13B-275E-42FA-A449-052CBB0A3576}"/>
              </a:ext>
            </a:extLst>
          </p:cNvPr>
          <p:cNvSpPr/>
          <p:nvPr/>
        </p:nvSpPr>
        <p:spPr>
          <a:xfrm>
            <a:off x="1096125" y="1549237"/>
            <a:ext cx="5152275" cy="3785652"/>
          </a:xfrm>
          <a:prstGeom prst="rect">
            <a:avLst/>
          </a:prstGeom>
        </p:spPr>
        <p:txBody>
          <a:bodyPr wrap="square">
            <a:spAutoFit/>
          </a:bodyPr>
          <a:lstStyle/>
          <a:p>
            <a:r>
              <a:rPr lang="en-US" sz="2400" b="1" dirty="0">
                <a:latin typeface="Calibri" panose="020F0502020204030204" pitchFamily="34" charset="0"/>
                <a:cs typeface="Calibri" panose="020F0502020204030204" pitchFamily="34" charset="0"/>
              </a:rPr>
              <a:t>What type of transmission did this vehicle have?</a:t>
            </a:r>
          </a:p>
          <a:p>
            <a:r>
              <a:rPr lang="en-US" sz="2400" dirty="0">
                <a:latin typeface="Calibri" panose="020F0502020204030204" pitchFamily="34" charset="0"/>
                <a:cs typeface="Calibri" panose="020F0502020204030204" pitchFamily="34" charset="0"/>
              </a:rPr>
              <a:t>    - Automatic</a:t>
            </a:r>
          </a:p>
          <a:p>
            <a:r>
              <a:rPr lang="en-US" sz="2400" dirty="0">
                <a:latin typeface="Calibri" panose="020F0502020204030204" pitchFamily="34" charset="0"/>
                <a:cs typeface="Calibri" panose="020F0502020204030204" pitchFamily="34" charset="0"/>
              </a:rPr>
              <a:t>    - Manual</a:t>
            </a:r>
          </a:p>
          <a:p>
            <a:r>
              <a:rPr lang="en-US" sz="2400" dirty="0">
                <a:latin typeface="Calibri" panose="020F0502020204030204" pitchFamily="34" charset="0"/>
                <a:cs typeface="Calibri" panose="020F0502020204030204" pitchFamily="34" charset="0"/>
              </a:rPr>
              <a:t>    - </a:t>
            </a:r>
            <a:r>
              <a:rPr lang="en-US" sz="2400" dirty="0">
                <a:solidFill>
                  <a:srgbClr val="0070C0"/>
                </a:solidFill>
                <a:latin typeface="Calibri" panose="020F0502020204030204" pitchFamily="34" charset="0"/>
                <a:cs typeface="Calibri" panose="020F0502020204030204" pitchFamily="34" charset="0"/>
              </a:rPr>
              <a:t>Both</a:t>
            </a:r>
          </a:p>
          <a:p>
            <a:r>
              <a:rPr lang="en-US" sz="2400" dirty="0">
                <a:solidFill>
                  <a:srgbClr val="0070C0"/>
                </a:solidFill>
                <a:latin typeface="Calibri" panose="020F0502020204030204" pitchFamily="34" charset="0"/>
                <a:cs typeface="Calibri" panose="020F0502020204030204" pitchFamily="34" charset="0"/>
              </a:rPr>
              <a:t>    - Other – </a:t>
            </a:r>
            <a:r>
              <a:rPr lang="en-US" sz="2400" i="1" dirty="0">
                <a:solidFill>
                  <a:srgbClr val="0070C0"/>
                </a:solidFill>
                <a:latin typeface="Calibri" panose="020F0502020204030204" pitchFamily="34" charset="0"/>
                <a:cs typeface="Calibri" panose="020F0502020204030204" pitchFamily="34" charset="0"/>
              </a:rPr>
              <a:t>please specify</a:t>
            </a:r>
          </a:p>
          <a:p>
            <a:endParaRPr lang="en-US" sz="2400" i="1" dirty="0">
              <a:latin typeface="Calibri" panose="020F0502020204030204" pitchFamily="34" charset="0"/>
              <a:cs typeface="Calibri" panose="020F0502020204030204" pitchFamily="34" charset="0"/>
            </a:endParaRPr>
          </a:p>
          <a:p>
            <a:r>
              <a:rPr lang="en-US" sz="2400" b="1" dirty="0">
                <a:solidFill>
                  <a:srgbClr val="0070C0"/>
                </a:solidFill>
                <a:latin typeface="Calibri" panose="020F0502020204030204" pitchFamily="34" charset="0"/>
                <a:cs typeface="Calibri" panose="020F0502020204030204" pitchFamily="34" charset="0"/>
              </a:rPr>
              <a:t>What was this vehicle’s towing capacity in pounds?</a:t>
            </a:r>
            <a:r>
              <a:rPr lang="en-US" sz="2400" dirty="0">
                <a:solidFill>
                  <a:srgbClr val="0070C0"/>
                </a:solidFill>
                <a:latin typeface="Calibri" panose="020F0502020204030204" pitchFamily="34" charset="0"/>
                <a:cs typeface="Calibri" panose="020F0502020204030204" pitchFamily="34" charset="0"/>
              </a:rPr>
              <a:t> </a:t>
            </a:r>
          </a:p>
          <a:p>
            <a:r>
              <a:rPr lang="en-US" sz="2400" dirty="0">
                <a:solidFill>
                  <a:srgbClr val="0070C0"/>
                </a:solidFill>
                <a:latin typeface="Calibri" panose="020F0502020204030204" pitchFamily="34" charset="0"/>
                <a:cs typeface="Calibri" panose="020F0502020204030204" pitchFamily="34" charset="0"/>
              </a:rPr>
              <a:t>     </a:t>
            </a:r>
            <a:r>
              <a:rPr lang="en-US" sz="2000" dirty="0">
                <a:solidFill>
                  <a:srgbClr val="0070C0"/>
                </a:solidFill>
                <a:latin typeface="Calibri" panose="020F0502020204030204" pitchFamily="34" charset="0"/>
                <a:cs typeface="Calibri" panose="020F0502020204030204" pitchFamily="34" charset="0"/>
              </a:rPr>
              <a:t>_________ pounds</a:t>
            </a:r>
            <a:endParaRPr lang="en-US" sz="2400" dirty="0">
              <a:solidFill>
                <a:srgbClr val="0070C0"/>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80FF7094-A618-4E07-8490-CD90C2266DA3}"/>
              </a:ext>
            </a:extLst>
          </p:cNvPr>
          <p:cNvSpPr/>
          <p:nvPr/>
        </p:nvSpPr>
        <p:spPr>
          <a:xfrm>
            <a:off x="6384405" y="2213282"/>
            <a:ext cx="5563755" cy="2431435"/>
          </a:xfrm>
          <a:prstGeom prst="rect">
            <a:avLst/>
          </a:prstGeom>
        </p:spPr>
        <p:txBody>
          <a:bodyPr wrap="square">
            <a:spAutoFit/>
          </a:bodyPr>
          <a:lstStyle/>
          <a:p>
            <a:r>
              <a:rPr lang="en-US" sz="2400" b="1" dirty="0">
                <a:solidFill>
                  <a:srgbClr val="0070C0"/>
                </a:solidFill>
                <a:latin typeface="Calibri" panose="020F0502020204030204" pitchFamily="34" charset="0"/>
                <a:cs typeface="Calibri" panose="020F0502020204030204" pitchFamily="34" charset="0"/>
              </a:rPr>
              <a:t>What was the height of this vehicle’s cabin (measured from the ground to the top of the roof)?</a:t>
            </a:r>
          </a:p>
          <a:p>
            <a:r>
              <a:rPr lang="en-US" sz="2000" i="1" dirty="0">
                <a:solidFill>
                  <a:srgbClr val="0070C0"/>
                </a:solidFill>
                <a:latin typeface="Calibri" panose="020F0502020204030204" pitchFamily="34" charset="0"/>
                <a:cs typeface="Calibri" panose="020F0502020204030204" pitchFamily="34" charset="0"/>
              </a:rPr>
              <a:t>Include any equipment that extends above the roof of the cabin such as an antenna, a fairing, or a smoke stack</a:t>
            </a:r>
          </a:p>
          <a:p>
            <a:r>
              <a:rPr lang="en-US" sz="2000" dirty="0">
                <a:solidFill>
                  <a:srgbClr val="0070C0"/>
                </a:solidFill>
                <a:latin typeface="Calibri" panose="020F0502020204030204" pitchFamily="34" charset="0"/>
                <a:cs typeface="Calibri" panose="020F0502020204030204" pitchFamily="34" charset="0"/>
              </a:rPr>
              <a:t>                          ___Feet   ___Inches</a:t>
            </a:r>
          </a:p>
        </p:txBody>
      </p:sp>
    </p:spTree>
    <p:extLst>
      <p:ext uri="{BB962C8B-B14F-4D97-AF65-F5344CB8AC3E}">
        <p14:creationId xmlns:p14="http://schemas.microsoft.com/office/powerpoint/2010/main" val="1287500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5617" y="0"/>
            <a:ext cx="11700765" cy="938272"/>
          </a:xfrm>
        </p:spPr>
        <p:txBody>
          <a:bodyPr/>
          <a:lstStyle/>
          <a:p>
            <a:r>
              <a:rPr lang="en-US" sz="3200" dirty="0"/>
              <a:t>F. Physical Characteristics – Standard Features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A2EE5EF4-DB6E-42E8-A23B-274066EADEA4}"/>
              </a:ext>
            </a:extLst>
          </p:cNvPr>
          <p:cNvSpPr txBox="1"/>
          <p:nvPr/>
        </p:nvSpPr>
        <p:spPr>
          <a:xfrm>
            <a:off x="533404" y="1172541"/>
            <a:ext cx="11511806" cy="4154984"/>
          </a:xfrm>
          <a:prstGeom prst="rect">
            <a:avLst/>
          </a:prstGeom>
          <a:noFill/>
        </p:spPr>
        <p:txBody>
          <a:bodyPr wrap="none" rtlCol="0">
            <a:spAutoFit/>
          </a:bodyPr>
          <a:lstStyle/>
          <a:p>
            <a:r>
              <a:rPr lang="en-US" sz="2400" b="1" dirty="0">
                <a:solidFill>
                  <a:srgbClr val="0070C0"/>
                </a:solidFill>
                <a:latin typeface="Calibri" panose="020F0502020204030204" pitchFamily="34" charset="0"/>
                <a:cs typeface="Calibri" panose="020F0502020204030204" pitchFamily="34" charset="0"/>
              </a:rPr>
              <a:t>     In 2021, did this vehicle have any of the following standard features?</a:t>
            </a:r>
          </a:p>
          <a:p>
            <a:pPr lvl="1"/>
            <a:endParaRPr lang="en-US" sz="2400" b="1" dirty="0">
              <a:solidFill>
                <a:srgbClr val="0070C0"/>
              </a:solidFill>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     - Air bags</a:t>
            </a:r>
          </a:p>
          <a:p>
            <a:pPr lvl="1"/>
            <a:r>
              <a:rPr lang="en-US" sz="2400" dirty="0">
                <a:latin typeface="Calibri" panose="020F0502020204030204" pitchFamily="34" charset="0"/>
                <a:cs typeface="Calibri" panose="020F0502020204030204" pitchFamily="34" charset="0"/>
              </a:rPr>
              <a:t>     - Anti-lock brake system</a:t>
            </a:r>
          </a:p>
          <a:p>
            <a:pPr lvl="1"/>
            <a:r>
              <a:rPr lang="en-US" sz="2400" dirty="0">
                <a:latin typeface="Calibri" panose="020F0502020204030204" pitchFamily="34" charset="0"/>
                <a:cs typeface="Calibri" panose="020F0502020204030204" pitchFamily="34" charset="0"/>
              </a:rPr>
              <a:t>     - </a:t>
            </a:r>
            <a:r>
              <a:rPr lang="en-US" sz="2400" dirty="0">
                <a:solidFill>
                  <a:srgbClr val="0070C0"/>
                </a:solidFill>
                <a:latin typeface="Calibri" panose="020F0502020204030204" pitchFamily="34" charset="0"/>
                <a:cs typeface="Calibri" panose="020F0502020204030204" pitchFamily="34" charset="0"/>
              </a:rPr>
              <a:t>Cruise control</a:t>
            </a:r>
          </a:p>
          <a:p>
            <a:pPr lvl="1"/>
            <a:r>
              <a:rPr lang="en-US" sz="2400" dirty="0">
                <a:solidFill>
                  <a:srgbClr val="0070C0"/>
                </a:solidFill>
                <a:latin typeface="Calibri" panose="020F0502020204030204" pitchFamily="34" charset="0"/>
                <a:cs typeface="Calibri" panose="020F0502020204030204" pitchFamily="34" charset="0"/>
              </a:rPr>
              <a:t>     - Driver-facing camera</a:t>
            </a:r>
          </a:p>
          <a:p>
            <a:pPr lvl="1"/>
            <a:r>
              <a:rPr lang="en-US" sz="2400" dirty="0">
                <a:latin typeface="Calibri" panose="020F0502020204030204" pitchFamily="34" charset="0"/>
                <a:cs typeface="Calibri" panose="020F0502020204030204" pitchFamily="34" charset="0"/>
              </a:rPr>
              <a:t>     - </a:t>
            </a:r>
            <a:r>
              <a:rPr lang="en-US" sz="2400" dirty="0">
                <a:solidFill>
                  <a:srgbClr val="0070C0"/>
                </a:solidFill>
                <a:latin typeface="Calibri" panose="020F0502020204030204" pitchFamily="34" charset="0"/>
                <a:cs typeface="Calibri" panose="020F0502020204030204" pitchFamily="34" charset="0"/>
              </a:rPr>
              <a:t>Global Positioning System (GPS) for fleet transponder use only (no navigational aid)</a:t>
            </a:r>
          </a:p>
          <a:p>
            <a:pPr lvl="1"/>
            <a:r>
              <a:rPr lang="en-US" sz="2400" dirty="0">
                <a:latin typeface="Calibri" panose="020F0502020204030204" pitchFamily="34" charset="0"/>
                <a:cs typeface="Calibri" panose="020F0502020204030204" pitchFamily="34" charset="0"/>
              </a:rPr>
              <a:t>     - </a:t>
            </a:r>
            <a:r>
              <a:rPr lang="en-US" sz="2400" dirty="0">
                <a:solidFill>
                  <a:srgbClr val="0070C0"/>
                </a:solidFill>
                <a:latin typeface="Calibri" panose="020F0502020204030204" pitchFamily="34" charset="0"/>
                <a:cs typeface="Calibri" panose="020F0502020204030204" pitchFamily="34" charset="0"/>
              </a:rPr>
              <a:t>Global Positioning System (GPS), with navigation</a:t>
            </a:r>
          </a:p>
          <a:p>
            <a:pPr lvl="1"/>
            <a:r>
              <a:rPr lang="en-US" sz="2400" dirty="0">
                <a:latin typeface="Calibri" panose="020F0502020204030204" pitchFamily="34" charset="0"/>
                <a:cs typeface="Calibri" panose="020F0502020204030204" pitchFamily="34" charset="0"/>
              </a:rPr>
              <a:t>     - Internet access</a:t>
            </a:r>
          </a:p>
          <a:p>
            <a:pPr lvl="1"/>
            <a:r>
              <a:rPr lang="en-US" sz="2400" dirty="0">
                <a:latin typeface="Calibri" panose="020F0502020204030204" pitchFamily="34" charset="0"/>
                <a:cs typeface="Calibri" panose="020F0502020204030204" pitchFamily="34" charset="0"/>
              </a:rPr>
              <a:t>     - </a:t>
            </a:r>
            <a:r>
              <a:rPr lang="en-US" sz="2400" dirty="0">
                <a:solidFill>
                  <a:srgbClr val="0070C0"/>
                </a:solidFill>
                <a:latin typeface="Calibri" panose="020F0502020204030204" pitchFamily="34" charset="0"/>
                <a:cs typeface="Calibri" panose="020F0502020204030204" pitchFamily="34" charset="0"/>
              </a:rPr>
              <a:t>Rollover protection</a:t>
            </a:r>
          </a:p>
          <a:p>
            <a:pPr lvl="1"/>
            <a:r>
              <a:rPr lang="en-US" sz="2400" dirty="0">
                <a:latin typeface="Calibri" panose="020F0502020204030204" pitchFamily="34" charset="0"/>
                <a:cs typeface="Calibri" panose="020F0502020204030204" pitchFamily="34" charset="0"/>
              </a:rPr>
              <a:t>     - None of the above</a:t>
            </a:r>
          </a:p>
        </p:txBody>
      </p:sp>
    </p:spTree>
    <p:extLst>
      <p:ext uri="{BB962C8B-B14F-4D97-AF65-F5344CB8AC3E}">
        <p14:creationId xmlns:p14="http://schemas.microsoft.com/office/powerpoint/2010/main" val="93743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432338"/>
            <a:ext cx="11700765" cy="938272"/>
          </a:xfrm>
        </p:spPr>
        <p:txBody>
          <a:bodyPr/>
          <a:lstStyle/>
          <a:p>
            <a:r>
              <a:rPr lang="en-US" sz="3200" dirty="0"/>
              <a:t>F. Physical Characteristics – Driving Control Assistance Features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4F4C55C1-086E-47A2-A091-51BB2476C5C0}"/>
              </a:ext>
            </a:extLst>
          </p:cNvPr>
          <p:cNvSpPr txBox="1"/>
          <p:nvPr/>
        </p:nvSpPr>
        <p:spPr>
          <a:xfrm>
            <a:off x="3147339" y="1480871"/>
            <a:ext cx="5897321" cy="830997"/>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did this vehicle have any of the following driving control assistance features?</a:t>
            </a:r>
          </a:p>
        </p:txBody>
      </p:sp>
      <p:sp>
        <p:nvSpPr>
          <p:cNvPr id="3" name="TextBox 2">
            <a:extLst>
              <a:ext uri="{FF2B5EF4-FFF2-40B4-BE49-F238E27FC236}">
                <a16:creationId xmlns:a16="http://schemas.microsoft.com/office/drawing/2014/main" id="{9D1BC5C3-22FE-4E81-8012-DAFF137DE5A0}"/>
              </a:ext>
            </a:extLst>
          </p:cNvPr>
          <p:cNvSpPr txBox="1"/>
          <p:nvPr/>
        </p:nvSpPr>
        <p:spPr>
          <a:xfrm>
            <a:off x="3834939" y="2319071"/>
            <a:ext cx="3380413" cy="1569660"/>
          </a:xfrm>
          <a:prstGeom prst="rect">
            <a:avLst/>
          </a:prstGeom>
          <a:noFill/>
        </p:spPr>
        <p:txBody>
          <a:bodyPr wrap="none" rtlCol="0">
            <a:spAutoFit/>
          </a:bodyPr>
          <a:lstStyle/>
          <a:p>
            <a:r>
              <a:rPr lang="en-US" sz="2400" dirty="0">
                <a:solidFill>
                  <a:srgbClr val="0070C0"/>
                </a:solidFill>
                <a:latin typeface="Calibri" panose="020F0502020204030204" pitchFamily="34" charset="0"/>
                <a:cs typeface="Calibri" panose="020F0502020204030204" pitchFamily="34" charset="0"/>
              </a:rPr>
              <a:t>- Adaptive cruise control</a:t>
            </a:r>
          </a:p>
          <a:p>
            <a:r>
              <a:rPr lang="en-US" sz="2400" dirty="0">
                <a:solidFill>
                  <a:srgbClr val="0070C0"/>
                </a:solidFill>
                <a:latin typeface="Calibri" panose="020F0502020204030204" pitchFamily="34" charset="0"/>
                <a:cs typeface="Calibri" panose="020F0502020204030204" pitchFamily="34" charset="0"/>
              </a:rPr>
              <a:t>- Active driving assistance</a:t>
            </a:r>
          </a:p>
          <a:p>
            <a:r>
              <a:rPr lang="en-US" sz="2400" dirty="0">
                <a:solidFill>
                  <a:srgbClr val="0070C0"/>
                </a:solidFill>
                <a:latin typeface="Calibri" panose="020F0502020204030204" pitchFamily="34" charset="0"/>
                <a:cs typeface="Calibri" panose="020F0502020204030204" pitchFamily="34" charset="0"/>
              </a:rPr>
              <a:t>- Lane keeping assistance</a:t>
            </a:r>
          </a:p>
          <a:p>
            <a:r>
              <a:rPr lang="en-US" sz="2400" dirty="0">
                <a:solidFill>
                  <a:srgbClr val="0070C0"/>
                </a:solidFill>
                <a:latin typeface="Calibri" panose="020F0502020204030204" pitchFamily="34" charset="0"/>
                <a:cs typeface="Calibri" panose="020F0502020204030204" pitchFamily="34" charset="0"/>
              </a:rPr>
              <a:t>- None of the above</a:t>
            </a:r>
          </a:p>
        </p:txBody>
      </p:sp>
      <p:sp>
        <p:nvSpPr>
          <p:cNvPr id="5" name="TextBox 4">
            <a:extLst>
              <a:ext uri="{FF2B5EF4-FFF2-40B4-BE49-F238E27FC236}">
                <a16:creationId xmlns:a16="http://schemas.microsoft.com/office/drawing/2014/main" id="{41B6B8F8-EA29-4474-BE5B-AA8F3E4F02D5}"/>
              </a:ext>
            </a:extLst>
          </p:cNvPr>
          <p:cNvSpPr txBox="1"/>
          <p:nvPr/>
        </p:nvSpPr>
        <p:spPr>
          <a:xfrm>
            <a:off x="2132607" y="4225338"/>
            <a:ext cx="8606102" cy="923330"/>
          </a:xfrm>
          <a:prstGeom prst="rect">
            <a:avLst/>
          </a:prstGeom>
          <a:noFill/>
        </p:spPr>
        <p:txBody>
          <a:bodyPr wrap="square" rtlCol="0">
            <a:spAutoFit/>
          </a:bodyPr>
          <a:lstStyle/>
          <a:p>
            <a:r>
              <a:rPr lang="en-US" b="1" dirty="0">
                <a:latin typeface="Calibri" panose="020F0502020204030204" pitchFamily="34" charset="0"/>
                <a:cs typeface="Calibri" panose="020F0502020204030204" pitchFamily="34" charset="0"/>
              </a:rPr>
              <a:t>Example of Help Text:</a:t>
            </a:r>
          </a:p>
          <a:p>
            <a:r>
              <a:rPr lang="en-US" dirty="0">
                <a:latin typeface="Calibri" panose="020F0502020204030204" pitchFamily="34" charset="0"/>
                <a:cs typeface="Calibri" panose="020F0502020204030204" pitchFamily="34" charset="0"/>
              </a:rPr>
              <a:t>Adaptive cruise control – </a:t>
            </a:r>
            <a:r>
              <a:rPr lang="en-US" i="1" dirty="0">
                <a:latin typeface="Calibri" panose="020F0502020204030204" pitchFamily="34" charset="0"/>
                <a:cs typeface="Calibri" panose="020F0502020204030204" pitchFamily="34" charset="0"/>
              </a:rPr>
              <a:t>Assists with acceleration and/or braking to maintain a prescribed distance between it and a vehicle in front. Some systems can come to a stop and continue.</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47144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5617" y="0"/>
            <a:ext cx="11700765" cy="938272"/>
          </a:xfrm>
        </p:spPr>
        <p:txBody>
          <a:bodyPr/>
          <a:lstStyle/>
          <a:p>
            <a:r>
              <a:rPr lang="en-US" sz="3200" dirty="0"/>
              <a:t>F. Physical Characteristics – Collision Warning Features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2A4CA047-055E-400C-A1FE-04ED90334B5C}"/>
              </a:ext>
            </a:extLst>
          </p:cNvPr>
          <p:cNvSpPr txBox="1"/>
          <p:nvPr/>
        </p:nvSpPr>
        <p:spPr>
          <a:xfrm>
            <a:off x="3093623" y="1417915"/>
            <a:ext cx="6446617" cy="830997"/>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did this vehicle have any of the following collision warning features?</a:t>
            </a:r>
          </a:p>
        </p:txBody>
      </p:sp>
      <p:sp>
        <p:nvSpPr>
          <p:cNvPr id="3" name="TextBox 2">
            <a:extLst>
              <a:ext uri="{FF2B5EF4-FFF2-40B4-BE49-F238E27FC236}">
                <a16:creationId xmlns:a16="http://schemas.microsoft.com/office/drawing/2014/main" id="{A680C5B5-D1B4-4269-8743-3C2778FD9316}"/>
              </a:ext>
            </a:extLst>
          </p:cNvPr>
          <p:cNvSpPr txBox="1"/>
          <p:nvPr/>
        </p:nvSpPr>
        <p:spPr>
          <a:xfrm>
            <a:off x="3664794" y="2300765"/>
            <a:ext cx="3856569" cy="2308324"/>
          </a:xfrm>
          <a:prstGeom prst="rect">
            <a:avLst/>
          </a:prstGeom>
          <a:noFill/>
        </p:spPr>
        <p:txBody>
          <a:bodyPr wrap="none" rtlCol="0">
            <a:spAutoFit/>
          </a:bodyPr>
          <a:lstStyle/>
          <a:p>
            <a:r>
              <a:rPr lang="en-US" sz="2400" dirty="0">
                <a:solidFill>
                  <a:srgbClr val="0070C0"/>
                </a:solidFill>
                <a:latin typeface="Calibri" panose="020F0502020204030204" pitchFamily="34" charset="0"/>
                <a:cs typeface="Calibri" panose="020F0502020204030204" pitchFamily="34" charset="0"/>
              </a:rPr>
              <a:t>- Blind spot warning</a:t>
            </a:r>
          </a:p>
          <a:p>
            <a:r>
              <a:rPr lang="en-US" sz="2400" dirty="0">
                <a:solidFill>
                  <a:srgbClr val="0070C0"/>
                </a:solidFill>
                <a:latin typeface="Calibri" panose="020F0502020204030204" pitchFamily="34" charset="0"/>
                <a:cs typeface="Calibri" panose="020F0502020204030204" pitchFamily="34" charset="0"/>
              </a:rPr>
              <a:t>- Forward collision warning</a:t>
            </a:r>
          </a:p>
          <a:p>
            <a:r>
              <a:rPr lang="en-US" sz="2400" dirty="0">
                <a:solidFill>
                  <a:srgbClr val="0070C0"/>
                </a:solidFill>
                <a:latin typeface="Calibri" panose="020F0502020204030204" pitchFamily="34" charset="0"/>
                <a:cs typeface="Calibri" panose="020F0502020204030204" pitchFamily="34" charset="0"/>
              </a:rPr>
              <a:t>- Lane departure warning</a:t>
            </a:r>
          </a:p>
          <a:p>
            <a:r>
              <a:rPr lang="en-US" sz="2400" dirty="0">
                <a:solidFill>
                  <a:srgbClr val="0070C0"/>
                </a:solidFill>
                <a:latin typeface="Calibri" panose="020F0502020204030204" pitchFamily="34" charset="0"/>
                <a:cs typeface="Calibri" panose="020F0502020204030204" pitchFamily="34" charset="0"/>
              </a:rPr>
              <a:t>- Parking obstruction warning</a:t>
            </a:r>
          </a:p>
          <a:p>
            <a:r>
              <a:rPr lang="en-US" sz="2400" dirty="0">
                <a:solidFill>
                  <a:srgbClr val="0070C0"/>
                </a:solidFill>
                <a:latin typeface="Calibri" panose="020F0502020204030204" pitchFamily="34" charset="0"/>
                <a:cs typeface="Calibri" panose="020F0502020204030204" pitchFamily="34" charset="0"/>
              </a:rPr>
              <a:t>- Rear cross traffic warning</a:t>
            </a:r>
          </a:p>
          <a:p>
            <a:r>
              <a:rPr lang="en-US" sz="2400" dirty="0">
                <a:solidFill>
                  <a:srgbClr val="0070C0"/>
                </a:solidFill>
                <a:latin typeface="Calibri" panose="020F0502020204030204" pitchFamily="34" charset="0"/>
                <a:cs typeface="Calibri" panose="020F0502020204030204" pitchFamily="34" charset="0"/>
              </a:rPr>
              <a:t>- None of the above</a:t>
            </a:r>
          </a:p>
        </p:txBody>
      </p:sp>
    </p:spTree>
    <p:extLst>
      <p:ext uri="{BB962C8B-B14F-4D97-AF65-F5344CB8AC3E}">
        <p14:creationId xmlns:p14="http://schemas.microsoft.com/office/powerpoint/2010/main" val="2462195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426945"/>
            <a:ext cx="11700765" cy="938272"/>
          </a:xfrm>
        </p:spPr>
        <p:txBody>
          <a:bodyPr/>
          <a:lstStyle/>
          <a:p>
            <a:r>
              <a:rPr lang="en-US" sz="3200" dirty="0"/>
              <a:t>F. Physical Characteristics – Collision Intervention Features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255AB5CE-F61A-48E5-8287-0BBB28BB6389}"/>
              </a:ext>
            </a:extLst>
          </p:cNvPr>
          <p:cNvSpPr txBox="1"/>
          <p:nvPr/>
        </p:nvSpPr>
        <p:spPr>
          <a:xfrm>
            <a:off x="2685649" y="1854674"/>
            <a:ext cx="6820701" cy="830997"/>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did this vehicle have any of the following collision intervention features?</a:t>
            </a:r>
          </a:p>
        </p:txBody>
      </p:sp>
      <p:sp>
        <p:nvSpPr>
          <p:cNvPr id="3" name="TextBox 2">
            <a:extLst>
              <a:ext uri="{FF2B5EF4-FFF2-40B4-BE49-F238E27FC236}">
                <a16:creationId xmlns:a16="http://schemas.microsoft.com/office/drawing/2014/main" id="{63EBD844-C636-418F-BE2C-10A805AEAB2C}"/>
              </a:ext>
            </a:extLst>
          </p:cNvPr>
          <p:cNvSpPr txBox="1"/>
          <p:nvPr/>
        </p:nvSpPr>
        <p:spPr>
          <a:xfrm>
            <a:off x="3433886" y="2831738"/>
            <a:ext cx="4698402" cy="1569660"/>
          </a:xfrm>
          <a:prstGeom prst="rect">
            <a:avLst/>
          </a:prstGeom>
          <a:noFill/>
        </p:spPr>
        <p:txBody>
          <a:bodyPr wrap="none" rtlCol="0">
            <a:spAutoFit/>
          </a:bodyPr>
          <a:lstStyle/>
          <a:p>
            <a:r>
              <a:rPr lang="en-US" sz="2400" dirty="0">
                <a:solidFill>
                  <a:srgbClr val="0070C0"/>
                </a:solidFill>
                <a:latin typeface="Calibri" panose="020F0502020204030204" pitchFamily="34" charset="0"/>
                <a:cs typeface="Calibri" panose="020F0502020204030204" pitchFamily="34" charset="0"/>
              </a:rPr>
              <a:t>- Automatic emergency braking</a:t>
            </a:r>
          </a:p>
          <a:p>
            <a:r>
              <a:rPr lang="en-US" sz="2400" dirty="0">
                <a:solidFill>
                  <a:srgbClr val="0070C0"/>
                </a:solidFill>
                <a:latin typeface="Calibri" panose="020F0502020204030204" pitchFamily="34" charset="0"/>
                <a:cs typeface="Calibri" panose="020F0502020204030204" pitchFamily="34" charset="0"/>
              </a:rPr>
              <a:t>- Automatic emergency steering</a:t>
            </a:r>
          </a:p>
          <a:p>
            <a:r>
              <a:rPr lang="en-US" sz="2400" dirty="0">
                <a:solidFill>
                  <a:srgbClr val="0070C0"/>
                </a:solidFill>
                <a:latin typeface="Calibri" panose="020F0502020204030204" pitchFamily="34" charset="0"/>
                <a:cs typeface="Calibri" panose="020F0502020204030204" pitchFamily="34" charset="0"/>
              </a:rPr>
              <a:t>- Rear automatic emergency braking</a:t>
            </a:r>
          </a:p>
          <a:p>
            <a:r>
              <a:rPr lang="en-US" sz="2400" dirty="0">
                <a:solidFill>
                  <a:srgbClr val="0070C0"/>
                </a:solidFill>
                <a:latin typeface="Calibri" panose="020F0502020204030204" pitchFamily="34" charset="0"/>
                <a:cs typeface="Calibri" panose="020F0502020204030204" pitchFamily="34" charset="0"/>
              </a:rPr>
              <a:t>- None of the above</a:t>
            </a:r>
          </a:p>
        </p:txBody>
      </p:sp>
    </p:spTree>
    <p:extLst>
      <p:ext uri="{BB962C8B-B14F-4D97-AF65-F5344CB8AC3E}">
        <p14:creationId xmlns:p14="http://schemas.microsoft.com/office/powerpoint/2010/main" val="4095386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434793" y="452255"/>
            <a:ext cx="10240964" cy="1213282"/>
          </a:xfrm>
        </p:spPr>
        <p:txBody>
          <a:bodyPr/>
          <a:lstStyle/>
          <a:p>
            <a:r>
              <a:rPr lang="en-US" dirty="0"/>
              <a:t>Schedule</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Rectangle 2">
            <a:extLst>
              <a:ext uri="{FF2B5EF4-FFF2-40B4-BE49-F238E27FC236}">
                <a16:creationId xmlns:a16="http://schemas.microsoft.com/office/drawing/2014/main" id="{2A628746-B2AE-465C-86A6-4008246CF7E5}"/>
              </a:ext>
            </a:extLst>
          </p:cNvPr>
          <p:cNvSpPr/>
          <p:nvPr/>
        </p:nvSpPr>
        <p:spPr>
          <a:xfrm>
            <a:off x="1589036" y="1891710"/>
            <a:ext cx="8238944" cy="2246769"/>
          </a:xfrm>
          <a:prstGeom prst="rect">
            <a:avLst/>
          </a:prstGeom>
        </p:spPr>
        <p:txBody>
          <a:bodyPr wrap="square">
            <a:spAutoFit/>
          </a:bodyPr>
          <a:lstStyle/>
          <a:p>
            <a:r>
              <a:rPr lang="en-US" sz="2800" dirty="0">
                <a:latin typeface="Calibri" panose="020F0502020204030204" pitchFamily="34" charset="0"/>
                <a:cs typeface="Calibri" panose="020F0502020204030204" pitchFamily="34" charset="0"/>
              </a:rPr>
              <a:t>11:00   Brief history of VIUS</a:t>
            </a:r>
          </a:p>
          <a:p>
            <a:r>
              <a:rPr lang="en-US" sz="2800" dirty="0">
                <a:latin typeface="Calibri" panose="020F0502020204030204" pitchFamily="34" charset="0"/>
                <a:cs typeface="Calibri" panose="020F0502020204030204" pitchFamily="34" charset="0"/>
              </a:rPr>
              <a:t>11:10   Questionnaire content</a:t>
            </a:r>
          </a:p>
          <a:p>
            <a:r>
              <a:rPr lang="en-US" sz="2800" dirty="0">
                <a:latin typeface="Calibri" panose="020F0502020204030204" pitchFamily="34" charset="0"/>
                <a:cs typeface="Calibri" panose="020F0502020204030204" pitchFamily="34" charset="0"/>
              </a:rPr>
              <a:t>12:00   What’s next</a:t>
            </a:r>
          </a:p>
          <a:p>
            <a:r>
              <a:rPr lang="en-US" sz="2800" dirty="0">
                <a:latin typeface="Calibri" panose="020F0502020204030204" pitchFamily="34" charset="0"/>
                <a:cs typeface="Calibri" panose="020F0502020204030204" pitchFamily="34" charset="0"/>
              </a:rPr>
              <a:t>12:10   Q&amp;A</a:t>
            </a:r>
          </a:p>
          <a:p>
            <a:r>
              <a:rPr lang="en-US" sz="2800" dirty="0">
                <a:latin typeface="Calibri" panose="020F0502020204030204" pitchFamily="34" charset="0"/>
                <a:cs typeface="Calibri" panose="020F0502020204030204" pitchFamily="34" charset="0"/>
              </a:rPr>
              <a:t>12:30   Adjourn</a:t>
            </a:r>
            <a:endParaRPr lang="en-US" sz="2800" b="0" i="0"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1552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5617" y="29490"/>
            <a:ext cx="11700765" cy="938272"/>
          </a:xfrm>
        </p:spPr>
        <p:txBody>
          <a:bodyPr/>
          <a:lstStyle/>
          <a:p>
            <a:r>
              <a:rPr lang="en-US" sz="3200" dirty="0"/>
              <a:t>F. Physical Characteristics – Parking Assistance Features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0FBF12C5-A7A5-400C-B961-09D16B61A12C}"/>
              </a:ext>
            </a:extLst>
          </p:cNvPr>
          <p:cNvSpPr txBox="1"/>
          <p:nvPr/>
        </p:nvSpPr>
        <p:spPr>
          <a:xfrm>
            <a:off x="2752910" y="1786503"/>
            <a:ext cx="7245334" cy="830997"/>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did this vehicle have any of the following parking assistance features?</a:t>
            </a:r>
          </a:p>
        </p:txBody>
      </p:sp>
      <p:sp>
        <p:nvSpPr>
          <p:cNvPr id="3" name="TextBox 2">
            <a:extLst>
              <a:ext uri="{FF2B5EF4-FFF2-40B4-BE49-F238E27FC236}">
                <a16:creationId xmlns:a16="http://schemas.microsoft.com/office/drawing/2014/main" id="{65B390D0-0898-461A-AE46-93E419DF0B02}"/>
              </a:ext>
            </a:extLst>
          </p:cNvPr>
          <p:cNvSpPr txBox="1"/>
          <p:nvPr/>
        </p:nvSpPr>
        <p:spPr>
          <a:xfrm>
            <a:off x="3614286" y="2757894"/>
            <a:ext cx="3661643" cy="1200329"/>
          </a:xfrm>
          <a:prstGeom prst="rect">
            <a:avLst/>
          </a:prstGeom>
          <a:noFill/>
        </p:spPr>
        <p:txBody>
          <a:bodyPr wrap="none" rtlCol="0">
            <a:spAutoFit/>
          </a:bodyPr>
          <a:lstStyle/>
          <a:p>
            <a:r>
              <a:rPr lang="en-US" sz="2400" dirty="0">
                <a:solidFill>
                  <a:srgbClr val="0070C0"/>
                </a:solidFill>
                <a:latin typeface="Calibri" panose="020F0502020204030204" pitchFamily="34" charset="0"/>
                <a:cs typeface="Calibri" panose="020F0502020204030204" pitchFamily="34" charset="0"/>
              </a:rPr>
              <a:t>- Active parking assistance</a:t>
            </a:r>
          </a:p>
          <a:p>
            <a:r>
              <a:rPr lang="en-US" sz="2400" dirty="0">
                <a:solidFill>
                  <a:srgbClr val="0070C0"/>
                </a:solidFill>
                <a:latin typeface="Calibri" panose="020F0502020204030204" pitchFamily="34" charset="0"/>
                <a:cs typeface="Calibri" panose="020F0502020204030204" pitchFamily="34" charset="0"/>
              </a:rPr>
              <a:t>- Remote parking assistance</a:t>
            </a:r>
          </a:p>
          <a:p>
            <a:r>
              <a:rPr lang="en-US" sz="2400" dirty="0">
                <a:solidFill>
                  <a:srgbClr val="0070C0"/>
                </a:solidFill>
                <a:latin typeface="Calibri" panose="020F0502020204030204" pitchFamily="34" charset="0"/>
                <a:cs typeface="Calibri" panose="020F0502020204030204" pitchFamily="34" charset="0"/>
              </a:rPr>
              <a:t>- None of the above</a:t>
            </a:r>
          </a:p>
        </p:txBody>
      </p:sp>
    </p:spTree>
    <p:extLst>
      <p:ext uri="{BB962C8B-B14F-4D97-AF65-F5344CB8AC3E}">
        <p14:creationId xmlns:p14="http://schemas.microsoft.com/office/powerpoint/2010/main" val="852735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440314"/>
            <a:ext cx="11700765" cy="938272"/>
          </a:xfrm>
        </p:spPr>
        <p:txBody>
          <a:bodyPr/>
          <a:lstStyle/>
          <a:p>
            <a:r>
              <a:rPr lang="en-US" sz="3200" dirty="0"/>
              <a:t>F. Physical Characteristics – Driver Assistance Systems </a:t>
            </a:r>
            <a:br>
              <a:rPr lang="en-US" sz="3200" dirty="0"/>
            </a:br>
            <a:r>
              <a:rPr lang="en-US" sz="3200" dirty="0"/>
              <a:t>Features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2845E6C4-EFD1-4202-B7F9-5FDAA0ADCD1F}"/>
              </a:ext>
            </a:extLst>
          </p:cNvPr>
          <p:cNvSpPr txBox="1"/>
          <p:nvPr/>
        </p:nvSpPr>
        <p:spPr>
          <a:xfrm>
            <a:off x="2656484" y="1378586"/>
            <a:ext cx="6879032" cy="830997"/>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did this vehicle have any of the following other driver assistance systems features?</a:t>
            </a:r>
          </a:p>
        </p:txBody>
      </p:sp>
      <p:sp>
        <p:nvSpPr>
          <p:cNvPr id="3" name="TextBox 2">
            <a:extLst>
              <a:ext uri="{FF2B5EF4-FFF2-40B4-BE49-F238E27FC236}">
                <a16:creationId xmlns:a16="http://schemas.microsoft.com/office/drawing/2014/main" id="{133A6BC8-3F35-4084-8962-75271EF2E437}"/>
              </a:ext>
            </a:extLst>
          </p:cNvPr>
          <p:cNvSpPr txBox="1"/>
          <p:nvPr/>
        </p:nvSpPr>
        <p:spPr>
          <a:xfrm>
            <a:off x="3377739" y="2231591"/>
            <a:ext cx="3259610" cy="2677656"/>
          </a:xfrm>
          <a:prstGeom prst="rect">
            <a:avLst/>
          </a:prstGeom>
          <a:noFill/>
        </p:spPr>
        <p:txBody>
          <a:bodyPr wrap="none" rtlCol="0">
            <a:spAutoFit/>
          </a:bodyPr>
          <a:lstStyle/>
          <a:p>
            <a:r>
              <a:rPr lang="en-US" sz="2400" dirty="0">
                <a:solidFill>
                  <a:srgbClr val="0070C0"/>
                </a:solidFill>
                <a:latin typeface="Calibri" panose="020F0502020204030204" pitchFamily="34" charset="0"/>
                <a:cs typeface="Calibri" panose="020F0502020204030204" pitchFamily="34" charset="0"/>
              </a:rPr>
              <a:t>- Automated high beams</a:t>
            </a:r>
          </a:p>
          <a:p>
            <a:r>
              <a:rPr lang="en-US" sz="2400" dirty="0">
                <a:solidFill>
                  <a:srgbClr val="0070C0"/>
                </a:solidFill>
                <a:latin typeface="Calibri" panose="020F0502020204030204" pitchFamily="34" charset="0"/>
                <a:cs typeface="Calibri" panose="020F0502020204030204" pitchFamily="34" charset="0"/>
              </a:rPr>
              <a:t>- Backup camera</a:t>
            </a:r>
          </a:p>
          <a:p>
            <a:r>
              <a:rPr lang="en-US" sz="2400" dirty="0">
                <a:solidFill>
                  <a:srgbClr val="0070C0"/>
                </a:solidFill>
                <a:latin typeface="Calibri" panose="020F0502020204030204" pitchFamily="34" charset="0"/>
                <a:cs typeface="Calibri" panose="020F0502020204030204" pitchFamily="34" charset="0"/>
              </a:rPr>
              <a:t>- Driver monitoring</a:t>
            </a:r>
          </a:p>
          <a:p>
            <a:r>
              <a:rPr lang="en-US" sz="2400" dirty="0">
                <a:solidFill>
                  <a:srgbClr val="0070C0"/>
                </a:solidFill>
                <a:latin typeface="Calibri" panose="020F0502020204030204" pitchFamily="34" charset="0"/>
                <a:cs typeface="Calibri" panose="020F0502020204030204" pitchFamily="34" charset="0"/>
              </a:rPr>
              <a:t>- Head-up display</a:t>
            </a:r>
          </a:p>
          <a:p>
            <a:r>
              <a:rPr lang="en-US" sz="2400" dirty="0">
                <a:solidFill>
                  <a:srgbClr val="0070C0"/>
                </a:solidFill>
                <a:latin typeface="Calibri" panose="020F0502020204030204" pitchFamily="34" charset="0"/>
                <a:cs typeface="Calibri" panose="020F0502020204030204" pitchFamily="34" charset="0"/>
              </a:rPr>
              <a:t>- Night vision</a:t>
            </a:r>
          </a:p>
          <a:p>
            <a:r>
              <a:rPr lang="en-US" sz="2400" dirty="0">
                <a:solidFill>
                  <a:srgbClr val="0070C0"/>
                </a:solidFill>
                <a:latin typeface="Calibri" panose="020F0502020204030204" pitchFamily="34" charset="0"/>
                <a:cs typeface="Calibri" panose="020F0502020204030204" pitchFamily="34" charset="0"/>
              </a:rPr>
              <a:t>- Surround-view camera</a:t>
            </a:r>
          </a:p>
          <a:p>
            <a:r>
              <a:rPr lang="en-US" sz="2400" dirty="0">
                <a:solidFill>
                  <a:srgbClr val="0070C0"/>
                </a:solidFill>
                <a:latin typeface="Calibri" panose="020F0502020204030204" pitchFamily="34" charset="0"/>
                <a:cs typeface="Calibri" panose="020F0502020204030204" pitchFamily="34" charset="0"/>
              </a:rPr>
              <a:t>- None of the above</a:t>
            </a:r>
          </a:p>
        </p:txBody>
      </p:sp>
    </p:spTree>
    <p:extLst>
      <p:ext uri="{BB962C8B-B14F-4D97-AF65-F5344CB8AC3E}">
        <p14:creationId xmlns:p14="http://schemas.microsoft.com/office/powerpoint/2010/main" val="3392036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5617" y="0"/>
            <a:ext cx="11700765" cy="938272"/>
          </a:xfrm>
        </p:spPr>
        <p:txBody>
          <a:bodyPr/>
          <a:lstStyle/>
          <a:p>
            <a:r>
              <a:rPr lang="en-US" sz="3200" dirty="0"/>
              <a:t>F. Physical Characteristics – Fuel Economy Features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0124C2C2-A9F2-48CE-A4A1-9BF1D1979896}"/>
              </a:ext>
            </a:extLst>
          </p:cNvPr>
          <p:cNvSpPr txBox="1"/>
          <p:nvPr/>
        </p:nvSpPr>
        <p:spPr>
          <a:xfrm>
            <a:off x="1052410" y="1124582"/>
            <a:ext cx="10893972" cy="830997"/>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did this vehicle have any of the following added fuel economy features?</a:t>
            </a:r>
          </a:p>
          <a:p>
            <a:endParaRPr lang="en-US" sz="2400" b="1" u="sng" dirty="0">
              <a:solidFill>
                <a:srgbClr val="0070C0"/>
              </a:solidFill>
              <a:latin typeface="Calibri" panose="020F0502020204030204" pitchFamily="34" charset="0"/>
              <a:cs typeface="Calibri" panose="020F0502020204030204" pitchFamily="34" charset="0"/>
            </a:endParaRPr>
          </a:p>
        </p:txBody>
      </p:sp>
      <p:grpSp>
        <p:nvGrpSpPr>
          <p:cNvPr id="9" name="Group 8">
            <a:extLst>
              <a:ext uri="{FF2B5EF4-FFF2-40B4-BE49-F238E27FC236}">
                <a16:creationId xmlns:a16="http://schemas.microsoft.com/office/drawing/2014/main" id="{6FC2F1A5-C67B-451F-829E-B43C62DC2E8E}"/>
              </a:ext>
            </a:extLst>
          </p:cNvPr>
          <p:cNvGrpSpPr/>
          <p:nvPr/>
        </p:nvGrpSpPr>
        <p:grpSpPr>
          <a:xfrm>
            <a:off x="1623905" y="2013864"/>
            <a:ext cx="9444335" cy="4801314"/>
            <a:chOff x="1623905" y="2073824"/>
            <a:chExt cx="9444335" cy="4801314"/>
          </a:xfrm>
        </p:grpSpPr>
        <p:sp>
          <p:nvSpPr>
            <p:cNvPr id="3" name="TextBox 2">
              <a:extLst>
                <a:ext uri="{FF2B5EF4-FFF2-40B4-BE49-F238E27FC236}">
                  <a16:creationId xmlns:a16="http://schemas.microsoft.com/office/drawing/2014/main" id="{33272235-D468-4081-B0DF-D47344B46A29}"/>
                </a:ext>
              </a:extLst>
            </p:cNvPr>
            <p:cNvSpPr txBox="1"/>
            <p:nvPr/>
          </p:nvSpPr>
          <p:spPr>
            <a:xfrm>
              <a:off x="1623905" y="2073824"/>
              <a:ext cx="4488027" cy="3416320"/>
            </a:xfrm>
            <a:prstGeom prst="rect">
              <a:avLst/>
            </a:prstGeom>
            <a:noFill/>
          </p:spPr>
          <p:txBody>
            <a:bodyPr wrap="square" rtlCol="0">
              <a:spAutoFit/>
            </a:bodyPr>
            <a:lstStyle/>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Aerodynamic bumper</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Aerodynamic hood</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Aerodynamic mirrors</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Automatic engine shutoff technology</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Automatic tire inflation system</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Hybrid-electric drivetrain (no plug)</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Idle-reducing technologies (portable auxiliary pack, electrification, etc.)</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Low rolling resistance tires</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Plug-in hybrid-electric drivetrain</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None of the above</a:t>
              </a:r>
            </a:p>
            <a:p>
              <a:pPr marL="285750" indent="-285750">
                <a:buFont typeface="Calibri" panose="020F0502020204030204" pitchFamily="34" charset="0"/>
                <a:buChar char="-"/>
              </a:pPr>
              <a:endParaRPr lang="en-US"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7E67BBC-F437-46EC-A171-4DD08E745070}"/>
                </a:ext>
              </a:extLst>
            </p:cNvPr>
            <p:cNvSpPr txBox="1"/>
            <p:nvPr/>
          </p:nvSpPr>
          <p:spPr>
            <a:xfrm>
              <a:off x="6580213" y="2073824"/>
              <a:ext cx="4488027" cy="4801314"/>
            </a:xfrm>
            <a:prstGeom prst="rect">
              <a:avLst/>
            </a:prstGeom>
            <a:noFill/>
          </p:spPr>
          <p:txBody>
            <a:bodyPr wrap="square" rtlCol="0">
              <a:spAutoFit/>
            </a:bodyPr>
            <a:lstStyle/>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Aerodynamic bumper</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Aerodynamic hood</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Aerodynamic mirrors</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Automatic engine shutoff technology</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Automatic tire inflation system</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Fairings (under body or side)</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Fuel tank covers</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Gap reducers</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Hybrid-electric drivetrain (no plug)</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Idle-reducing technologies (portable auxiliary pack, electrification, etc.)</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Low rolling resistance tires</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Nose cones</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Plug-in hybrid-electric drivetrain</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Side skirts</a:t>
              </a:r>
            </a:p>
            <a:p>
              <a:pPr marL="285750" indent="-285750">
                <a:buFont typeface="Calibri" panose="020F0502020204030204" pitchFamily="34" charset="0"/>
                <a:buChar char="-"/>
              </a:pPr>
              <a:r>
                <a:rPr lang="en-US" dirty="0">
                  <a:solidFill>
                    <a:srgbClr val="0070C0"/>
                  </a:solidFill>
                  <a:latin typeface="Calibri" panose="020F0502020204030204" pitchFamily="34" charset="0"/>
                  <a:cs typeface="Calibri" panose="020F0502020204030204" pitchFamily="34" charset="0"/>
                </a:rPr>
                <a:t>None of the above</a:t>
              </a:r>
            </a:p>
            <a:p>
              <a:pPr marL="285750" indent="-285750">
                <a:buFont typeface="Calibri" panose="020F0502020204030204" pitchFamily="34" charset="0"/>
                <a:buChar char="-"/>
              </a:pPr>
              <a:endParaRPr lang="en-US" dirty="0">
                <a:solidFill>
                  <a:srgbClr val="0070C0"/>
                </a:solidFill>
                <a:latin typeface="Calibri" panose="020F0502020204030204" pitchFamily="34" charset="0"/>
                <a:cs typeface="Calibri" panose="020F0502020204030204" pitchFamily="34" charset="0"/>
              </a:endParaRPr>
            </a:p>
          </p:txBody>
        </p:sp>
      </p:grpSp>
      <p:sp>
        <p:nvSpPr>
          <p:cNvPr id="5" name="TextBox 4">
            <a:extLst>
              <a:ext uri="{FF2B5EF4-FFF2-40B4-BE49-F238E27FC236}">
                <a16:creationId xmlns:a16="http://schemas.microsoft.com/office/drawing/2014/main" id="{DE7ABC01-7FEC-4AFF-A98A-D16E90DA953F}"/>
              </a:ext>
            </a:extLst>
          </p:cNvPr>
          <p:cNvSpPr txBox="1"/>
          <p:nvPr/>
        </p:nvSpPr>
        <p:spPr>
          <a:xfrm>
            <a:off x="2132607" y="1571548"/>
            <a:ext cx="1681486" cy="461665"/>
          </a:xfrm>
          <a:prstGeom prst="rect">
            <a:avLst/>
          </a:prstGeom>
          <a:noFill/>
        </p:spPr>
        <p:txBody>
          <a:bodyPr wrap="none" rtlCol="0">
            <a:spAutoFit/>
          </a:bodyPr>
          <a:lstStyle/>
          <a:p>
            <a:r>
              <a:rPr lang="en-US" sz="2400" b="1" u="sng" dirty="0">
                <a:latin typeface="Calibri" panose="020F0502020204030204" pitchFamily="34" charset="0"/>
                <a:cs typeface="Calibri" panose="020F0502020204030204" pitchFamily="34" charset="0"/>
              </a:rPr>
              <a:t>Light Trucks</a:t>
            </a:r>
          </a:p>
        </p:txBody>
      </p:sp>
      <p:sp>
        <p:nvSpPr>
          <p:cNvPr id="8" name="TextBox 7">
            <a:extLst>
              <a:ext uri="{FF2B5EF4-FFF2-40B4-BE49-F238E27FC236}">
                <a16:creationId xmlns:a16="http://schemas.microsoft.com/office/drawing/2014/main" id="{D62FF467-BAA4-481B-B6F5-33129B77CA26}"/>
              </a:ext>
            </a:extLst>
          </p:cNvPr>
          <p:cNvSpPr txBox="1"/>
          <p:nvPr/>
        </p:nvSpPr>
        <p:spPr>
          <a:xfrm>
            <a:off x="7049339" y="1571548"/>
            <a:ext cx="1852174" cy="461665"/>
          </a:xfrm>
          <a:prstGeom prst="rect">
            <a:avLst/>
          </a:prstGeom>
          <a:noFill/>
        </p:spPr>
        <p:txBody>
          <a:bodyPr wrap="none" rtlCol="0">
            <a:spAutoFit/>
          </a:bodyPr>
          <a:lstStyle/>
          <a:p>
            <a:r>
              <a:rPr lang="en-US" sz="2400" b="1" u="sng" dirty="0">
                <a:latin typeface="Calibri" panose="020F0502020204030204" pitchFamily="34" charset="0"/>
                <a:cs typeface="Calibri" panose="020F0502020204030204" pitchFamily="34" charset="0"/>
              </a:rPr>
              <a:t>Heavy Trucks</a:t>
            </a:r>
          </a:p>
        </p:txBody>
      </p:sp>
    </p:spTree>
    <p:extLst>
      <p:ext uri="{BB962C8B-B14F-4D97-AF65-F5344CB8AC3E}">
        <p14:creationId xmlns:p14="http://schemas.microsoft.com/office/powerpoint/2010/main" val="2268198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5617" y="0"/>
            <a:ext cx="11700765" cy="938272"/>
          </a:xfrm>
        </p:spPr>
        <p:txBody>
          <a:bodyPr/>
          <a:lstStyle/>
          <a:p>
            <a:r>
              <a:rPr lang="en-US" sz="3200" dirty="0"/>
              <a:t>F. Physical Characteristics – Other Features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0124C2C2-A9F2-48CE-A4A1-9BF1D1979896}"/>
              </a:ext>
            </a:extLst>
          </p:cNvPr>
          <p:cNvSpPr txBox="1"/>
          <p:nvPr/>
        </p:nvSpPr>
        <p:spPr>
          <a:xfrm>
            <a:off x="1723106" y="1771192"/>
            <a:ext cx="9213382" cy="830997"/>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did this vehicle have any of the following other features?</a:t>
            </a:r>
          </a:p>
          <a:p>
            <a:endParaRPr lang="en-US" sz="2400" b="1" u="sng" dirty="0">
              <a:solidFill>
                <a:srgbClr val="0070C0"/>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DE7ABC01-7FEC-4AFF-A98A-D16E90DA953F}"/>
              </a:ext>
            </a:extLst>
          </p:cNvPr>
          <p:cNvSpPr txBox="1"/>
          <p:nvPr/>
        </p:nvSpPr>
        <p:spPr>
          <a:xfrm>
            <a:off x="5268194" y="1200104"/>
            <a:ext cx="2123206" cy="461444"/>
          </a:xfrm>
          <a:prstGeom prst="rect">
            <a:avLst/>
          </a:prstGeom>
          <a:noFill/>
        </p:spPr>
        <p:txBody>
          <a:bodyPr wrap="square" rtlCol="0">
            <a:spAutoFit/>
          </a:bodyPr>
          <a:lstStyle/>
          <a:p>
            <a:r>
              <a:rPr lang="en-US" sz="2400" b="1" u="sng" dirty="0">
                <a:latin typeface="Calibri" panose="020F0502020204030204" pitchFamily="34" charset="0"/>
                <a:cs typeface="Calibri" panose="020F0502020204030204" pitchFamily="34" charset="0"/>
              </a:rPr>
              <a:t>Light Trucks</a:t>
            </a:r>
          </a:p>
        </p:txBody>
      </p:sp>
      <p:sp>
        <p:nvSpPr>
          <p:cNvPr id="9" name="TextBox 8">
            <a:extLst>
              <a:ext uri="{FF2B5EF4-FFF2-40B4-BE49-F238E27FC236}">
                <a16:creationId xmlns:a16="http://schemas.microsoft.com/office/drawing/2014/main" id="{00EE557E-8F0E-4D97-B1F9-53F30A5993EE}"/>
              </a:ext>
            </a:extLst>
          </p:cNvPr>
          <p:cNvSpPr txBox="1"/>
          <p:nvPr/>
        </p:nvSpPr>
        <p:spPr>
          <a:xfrm>
            <a:off x="2132607" y="2494468"/>
            <a:ext cx="4488027" cy="2246769"/>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 Aerial work platform/bucket</a:t>
            </a:r>
          </a:p>
          <a:p>
            <a:r>
              <a:rPr lang="en-US" sz="2000" dirty="0">
                <a:latin typeface="Calibri" panose="020F0502020204030204" pitchFamily="34" charset="0"/>
                <a:cs typeface="Calibri" panose="020F0502020204030204" pitchFamily="34" charset="0"/>
              </a:rPr>
              <a:t>- Air compressor (except for air brakes)</a:t>
            </a:r>
          </a:p>
          <a:p>
            <a:r>
              <a:rPr lang="en-US" sz="2000" dirty="0">
                <a:latin typeface="Calibri" panose="020F0502020204030204" pitchFamily="34" charset="0"/>
                <a:cs typeface="Calibri" panose="020F0502020204030204" pitchFamily="34" charset="0"/>
              </a:rPr>
              <a:t>- Air springs</a:t>
            </a:r>
          </a:p>
          <a:p>
            <a:r>
              <a:rPr lang="en-US" sz="2000" dirty="0">
                <a:latin typeface="Calibri" panose="020F0502020204030204" pitchFamily="34" charset="0"/>
                <a:cs typeface="Calibri" panose="020F0502020204030204" pitchFamily="34" charset="0"/>
              </a:rPr>
              <a:t>- Crane</a:t>
            </a:r>
          </a:p>
          <a:p>
            <a:r>
              <a:rPr lang="en-US" sz="2000" dirty="0">
                <a:latin typeface="Calibri" panose="020F0502020204030204" pitchFamily="34" charset="0"/>
                <a:cs typeface="Calibri" panose="020F0502020204030204" pitchFamily="34" charset="0"/>
              </a:rPr>
              <a:t>- Hoist</a:t>
            </a:r>
          </a:p>
          <a:p>
            <a:r>
              <a:rPr lang="en-US" sz="2000" dirty="0">
                <a:latin typeface="Calibri" panose="020F0502020204030204" pitchFamily="34" charset="0"/>
                <a:cs typeface="Calibri" panose="020F0502020204030204" pitchFamily="34" charset="0"/>
              </a:rPr>
              <a:t>- Lift gate</a:t>
            </a:r>
          </a:p>
          <a:p>
            <a:r>
              <a:rPr lang="en-US" sz="2000" dirty="0">
                <a:latin typeface="Calibri" panose="020F0502020204030204" pitchFamily="34" charset="0"/>
                <a:cs typeface="Calibri" panose="020F0502020204030204" pitchFamily="34" charset="0"/>
              </a:rPr>
              <a:t>- Mounting bar for snowplow</a:t>
            </a:r>
            <a:endParaRPr lang="en-US" sz="2000" dirty="0">
              <a:solidFill>
                <a:srgbClr val="0070C0"/>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D9F9A0FA-068F-4850-A064-53C5205E3E1C}"/>
              </a:ext>
            </a:extLst>
          </p:cNvPr>
          <p:cNvSpPr txBox="1"/>
          <p:nvPr/>
        </p:nvSpPr>
        <p:spPr>
          <a:xfrm>
            <a:off x="6620634" y="2494468"/>
            <a:ext cx="4488027" cy="1938992"/>
          </a:xfrm>
          <a:prstGeom prst="rect">
            <a:avLst/>
          </a:prstGeom>
          <a:noFill/>
        </p:spPr>
        <p:txBody>
          <a:bodyPr wrap="square" rtlCol="0">
            <a:spAutoFit/>
          </a:bodyPr>
          <a:lstStyle/>
          <a:p>
            <a:r>
              <a:rPr lang="en-US" sz="2000" dirty="0">
                <a:solidFill>
                  <a:srgbClr val="0070C0"/>
                </a:solidFill>
                <a:latin typeface="Calibri" panose="020F0502020204030204" pitchFamily="34" charset="0"/>
                <a:cs typeface="Calibri" panose="020F0502020204030204" pitchFamily="34" charset="0"/>
              </a:rPr>
              <a:t>- Partitions, shelves, racks, or bins</a:t>
            </a:r>
          </a:p>
          <a:p>
            <a:r>
              <a:rPr lang="en-US" sz="2000" dirty="0">
                <a:latin typeface="Calibri" panose="020F0502020204030204" pitchFamily="34" charset="0"/>
                <a:cs typeface="Calibri" panose="020F0502020204030204" pitchFamily="34" charset="0"/>
              </a:rPr>
              <a:t>- Power take-off</a:t>
            </a:r>
          </a:p>
          <a:p>
            <a:r>
              <a:rPr lang="en-US" sz="2000" dirty="0">
                <a:solidFill>
                  <a:srgbClr val="0070C0"/>
                </a:solidFill>
                <a:latin typeface="Calibri" panose="020F0502020204030204" pitchFamily="34" charset="0"/>
                <a:cs typeface="Calibri" panose="020F0502020204030204" pitchFamily="34" charset="0"/>
              </a:rPr>
              <a:t>- Telematics (for fleet management)</a:t>
            </a:r>
          </a:p>
          <a:p>
            <a:r>
              <a:rPr lang="en-US" sz="2000" dirty="0">
                <a:latin typeface="Calibri" panose="020F0502020204030204" pitchFamily="34" charset="0"/>
                <a:cs typeface="Calibri" panose="020F0502020204030204" pitchFamily="34" charset="0"/>
              </a:rPr>
              <a:t>- Toolbox</a:t>
            </a:r>
          </a:p>
          <a:p>
            <a:r>
              <a:rPr lang="en-US" sz="2000" dirty="0">
                <a:latin typeface="Calibri" panose="020F0502020204030204" pitchFamily="34" charset="0"/>
                <a:cs typeface="Calibri" panose="020F0502020204030204" pitchFamily="34" charset="0"/>
              </a:rPr>
              <a:t>- Winch</a:t>
            </a:r>
          </a:p>
          <a:p>
            <a:r>
              <a:rPr lang="en-US" sz="2000" dirty="0">
                <a:latin typeface="Calibri" panose="020F0502020204030204" pitchFamily="34" charset="0"/>
                <a:cs typeface="Calibri" panose="020F0502020204030204" pitchFamily="34" charset="0"/>
              </a:rPr>
              <a:t>- None of the above   </a:t>
            </a:r>
          </a:p>
        </p:txBody>
      </p:sp>
    </p:spTree>
    <p:extLst>
      <p:ext uri="{BB962C8B-B14F-4D97-AF65-F5344CB8AC3E}">
        <p14:creationId xmlns:p14="http://schemas.microsoft.com/office/powerpoint/2010/main" val="2140404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0124C2C2-A9F2-48CE-A4A1-9BF1D1979896}"/>
              </a:ext>
            </a:extLst>
          </p:cNvPr>
          <p:cNvSpPr txBox="1"/>
          <p:nvPr/>
        </p:nvSpPr>
        <p:spPr>
          <a:xfrm>
            <a:off x="1772294" y="1543955"/>
            <a:ext cx="9213382" cy="830997"/>
          </a:xfrm>
          <a:prstGeom prst="rect">
            <a:avLst/>
          </a:prstGeom>
          <a:noFill/>
        </p:spPr>
        <p:txBody>
          <a:bodyPr wrap="square" rtlCol="0">
            <a:spAutoFit/>
          </a:bodyPr>
          <a:lstStyle/>
          <a:p>
            <a:r>
              <a:rPr lang="en-US" sz="2400" b="1" dirty="0">
                <a:solidFill>
                  <a:srgbClr val="0070C0"/>
                </a:solidFill>
              </a:rPr>
              <a:t>In 2021, did this vehicle have any of the following other features?</a:t>
            </a:r>
          </a:p>
          <a:p>
            <a:endParaRPr lang="en-US" sz="2400" b="1" u="sng" dirty="0">
              <a:solidFill>
                <a:srgbClr val="0070C0"/>
              </a:solidFill>
            </a:endParaRPr>
          </a:p>
        </p:txBody>
      </p:sp>
      <p:sp>
        <p:nvSpPr>
          <p:cNvPr id="8" name="TextBox 7">
            <a:extLst>
              <a:ext uri="{FF2B5EF4-FFF2-40B4-BE49-F238E27FC236}">
                <a16:creationId xmlns:a16="http://schemas.microsoft.com/office/drawing/2014/main" id="{D62FF467-BAA4-481B-B6F5-33129B77CA26}"/>
              </a:ext>
            </a:extLst>
          </p:cNvPr>
          <p:cNvSpPr txBox="1"/>
          <p:nvPr/>
        </p:nvSpPr>
        <p:spPr>
          <a:xfrm>
            <a:off x="5271567" y="983933"/>
            <a:ext cx="2214836" cy="461665"/>
          </a:xfrm>
          <a:prstGeom prst="rect">
            <a:avLst/>
          </a:prstGeom>
          <a:noFill/>
        </p:spPr>
        <p:txBody>
          <a:bodyPr wrap="square" rtlCol="0">
            <a:spAutoFit/>
          </a:bodyPr>
          <a:lstStyle/>
          <a:p>
            <a:r>
              <a:rPr lang="en-US" sz="2400" b="1" u="sng" dirty="0"/>
              <a:t>Heavy Trucks</a:t>
            </a:r>
          </a:p>
        </p:txBody>
      </p:sp>
      <p:grpSp>
        <p:nvGrpSpPr>
          <p:cNvPr id="2" name="Group 1">
            <a:extLst>
              <a:ext uri="{FF2B5EF4-FFF2-40B4-BE49-F238E27FC236}">
                <a16:creationId xmlns:a16="http://schemas.microsoft.com/office/drawing/2014/main" id="{09F610C3-A593-4315-9633-214B825F425B}"/>
              </a:ext>
            </a:extLst>
          </p:cNvPr>
          <p:cNvGrpSpPr/>
          <p:nvPr/>
        </p:nvGrpSpPr>
        <p:grpSpPr>
          <a:xfrm>
            <a:off x="1773805" y="2024229"/>
            <a:ext cx="9335987" cy="3477875"/>
            <a:chOff x="1773805" y="1859339"/>
            <a:chExt cx="9335987" cy="3477875"/>
          </a:xfrm>
        </p:grpSpPr>
        <p:sp>
          <p:nvSpPr>
            <p:cNvPr id="6" name="TextBox 5">
              <a:extLst>
                <a:ext uri="{FF2B5EF4-FFF2-40B4-BE49-F238E27FC236}">
                  <a16:creationId xmlns:a16="http://schemas.microsoft.com/office/drawing/2014/main" id="{F7E67BBC-F437-46EC-A171-4DD08E745070}"/>
                </a:ext>
              </a:extLst>
            </p:cNvPr>
            <p:cNvSpPr txBox="1"/>
            <p:nvPr/>
          </p:nvSpPr>
          <p:spPr>
            <a:xfrm>
              <a:off x="1773805" y="1859339"/>
              <a:ext cx="4723844" cy="3477875"/>
            </a:xfrm>
            <a:prstGeom prst="rect">
              <a:avLst/>
            </a:prstGeom>
            <a:noFill/>
          </p:spPr>
          <p:txBody>
            <a:bodyPr wrap="square" rtlCol="0">
              <a:spAutoFit/>
            </a:bodyPr>
            <a:lstStyle/>
            <a:p>
              <a:r>
                <a:rPr lang="en-US" sz="2000" dirty="0"/>
                <a:t>- Air compressor (except for air brakes)</a:t>
              </a:r>
            </a:p>
            <a:p>
              <a:r>
                <a:rPr lang="en-US" sz="2000" dirty="0"/>
                <a:t>- Air springs</a:t>
              </a:r>
              <a:endParaRPr lang="en-US" sz="2000" dirty="0">
                <a:solidFill>
                  <a:srgbClr val="0070C0"/>
                </a:solidFill>
              </a:endParaRPr>
            </a:p>
            <a:p>
              <a:r>
                <a:rPr lang="en-US" sz="2000" dirty="0">
                  <a:solidFill>
                    <a:srgbClr val="0070C0"/>
                  </a:solidFill>
                </a:rPr>
                <a:t>- Auxiliary generator</a:t>
              </a:r>
            </a:p>
            <a:p>
              <a:r>
                <a:rPr lang="en-US" sz="2000" dirty="0"/>
                <a:t>- Crane</a:t>
              </a:r>
              <a:endParaRPr lang="en-US" sz="2000" dirty="0">
                <a:solidFill>
                  <a:srgbClr val="0070C0"/>
                </a:solidFill>
              </a:endParaRPr>
            </a:p>
            <a:p>
              <a:r>
                <a:rPr lang="en-US" sz="2000" dirty="0">
                  <a:solidFill>
                    <a:srgbClr val="0070C0"/>
                  </a:solidFill>
                </a:rPr>
                <a:t>- Digger derrick</a:t>
              </a:r>
            </a:p>
            <a:p>
              <a:r>
                <a:rPr lang="en-US" sz="2000" dirty="0">
                  <a:solidFill>
                    <a:srgbClr val="0070C0"/>
                  </a:solidFill>
                </a:rPr>
                <a:t>- Emergency lights</a:t>
              </a:r>
            </a:p>
            <a:p>
              <a:r>
                <a:rPr lang="en-US" sz="2000" dirty="0"/>
                <a:t>- Engine retarder/brakes</a:t>
              </a:r>
            </a:p>
            <a:p>
              <a:r>
                <a:rPr lang="en-US" sz="2000" dirty="0">
                  <a:solidFill>
                    <a:srgbClr val="0070C0"/>
                  </a:solidFill>
                </a:rPr>
                <a:t>- Hitch</a:t>
              </a:r>
            </a:p>
            <a:p>
              <a:r>
                <a:rPr lang="en-US" sz="2000" dirty="0"/>
                <a:t>- Hoist</a:t>
              </a:r>
              <a:endParaRPr lang="en-US" sz="2000" dirty="0">
                <a:solidFill>
                  <a:srgbClr val="0070C0"/>
                </a:solidFill>
              </a:endParaRPr>
            </a:p>
            <a:p>
              <a:r>
                <a:rPr lang="en-US" sz="2000" dirty="0">
                  <a:solidFill>
                    <a:srgbClr val="0070C0"/>
                  </a:solidFill>
                </a:rPr>
                <a:t>- Inverter (generator powered by the unit)</a:t>
              </a:r>
            </a:p>
            <a:p>
              <a:r>
                <a:rPr lang="en-US" sz="2000" dirty="0">
                  <a:solidFill>
                    <a:srgbClr val="0070C0"/>
                  </a:solidFill>
                </a:rPr>
                <a:t>- Ladder rack</a:t>
              </a:r>
            </a:p>
          </p:txBody>
        </p:sp>
        <p:sp>
          <p:nvSpPr>
            <p:cNvPr id="10" name="TextBox 9">
              <a:extLst>
                <a:ext uri="{FF2B5EF4-FFF2-40B4-BE49-F238E27FC236}">
                  <a16:creationId xmlns:a16="http://schemas.microsoft.com/office/drawing/2014/main" id="{6C927B2D-B20A-4DDB-9DE4-363F778BC713}"/>
                </a:ext>
              </a:extLst>
            </p:cNvPr>
            <p:cNvSpPr txBox="1"/>
            <p:nvPr/>
          </p:nvSpPr>
          <p:spPr>
            <a:xfrm>
              <a:off x="6621765" y="1859339"/>
              <a:ext cx="4488027" cy="3477875"/>
            </a:xfrm>
            <a:prstGeom prst="rect">
              <a:avLst/>
            </a:prstGeom>
            <a:noFill/>
          </p:spPr>
          <p:txBody>
            <a:bodyPr wrap="square" rtlCol="0">
              <a:spAutoFit/>
            </a:bodyPr>
            <a:lstStyle/>
            <a:p>
              <a:r>
                <a:rPr lang="en-US" sz="2000" dirty="0"/>
                <a:t>- Lift gate</a:t>
              </a:r>
            </a:p>
            <a:p>
              <a:r>
                <a:rPr lang="en-US" sz="2000" dirty="0">
                  <a:solidFill>
                    <a:srgbClr val="0070C0"/>
                  </a:solidFill>
                </a:rPr>
                <a:t>- Partitions, shelves, racks, or bins</a:t>
              </a:r>
            </a:p>
            <a:p>
              <a:r>
                <a:rPr lang="en-US" sz="2000" dirty="0"/>
                <a:t>- Power take-off</a:t>
              </a:r>
              <a:endParaRPr lang="en-US" sz="2000" dirty="0">
                <a:solidFill>
                  <a:srgbClr val="0070C0"/>
                </a:solidFill>
              </a:endParaRPr>
            </a:p>
            <a:p>
              <a:r>
                <a:rPr lang="en-US" sz="2000" dirty="0">
                  <a:solidFill>
                    <a:srgbClr val="0070C0"/>
                  </a:solidFill>
                </a:rPr>
                <a:t>- Railway adapter axles</a:t>
              </a:r>
            </a:p>
            <a:p>
              <a:r>
                <a:rPr lang="en-US" sz="2000" dirty="0">
                  <a:solidFill>
                    <a:srgbClr val="0070C0"/>
                  </a:solidFill>
                </a:rPr>
                <a:t>- Refrigerator</a:t>
              </a:r>
            </a:p>
            <a:p>
              <a:r>
                <a:rPr lang="en-US" sz="2000" dirty="0">
                  <a:solidFill>
                    <a:srgbClr val="0070C0"/>
                  </a:solidFill>
                </a:rPr>
                <a:t>- Spreader (salt, sand)</a:t>
              </a:r>
            </a:p>
            <a:p>
              <a:r>
                <a:rPr lang="en-US" sz="2000" dirty="0">
                  <a:solidFill>
                    <a:srgbClr val="0070C0"/>
                  </a:solidFill>
                </a:rPr>
                <a:t>- Telematics (for fleet management)</a:t>
              </a:r>
            </a:p>
            <a:p>
              <a:r>
                <a:rPr lang="en-US" sz="2000" dirty="0"/>
                <a:t>- Toolbox</a:t>
              </a:r>
            </a:p>
            <a:p>
              <a:r>
                <a:rPr lang="en-US" sz="2000" dirty="0">
                  <a:solidFill>
                    <a:srgbClr val="0070C0"/>
                  </a:solidFill>
                </a:rPr>
                <a:t>- Welder</a:t>
              </a:r>
            </a:p>
            <a:p>
              <a:r>
                <a:rPr lang="en-US" sz="2000" dirty="0"/>
                <a:t>- Winch</a:t>
              </a:r>
            </a:p>
            <a:p>
              <a:r>
                <a:rPr lang="en-US" sz="2000" dirty="0"/>
                <a:t>- None of the above</a:t>
              </a:r>
            </a:p>
          </p:txBody>
        </p:sp>
      </p:grpSp>
      <p:sp>
        <p:nvSpPr>
          <p:cNvPr id="9" name="Title 1">
            <a:extLst>
              <a:ext uri="{FF2B5EF4-FFF2-40B4-BE49-F238E27FC236}">
                <a16:creationId xmlns:a16="http://schemas.microsoft.com/office/drawing/2014/main" id="{14B95B40-E530-4746-AC21-DF753B5B945D}"/>
              </a:ext>
            </a:extLst>
          </p:cNvPr>
          <p:cNvSpPr>
            <a:spLocks noGrp="1"/>
          </p:cNvSpPr>
          <p:nvPr>
            <p:ph type="ctrTitle"/>
          </p:nvPr>
        </p:nvSpPr>
        <p:spPr>
          <a:xfrm>
            <a:off x="245617" y="0"/>
            <a:ext cx="11700765" cy="938272"/>
          </a:xfrm>
        </p:spPr>
        <p:txBody>
          <a:bodyPr/>
          <a:lstStyle/>
          <a:p>
            <a:r>
              <a:rPr lang="en-US" sz="3200" dirty="0"/>
              <a:t>F. Physical Characteristics – Other Features</a:t>
            </a:r>
          </a:p>
        </p:txBody>
      </p:sp>
    </p:spTree>
    <p:extLst>
      <p:ext uri="{BB962C8B-B14F-4D97-AF65-F5344CB8AC3E}">
        <p14:creationId xmlns:p14="http://schemas.microsoft.com/office/powerpoint/2010/main" val="3321899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35209"/>
            <a:ext cx="10240964" cy="769246"/>
          </a:xfrm>
        </p:spPr>
        <p:txBody>
          <a:bodyPr/>
          <a:lstStyle/>
          <a:p>
            <a:r>
              <a:rPr lang="en-US" sz="3200" dirty="0"/>
              <a:t>G. Time Operated</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62FF53A7-60CF-4A96-BE40-7511A1F8F9ED}"/>
              </a:ext>
            </a:extLst>
          </p:cNvPr>
          <p:cNvSpPr txBox="1"/>
          <p:nvPr/>
        </p:nvSpPr>
        <p:spPr>
          <a:xfrm>
            <a:off x="2887724" y="1085693"/>
            <a:ext cx="7780276" cy="4585871"/>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In 2021, how many months was this vehicle used?</a:t>
            </a:r>
          </a:p>
          <a:p>
            <a:r>
              <a:rPr lang="en-US" sz="2000" dirty="0">
                <a:latin typeface="Calibri" panose="020F0502020204030204" pitchFamily="34" charset="0"/>
                <a:cs typeface="Calibri" panose="020F0502020204030204" pitchFamily="34" charset="0"/>
              </a:rPr>
              <a:t>    - 12 months</a:t>
            </a:r>
          </a:p>
          <a:p>
            <a:r>
              <a:rPr lang="en-US" sz="2000" dirty="0">
                <a:latin typeface="Calibri" panose="020F0502020204030204" pitchFamily="34" charset="0"/>
                <a:cs typeface="Calibri" panose="020F0502020204030204" pitchFamily="34" charset="0"/>
              </a:rPr>
              <a:t>    - 7-11 months</a:t>
            </a:r>
          </a:p>
          <a:p>
            <a:r>
              <a:rPr lang="en-US" sz="2000" dirty="0">
                <a:latin typeface="Calibri" panose="020F0502020204030204" pitchFamily="34" charset="0"/>
                <a:cs typeface="Calibri" panose="020F0502020204030204" pitchFamily="34" charset="0"/>
              </a:rPr>
              <a:t>    - 2-6 months</a:t>
            </a:r>
          </a:p>
          <a:p>
            <a:r>
              <a:rPr lang="en-US" sz="2000" dirty="0">
                <a:latin typeface="Calibri" panose="020F0502020204030204" pitchFamily="34" charset="0"/>
                <a:cs typeface="Calibri" panose="020F0502020204030204" pitchFamily="34" charset="0"/>
              </a:rPr>
              <a:t>    - 1 month or less</a:t>
            </a:r>
          </a:p>
          <a:p>
            <a:r>
              <a:rPr lang="en-US" sz="2000" dirty="0">
                <a:latin typeface="Calibri" panose="020F0502020204030204" pitchFamily="34" charset="0"/>
                <a:cs typeface="Calibri" panose="020F0502020204030204" pitchFamily="34" charset="0"/>
              </a:rPr>
              <a:t>    - Vehicle not used (no miles driven)</a:t>
            </a:r>
            <a:endParaRPr lang="en-US" sz="2000" i="1"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r>
              <a:rPr lang="en-US" sz="2400" b="1" dirty="0">
                <a:latin typeface="Calibri" panose="020F0502020204030204" pitchFamily="34" charset="0"/>
                <a:cs typeface="Calibri" panose="020F0502020204030204" pitchFamily="34" charset="0"/>
              </a:rPr>
              <a:t>In 2021, what reasons (if any) was this vehicle NOT in use for periods of 90 consecutive days or more?</a:t>
            </a:r>
          </a:p>
          <a:p>
            <a:r>
              <a:rPr lang="en-US" sz="2000" dirty="0">
                <a:latin typeface="Calibri" panose="020F0502020204030204" pitchFamily="34" charset="0"/>
                <a:cs typeface="Calibri" panose="020F0502020204030204" pitchFamily="34" charset="0"/>
              </a:rPr>
              <a:t>    - Not applicable</a:t>
            </a:r>
          </a:p>
          <a:p>
            <a:r>
              <a:rPr lang="en-US" sz="2000" dirty="0">
                <a:latin typeface="Calibri" panose="020F0502020204030204" pitchFamily="34" charset="0"/>
                <a:cs typeface="Calibri" panose="020F0502020204030204" pitchFamily="34" charset="0"/>
              </a:rPr>
              <a:t>    - Seasonal</a:t>
            </a:r>
          </a:p>
          <a:p>
            <a:r>
              <a:rPr lang="en-US" sz="2000" dirty="0">
                <a:latin typeface="Calibri" panose="020F0502020204030204" pitchFamily="34" charset="0"/>
                <a:cs typeface="Calibri" panose="020F0502020204030204" pitchFamily="34" charset="0"/>
              </a:rPr>
              <a:t>    - Not needed/idle (excluding seasonal)</a:t>
            </a:r>
          </a:p>
          <a:p>
            <a:r>
              <a:rPr lang="en-US" sz="2000" dirty="0">
                <a:latin typeface="Calibri" panose="020F0502020204030204" pitchFamily="34" charset="0"/>
                <a:cs typeface="Calibri" panose="020F0502020204030204" pitchFamily="34" charset="0"/>
              </a:rPr>
              <a:t>    - Under repair</a:t>
            </a:r>
          </a:p>
          <a:p>
            <a:r>
              <a:rPr lang="en-US" sz="2000" dirty="0">
                <a:latin typeface="Calibri" panose="020F0502020204030204" pitchFamily="34" charset="0"/>
                <a:cs typeface="Calibri" panose="020F0502020204030204" pitchFamily="34" charset="0"/>
              </a:rPr>
              <a:t>    - Other—</a:t>
            </a:r>
            <a:r>
              <a:rPr lang="en-US" sz="2000" i="1" dirty="0">
                <a:latin typeface="Calibri" panose="020F0502020204030204" pitchFamily="34" charset="0"/>
                <a:cs typeface="Calibri" panose="020F0502020204030204" pitchFamily="34" charset="0"/>
              </a:rPr>
              <a:t>please specify</a:t>
            </a:r>
          </a:p>
        </p:txBody>
      </p:sp>
    </p:spTree>
    <p:extLst>
      <p:ext uri="{BB962C8B-B14F-4D97-AF65-F5344CB8AC3E}">
        <p14:creationId xmlns:p14="http://schemas.microsoft.com/office/powerpoint/2010/main" val="309509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35209"/>
            <a:ext cx="10240964" cy="769246"/>
          </a:xfrm>
        </p:spPr>
        <p:txBody>
          <a:bodyPr/>
          <a:lstStyle/>
          <a:p>
            <a:r>
              <a:rPr lang="en-US" sz="3200" dirty="0"/>
              <a:t>H. Home Base</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23976EE9-6372-49F3-981C-C75FC1BDE2F1}"/>
              </a:ext>
            </a:extLst>
          </p:cNvPr>
          <p:cNvSpPr txBox="1"/>
          <p:nvPr/>
        </p:nvSpPr>
        <p:spPr>
          <a:xfrm>
            <a:off x="762000" y="1099035"/>
            <a:ext cx="4968240" cy="4401205"/>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What was the primary function of the home base from which this vehicle operated?</a:t>
            </a:r>
          </a:p>
          <a:p>
            <a:r>
              <a:rPr lang="en-US" sz="2000" dirty="0">
                <a:latin typeface="Calibri" panose="020F0502020204030204" pitchFamily="34" charset="0"/>
                <a:cs typeface="Calibri" panose="020F0502020204030204" pitchFamily="34" charset="0"/>
              </a:rPr>
              <a:t>    - Private residence</a:t>
            </a:r>
          </a:p>
          <a:p>
            <a:r>
              <a:rPr lang="en-US" sz="2000" dirty="0">
                <a:latin typeface="Calibri" panose="020F0502020204030204" pitchFamily="34" charset="0"/>
                <a:cs typeface="Calibri" panose="020F0502020204030204" pitchFamily="34" charset="0"/>
              </a:rPr>
              <a:t>    - Corporate office/headquarters</a:t>
            </a:r>
          </a:p>
          <a:p>
            <a:r>
              <a:rPr lang="en-US" sz="2000" dirty="0">
                <a:latin typeface="Calibri" panose="020F0502020204030204" pitchFamily="34" charset="0"/>
                <a:cs typeface="Calibri" panose="020F0502020204030204" pitchFamily="34" charset="0"/>
              </a:rPr>
              <a:t>    - Terminal </a:t>
            </a:r>
            <a:r>
              <a:rPr lang="en-US" sz="2000" dirty="0">
                <a:solidFill>
                  <a:srgbClr val="0070C0"/>
                </a:solidFill>
                <a:latin typeface="Calibri" panose="020F0502020204030204" pitchFamily="34" charset="0"/>
                <a:cs typeface="Calibri" panose="020F0502020204030204" pitchFamily="34" charset="0"/>
              </a:rPr>
              <a:t>or motor pool</a:t>
            </a:r>
          </a:p>
          <a:p>
            <a:r>
              <a:rPr lang="en-US" sz="2000" dirty="0">
                <a:latin typeface="Calibri" panose="020F0502020204030204" pitchFamily="34" charset="0"/>
                <a:cs typeface="Calibri" panose="020F0502020204030204" pitchFamily="34" charset="0"/>
              </a:rPr>
              <a:t>    - Distribution center</a:t>
            </a:r>
          </a:p>
          <a:p>
            <a:r>
              <a:rPr lang="en-US" sz="2000" dirty="0">
                <a:latin typeface="Calibri" panose="020F0502020204030204" pitchFamily="34" charset="0"/>
                <a:cs typeface="Calibri" panose="020F0502020204030204" pitchFamily="34" charset="0"/>
              </a:rPr>
              <a:t>    - Manufacturing plant</a:t>
            </a:r>
          </a:p>
          <a:p>
            <a:r>
              <a:rPr lang="en-US" sz="2000" dirty="0">
                <a:latin typeface="Calibri" panose="020F0502020204030204" pitchFamily="34" charset="0"/>
                <a:cs typeface="Calibri" panose="020F0502020204030204" pitchFamily="34" charset="0"/>
              </a:rPr>
              <a:t>    - Farm/agricultural production</a:t>
            </a:r>
          </a:p>
          <a:p>
            <a:r>
              <a:rPr lang="en-US" sz="2000" dirty="0">
                <a:latin typeface="Calibri" panose="020F0502020204030204" pitchFamily="34" charset="0"/>
                <a:cs typeface="Calibri" panose="020F0502020204030204" pitchFamily="34" charset="0"/>
              </a:rPr>
              <a:t>    - Mining or other energy production site</a:t>
            </a:r>
          </a:p>
          <a:p>
            <a:r>
              <a:rPr lang="en-US" sz="2000" dirty="0">
                <a:latin typeface="Calibri" panose="020F0502020204030204" pitchFamily="34" charset="0"/>
                <a:cs typeface="Calibri" panose="020F0502020204030204" pitchFamily="34" charset="0"/>
              </a:rPr>
              <a:t>    - Truck leasing company</a:t>
            </a:r>
          </a:p>
          <a:p>
            <a:r>
              <a:rPr lang="en-US" sz="2000" dirty="0">
                <a:latin typeface="Calibri" panose="020F0502020204030204" pitchFamily="34" charset="0"/>
                <a:cs typeface="Calibri" panose="020F0502020204030204" pitchFamily="34" charset="0"/>
              </a:rPr>
              <a:t>    - </a:t>
            </a:r>
            <a:r>
              <a:rPr lang="en-US" sz="2000" dirty="0">
                <a:solidFill>
                  <a:srgbClr val="0070C0"/>
                </a:solidFill>
                <a:latin typeface="Calibri" panose="020F0502020204030204" pitchFamily="34" charset="0"/>
                <a:cs typeface="Calibri" panose="020F0502020204030204" pitchFamily="34" charset="0"/>
              </a:rPr>
              <a:t>Port</a:t>
            </a:r>
          </a:p>
          <a:p>
            <a:r>
              <a:rPr lang="en-US" sz="2000" dirty="0">
                <a:latin typeface="Calibri" panose="020F0502020204030204" pitchFamily="34" charset="0"/>
                <a:cs typeface="Calibri" panose="020F0502020204030204" pitchFamily="34" charset="0"/>
              </a:rPr>
              <a:t>    - Other—</a:t>
            </a:r>
            <a:r>
              <a:rPr lang="en-US" sz="2000" i="1" dirty="0">
                <a:latin typeface="Calibri" panose="020F0502020204030204" pitchFamily="34" charset="0"/>
                <a:cs typeface="Calibri" panose="020F0502020204030204" pitchFamily="34" charset="0"/>
              </a:rPr>
              <a:t>please specify</a:t>
            </a:r>
          </a:p>
          <a:p>
            <a:endParaRPr lang="en-US" sz="2000" i="1"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 No home base</a:t>
            </a:r>
          </a:p>
        </p:txBody>
      </p:sp>
      <p:sp>
        <p:nvSpPr>
          <p:cNvPr id="5" name="TextBox 4">
            <a:extLst>
              <a:ext uri="{FF2B5EF4-FFF2-40B4-BE49-F238E27FC236}">
                <a16:creationId xmlns:a16="http://schemas.microsoft.com/office/drawing/2014/main" id="{49E234B3-C0C3-4C60-A206-FB61ABC0E95E}"/>
              </a:ext>
            </a:extLst>
          </p:cNvPr>
          <p:cNvSpPr txBox="1"/>
          <p:nvPr/>
        </p:nvSpPr>
        <p:spPr>
          <a:xfrm>
            <a:off x="5882639" y="1099035"/>
            <a:ext cx="6061965" cy="4401205"/>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Where was the home base of this vehicle on July 1, 2021?</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City, State, Zip, County/Parish/Borough</a:t>
            </a:r>
          </a:p>
          <a:p>
            <a:endParaRPr lang="en-US" sz="2000" b="1" dirty="0">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In addition to this vehicle, </a:t>
            </a:r>
            <a:r>
              <a:rPr lang="en-US" sz="2000" b="1" dirty="0">
                <a:latin typeface="Calibri" panose="020F0502020204030204" pitchFamily="34" charset="0"/>
                <a:cs typeface="Calibri" panose="020F0502020204030204" pitchFamily="34" charset="0"/>
              </a:rPr>
              <a:t>how many other vehicles/trailers were operated from the home base location?</a:t>
            </a:r>
          </a:p>
          <a:p>
            <a:r>
              <a:rPr lang="en-US" sz="2000" dirty="0">
                <a:latin typeface="Calibri" panose="020F0502020204030204" pitchFamily="34" charset="0"/>
                <a:cs typeface="Calibri" panose="020F0502020204030204" pitchFamily="34" charset="0"/>
              </a:rPr>
              <a:t>____ Pickups, small vans (including minivans), and SUVs</a:t>
            </a:r>
          </a:p>
          <a:p>
            <a:r>
              <a:rPr lang="en-US" sz="2000" dirty="0">
                <a:latin typeface="Calibri" panose="020F0502020204030204" pitchFamily="34" charset="0"/>
                <a:cs typeface="Calibri" panose="020F0502020204030204" pitchFamily="34" charset="0"/>
              </a:rPr>
              <a:t>____ Semi-trucks (tractor/trailer trucks)</a:t>
            </a:r>
          </a:p>
          <a:p>
            <a:r>
              <a:rPr lang="en-US" sz="2000" dirty="0">
                <a:latin typeface="Calibri" panose="020F0502020204030204" pitchFamily="34" charset="0"/>
                <a:cs typeface="Calibri" panose="020F0502020204030204" pitchFamily="34" charset="0"/>
              </a:rPr>
              <a:t>____ Any other trucks or vans</a:t>
            </a:r>
          </a:p>
          <a:p>
            <a:r>
              <a:rPr lang="en-US" sz="2000" dirty="0">
                <a:latin typeface="Calibri" panose="020F0502020204030204" pitchFamily="34" charset="0"/>
                <a:cs typeface="Calibri" panose="020F0502020204030204" pitchFamily="34" charset="0"/>
              </a:rPr>
              <a:t>____ Trailers (including trailer mounted equipment)</a:t>
            </a:r>
          </a:p>
          <a:p>
            <a:r>
              <a:rPr lang="en-US" sz="2000" dirty="0">
                <a:latin typeface="Calibri" panose="020F0502020204030204" pitchFamily="34" charset="0"/>
                <a:cs typeface="Calibri" panose="020F0502020204030204" pitchFamily="34" charset="0"/>
              </a:rPr>
              <a:t>____ Converter dollies</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 No other vehicles at this home base</a:t>
            </a:r>
          </a:p>
        </p:txBody>
      </p:sp>
    </p:spTree>
    <p:extLst>
      <p:ext uri="{BB962C8B-B14F-4D97-AF65-F5344CB8AC3E}">
        <p14:creationId xmlns:p14="http://schemas.microsoft.com/office/powerpoint/2010/main" val="3442685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35209"/>
            <a:ext cx="10240964" cy="769246"/>
          </a:xfrm>
        </p:spPr>
        <p:txBody>
          <a:bodyPr/>
          <a:lstStyle/>
          <a:p>
            <a:r>
              <a:rPr lang="en-US" sz="3200" dirty="0"/>
              <a:t>I. Miles – Annual Miles and MPG</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444130C9-9267-44CD-A10B-78EA43977616}"/>
              </a:ext>
            </a:extLst>
          </p:cNvPr>
          <p:cNvSpPr txBox="1"/>
          <p:nvPr/>
        </p:nvSpPr>
        <p:spPr>
          <a:xfrm>
            <a:off x="836696" y="1478280"/>
            <a:ext cx="5016969" cy="3170099"/>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How many total miles was this vehicle driven in 2021?</a:t>
            </a:r>
          </a:p>
          <a:p>
            <a:r>
              <a:rPr lang="en-US" sz="2000" dirty="0">
                <a:latin typeface="Calibri" panose="020F0502020204030204" pitchFamily="34" charset="0"/>
                <a:cs typeface="Calibri" panose="020F0502020204030204" pitchFamily="34" charset="0"/>
              </a:rPr>
              <a:t>                ______miles</a:t>
            </a:r>
          </a:p>
          <a:p>
            <a:endParaRPr lang="en-US" sz="2000" b="1" dirty="0">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How was the annual mileage calculated?</a:t>
            </a:r>
          </a:p>
          <a:p>
            <a:r>
              <a:rPr lang="en-US" sz="2000" dirty="0">
                <a:solidFill>
                  <a:srgbClr val="0070C0"/>
                </a:solidFill>
                <a:latin typeface="Calibri" panose="020F0502020204030204" pitchFamily="34" charset="0"/>
                <a:cs typeface="Calibri" panose="020F0502020204030204" pitchFamily="34" charset="0"/>
              </a:rPr>
              <a:t>    - Odometer readings</a:t>
            </a:r>
          </a:p>
          <a:p>
            <a:r>
              <a:rPr lang="en-US" sz="2000" dirty="0">
                <a:solidFill>
                  <a:srgbClr val="0070C0"/>
                </a:solidFill>
                <a:latin typeface="Calibri" panose="020F0502020204030204" pitchFamily="34" charset="0"/>
                <a:cs typeface="Calibri" panose="020F0502020204030204" pitchFamily="34" charset="0"/>
              </a:rPr>
              <a:t>    - Gas or fuel receipts</a:t>
            </a:r>
          </a:p>
          <a:p>
            <a:r>
              <a:rPr lang="en-US" sz="2000" dirty="0">
                <a:solidFill>
                  <a:srgbClr val="0070C0"/>
                </a:solidFill>
                <a:latin typeface="Calibri" panose="020F0502020204030204" pitchFamily="34" charset="0"/>
                <a:cs typeface="Calibri" panose="020F0502020204030204" pitchFamily="34" charset="0"/>
              </a:rPr>
              <a:t>    - Trip meter</a:t>
            </a:r>
          </a:p>
          <a:p>
            <a:r>
              <a:rPr lang="en-US" sz="2000" dirty="0">
                <a:solidFill>
                  <a:srgbClr val="0070C0"/>
                </a:solidFill>
                <a:latin typeface="Calibri" panose="020F0502020204030204" pitchFamily="34" charset="0"/>
                <a:cs typeface="Calibri" panose="020F0502020204030204" pitchFamily="34" charset="0"/>
              </a:rPr>
              <a:t>    - GPS</a:t>
            </a:r>
          </a:p>
          <a:p>
            <a:r>
              <a:rPr lang="en-US" sz="2000" dirty="0">
                <a:solidFill>
                  <a:srgbClr val="0070C0"/>
                </a:solidFill>
                <a:latin typeface="Calibri" panose="020F0502020204030204" pitchFamily="34" charset="0"/>
                <a:cs typeface="Calibri" panose="020F0502020204030204" pitchFamily="34" charset="0"/>
              </a:rPr>
              <a:t>    - Other—</a:t>
            </a:r>
            <a:r>
              <a:rPr lang="en-US" sz="2000" i="1" dirty="0">
                <a:solidFill>
                  <a:srgbClr val="0070C0"/>
                </a:solidFill>
                <a:latin typeface="Calibri" panose="020F0502020204030204" pitchFamily="34" charset="0"/>
                <a:cs typeface="Calibri" panose="020F0502020204030204" pitchFamily="34" charset="0"/>
              </a:rPr>
              <a:t>please specify</a:t>
            </a:r>
          </a:p>
        </p:txBody>
      </p:sp>
      <p:sp>
        <p:nvSpPr>
          <p:cNvPr id="5" name="TextBox 4">
            <a:extLst>
              <a:ext uri="{FF2B5EF4-FFF2-40B4-BE49-F238E27FC236}">
                <a16:creationId xmlns:a16="http://schemas.microsoft.com/office/drawing/2014/main" id="{AEAA89A6-F7F2-4ED9-A338-4A38F07705A7}"/>
              </a:ext>
            </a:extLst>
          </p:cNvPr>
          <p:cNvSpPr txBox="1"/>
          <p:nvPr/>
        </p:nvSpPr>
        <p:spPr>
          <a:xfrm>
            <a:off x="6338336" y="1478280"/>
            <a:ext cx="5244064" cy="4555093"/>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How many miles-per-gallon (mpg) did this vehicle average in 2021?</a:t>
            </a:r>
          </a:p>
          <a:p>
            <a:r>
              <a:rPr lang="en-US" i="1" dirty="0">
                <a:solidFill>
                  <a:srgbClr val="0070C0"/>
                </a:solidFill>
              </a:rPr>
              <a:t>If compressed natural gas (CNG), liquified natural gas (LNG), or electricity is used, give miles per gasoline gallon equivalent (GGE) or diesel gallon equivalents (DGE). Where 1 GGE = 5.66 </a:t>
            </a:r>
            <a:r>
              <a:rPr lang="en-US" i="1" dirty="0" err="1">
                <a:solidFill>
                  <a:srgbClr val="0070C0"/>
                </a:solidFill>
              </a:rPr>
              <a:t>lbs</a:t>
            </a:r>
            <a:r>
              <a:rPr lang="en-US" i="1" dirty="0">
                <a:solidFill>
                  <a:srgbClr val="0070C0"/>
                </a:solidFill>
              </a:rPr>
              <a:t> CNG, or 1 DGE = 6.38 </a:t>
            </a:r>
            <a:r>
              <a:rPr lang="en-US" i="1" dirty="0" err="1">
                <a:solidFill>
                  <a:srgbClr val="0070C0"/>
                </a:solidFill>
              </a:rPr>
              <a:t>lbs</a:t>
            </a:r>
            <a:r>
              <a:rPr lang="en-US" i="1" dirty="0">
                <a:solidFill>
                  <a:srgbClr val="0070C0"/>
                </a:solidFill>
              </a:rPr>
              <a:t> CNG.  1 DGE = 6.06 </a:t>
            </a:r>
            <a:r>
              <a:rPr lang="en-US" i="1" dirty="0" err="1">
                <a:solidFill>
                  <a:srgbClr val="0070C0"/>
                </a:solidFill>
              </a:rPr>
              <a:t>lbs</a:t>
            </a:r>
            <a:r>
              <a:rPr lang="en-US" i="1" dirty="0">
                <a:solidFill>
                  <a:srgbClr val="0070C0"/>
                </a:solidFill>
              </a:rPr>
              <a:t> LNG.  1 GGE = 33.7 kWh electricity.             </a:t>
            </a:r>
            <a:r>
              <a:rPr lang="en-US" sz="2000" dirty="0">
                <a:latin typeface="Calibri" panose="020F0502020204030204" pitchFamily="34" charset="0"/>
                <a:cs typeface="Calibri" panose="020F0502020204030204" pitchFamily="34" charset="0"/>
              </a:rPr>
              <a:t>_ _ _._ mpg</a:t>
            </a:r>
          </a:p>
          <a:p>
            <a:endParaRPr lang="en-US" sz="2000" b="1" dirty="0">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How was miles-per-gallon calculated?</a:t>
            </a:r>
          </a:p>
          <a:p>
            <a:r>
              <a:rPr lang="en-US" sz="2000" dirty="0">
                <a:solidFill>
                  <a:srgbClr val="0070C0"/>
                </a:solidFill>
                <a:latin typeface="Calibri" panose="020F0502020204030204" pitchFamily="34" charset="0"/>
                <a:cs typeface="Calibri" panose="020F0502020204030204" pitchFamily="34" charset="0"/>
              </a:rPr>
              <a:t>    - Odometer readings</a:t>
            </a:r>
          </a:p>
          <a:p>
            <a:r>
              <a:rPr lang="en-US" sz="2000" dirty="0">
                <a:solidFill>
                  <a:srgbClr val="0070C0"/>
                </a:solidFill>
                <a:latin typeface="Calibri" panose="020F0502020204030204" pitchFamily="34" charset="0"/>
                <a:cs typeface="Calibri" panose="020F0502020204030204" pitchFamily="34" charset="0"/>
              </a:rPr>
              <a:t>    - Gas or fuel receipts</a:t>
            </a:r>
          </a:p>
          <a:p>
            <a:r>
              <a:rPr lang="en-US" sz="2000" dirty="0">
                <a:solidFill>
                  <a:srgbClr val="0070C0"/>
                </a:solidFill>
                <a:latin typeface="Calibri" panose="020F0502020204030204" pitchFamily="34" charset="0"/>
                <a:cs typeface="Calibri" panose="020F0502020204030204" pitchFamily="34" charset="0"/>
              </a:rPr>
              <a:t>    - Trip meter</a:t>
            </a:r>
          </a:p>
          <a:p>
            <a:r>
              <a:rPr lang="en-US" sz="2000" dirty="0">
                <a:solidFill>
                  <a:srgbClr val="0070C0"/>
                </a:solidFill>
                <a:latin typeface="Calibri" panose="020F0502020204030204" pitchFamily="34" charset="0"/>
                <a:cs typeface="Calibri" panose="020F0502020204030204" pitchFamily="34" charset="0"/>
              </a:rPr>
              <a:t>    - GPS</a:t>
            </a:r>
          </a:p>
          <a:p>
            <a:r>
              <a:rPr lang="en-US" sz="2000" dirty="0">
                <a:solidFill>
                  <a:srgbClr val="0070C0"/>
                </a:solidFill>
                <a:latin typeface="Calibri" panose="020F0502020204030204" pitchFamily="34" charset="0"/>
                <a:cs typeface="Calibri" panose="020F0502020204030204" pitchFamily="34" charset="0"/>
              </a:rPr>
              <a:t>    - Other—</a:t>
            </a:r>
            <a:r>
              <a:rPr lang="en-US" sz="2000" i="1" dirty="0">
                <a:solidFill>
                  <a:srgbClr val="0070C0"/>
                </a:solidFill>
                <a:latin typeface="Calibri" panose="020F0502020204030204" pitchFamily="34" charset="0"/>
                <a:cs typeface="Calibri" panose="020F0502020204030204" pitchFamily="34" charset="0"/>
              </a:rPr>
              <a:t>please specify</a:t>
            </a:r>
          </a:p>
        </p:txBody>
      </p:sp>
    </p:spTree>
    <p:extLst>
      <p:ext uri="{BB962C8B-B14F-4D97-AF65-F5344CB8AC3E}">
        <p14:creationId xmlns:p14="http://schemas.microsoft.com/office/powerpoint/2010/main" val="4152656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35209"/>
            <a:ext cx="10240964" cy="769246"/>
          </a:xfrm>
        </p:spPr>
        <p:txBody>
          <a:bodyPr/>
          <a:lstStyle/>
          <a:p>
            <a:r>
              <a:rPr lang="en-US" sz="3200" dirty="0"/>
              <a:t>I. Miles – Jurisdictions and Range of Operation</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444130C9-9267-44CD-A10B-78EA43977616}"/>
              </a:ext>
            </a:extLst>
          </p:cNvPr>
          <p:cNvSpPr txBox="1"/>
          <p:nvPr/>
        </p:nvSpPr>
        <p:spPr>
          <a:xfrm>
            <a:off x="836696" y="1478280"/>
            <a:ext cx="5016969" cy="2862322"/>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What was the approximate percentage of this vehicle’s 2021 mileage for each of the following jurisdictions?</a:t>
            </a:r>
          </a:p>
          <a:p>
            <a:endParaRPr lang="en-US" sz="2000" dirty="0">
              <a:latin typeface="Calibri" panose="020F0502020204030204" pitchFamily="34" charset="0"/>
              <a:cs typeface="Calibri" panose="020F0502020204030204" pitchFamily="34" charset="0"/>
            </a:endParaRPr>
          </a:p>
          <a:p>
            <a:pPr marL="342900" indent="-342900">
              <a:buFontTx/>
              <a:buChar char="-"/>
            </a:pPr>
            <a:r>
              <a:rPr lang="en-US" sz="2000" dirty="0">
                <a:latin typeface="Calibri" panose="020F0502020204030204" pitchFamily="34" charset="0"/>
                <a:cs typeface="Calibri" panose="020F0502020204030204" pitchFamily="34" charset="0"/>
              </a:rPr>
              <a:t>Operated within the home base state</a:t>
            </a:r>
          </a:p>
          <a:p>
            <a:pPr marL="342900" indent="-342900">
              <a:buFontTx/>
              <a:buChar char="-"/>
            </a:pPr>
            <a:r>
              <a:rPr lang="en-US" sz="2000" dirty="0">
                <a:latin typeface="Calibri" panose="020F0502020204030204" pitchFamily="34" charset="0"/>
                <a:cs typeface="Calibri" panose="020F0502020204030204" pitchFamily="34" charset="0"/>
              </a:rPr>
              <a:t>Operated in states other than the home base state (or has no home base)</a:t>
            </a:r>
          </a:p>
          <a:p>
            <a:pPr marL="342900" indent="-342900">
              <a:buFontTx/>
              <a:buChar char="-"/>
            </a:pPr>
            <a:r>
              <a:rPr lang="en-US" sz="2000" dirty="0">
                <a:latin typeface="Calibri" panose="020F0502020204030204" pitchFamily="34" charset="0"/>
                <a:cs typeface="Calibri" panose="020F0502020204030204" pitchFamily="34" charset="0"/>
              </a:rPr>
              <a:t>Operated in Canada</a:t>
            </a:r>
          </a:p>
          <a:p>
            <a:pPr marL="342900" indent="-342900">
              <a:buFontTx/>
              <a:buChar char="-"/>
            </a:pPr>
            <a:r>
              <a:rPr lang="en-US" sz="2000" dirty="0">
                <a:latin typeface="Calibri" panose="020F0502020204030204" pitchFamily="34" charset="0"/>
                <a:cs typeface="Calibri" panose="020F0502020204030204" pitchFamily="34" charset="0"/>
              </a:rPr>
              <a:t>Operated in Mexico</a:t>
            </a:r>
          </a:p>
        </p:txBody>
      </p:sp>
      <p:sp>
        <p:nvSpPr>
          <p:cNvPr id="5" name="TextBox 4">
            <a:extLst>
              <a:ext uri="{FF2B5EF4-FFF2-40B4-BE49-F238E27FC236}">
                <a16:creationId xmlns:a16="http://schemas.microsoft.com/office/drawing/2014/main" id="{AEAA89A6-F7F2-4ED9-A338-4A38F07705A7}"/>
              </a:ext>
            </a:extLst>
          </p:cNvPr>
          <p:cNvSpPr txBox="1"/>
          <p:nvPr/>
        </p:nvSpPr>
        <p:spPr>
          <a:xfrm>
            <a:off x="6338337" y="1478280"/>
            <a:ext cx="5244064" cy="4708981"/>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What was the approximate percentage of this vehicle’s 2021 mileage driven within the following </a:t>
            </a:r>
            <a:r>
              <a:rPr lang="en-US" sz="2000" b="1" dirty="0">
                <a:solidFill>
                  <a:srgbClr val="0070C0"/>
                </a:solidFill>
                <a:latin typeface="Calibri" panose="020F0502020204030204" pitchFamily="34" charset="0"/>
                <a:cs typeface="Calibri" panose="020F0502020204030204" pitchFamily="34" charset="0"/>
              </a:rPr>
              <a:t>ranges of operation</a:t>
            </a:r>
            <a:r>
              <a:rPr lang="en-US" sz="2000" b="1" dirty="0">
                <a:latin typeface="Calibri" panose="020F0502020204030204" pitchFamily="34" charset="0"/>
                <a:cs typeface="Calibri" panose="020F0502020204030204" pitchFamily="34" charset="0"/>
              </a:rPr>
              <a:t>?</a:t>
            </a:r>
          </a:p>
          <a:p>
            <a:endParaRPr lang="en-US" sz="2000" b="1" i="1" dirty="0">
              <a:latin typeface="Calibri" panose="020F0502020204030204" pitchFamily="34" charset="0"/>
              <a:cs typeface="Calibri" panose="020F0502020204030204" pitchFamily="34" charset="0"/>
            </a:endParaRPr>
          </a:p>
          <a:p>
            <a:pPr marL="342900" indent="-342900">
              <a:buFontTx/>
              <a:buChar char="-"/>
            </a:pPr>
            <a:r>
              <a:rPr lang="en-US" sz="2000" dirty="0">
                <a:latin typeface="Calibri" panose="020F0502020204030204" pitchFamily="34" charset="0"/>
                <a:cs typeface="Calibri" panose="020F0502020204030204" pitchFamily="34" charset="0"/>
              </a:rPr>
              <a:t>50 miles or less from its home base</a:t>
            </a:r>
          </a:p>
          <a:p>
            <a:pPr marL="342900" indent="-342900">
              <a:buFontTx/>
              <a:buChar char="-"/>
            </a:pPr>
            <a:r>
              <a:rPr lang="en-US" sz="2000" dirty="0">
                <a:latin typeface="Calibri" panose="020F0502020204030204" pitchFamily="34" charset="0"/>
                <a:cs typeface="Calibri" panose="020F0502020204030204" pitchFamily="34" charset="0"/>
              </a:rPr>
              <a:t>51 to 100 miles from its home base</a:t>
            </a:r>
          </a:p>
          <a:p>
            <a:pPr marL="342900" indent="-342900">
              <a:buFontTx/>
              <a:buChar char="-"/>
            </a:pPr>
            <a:r>
              <a:rPr lang="en-US" sz="2000" dirty="0">
                <a:latin typeface="Calibri" panose="020F0502020204030204" pitchFamily="34" charset="0"/>
                <a:cs typeface="Calibri" panose="020F0502020204030204" pitchFamily="34" charset="0"/>
              </a:rPr>
              <a:t>101 to 200 miles from its home base</a:t>
            </a:r>
          </a:p>
          <a:p>
            <a:pPr marL="342900" indent="-342900">
              <a:buFontTx/>
              <a:buChar char="-"/>
            </a:pPr>
            <a:r>
              <a:rPr lang="en-US" sz="2000" dirty="0">
                <a:latin typeface="Calibri" panose="020F0502020204030204" pitchFamily="34" charset="0"/>
                <a:cs typeface="Calibri" panose="020F0502020204030204" pitchFamily="34" charset="0"/>
              </a:rPr>
              <a:t>201 to 500 miles from its home base</a:t>
            </a:r>
          </a:p>
          <a:p>
            <a:pPr marL="342900" indent="-342900">
              <a:buFontTx/>
              <a:buChar char="-"/>
            </a:pPr>
            <a:r>
              <a:rPr lang="en-US" sz="2000" dirty="0">
                <a:latin typeface="Calibri" panose="020F0502020204030204" pitchFamily="34" charset="0"/>
                <a:cs typeface="Calibri" panose="020F0502020204030204" pitchFamily="34" charset="0"/>
              </a:rPr>
              <a:t>More than 500 miles from its home base</a:t>
            </a:r>
          </a:p>
          <a:p>
            <a:pPr marL="342900" indent="-342900">
              <a:buFontTx/>
              <a:buChar char="-"/>
            </a:pPr>
            <a:endParaRPr lang="en-US" sz="2000" dirty="0">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What was the approximate percentage of this vehicle’s 2021 mileage driven off road (not on an established public or private road)?</a:t>
            </a:r>
          </a:p>
          <a:p>
            <a:r>
              <a:rPr lang="en-US" sz="2000" dirty="0">
                <a:solidFill>
                  <a:srgbClr val="0070C0"/>
                </a:solidFill>
                <a:latin typeface="Calibri" panose="020F0502020204030204" pitchFamily="34" charset="0"/>
                <a:cs typeface="Calibri" panose="020F0502020204030204" pitchFamily="34" charset="0"/>
              </a:rPr>
              <a:t>______%</a:t>
            </a:r>
          </a:p>
          <a:p>
            <a:endParaRPr lang="en-US" sz="2000" b="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19118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35209"/>
            <a:ext cx="10240964" cy="769246"/>
          </a:xfrm>
        </p:spPr>
        <p:txBody>
          <a:bodyPr/>
          <a:lstStyle/>
          <a:p>
            <a:r>
              <a:rPr lang="en-US" sz="3200" dirty="0"/>
              <a:t>I. Miles – Lifetime Miles, Idling, Auxiliary Power</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444130C9-9267-44CD-A10B-78EA43977616}"/>
              </a:ext>
            </a:extLst>
          </p:cNvPr>
          <p:cNvSpPr txBox="1"/>
          <p:nvPr/>
        </p:nvSpPr>
        <p:spPr>
          <a:xfrm>
            <a:off x="2495554" y="1508760"/>
            <a:ext cx="8078704" cy="3785652"/>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How many miles has this vehicle been driven since it was manufactured?</a:t>
            </a:r>
          </a:p>
          <a:p>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________miles</a:t>
            </a:r>
          </a:p>
          <a:p>
            <a:endParaRPr lang="en-US" sz="2000" dirty="0">
              <a:latin typeface="Calibri" panose="020F0502020204030204" pitchFamily="34" charset="0"/>
              <a:cs typeface="Calibri" panose="020F0502020204030204" pitchFamily="34" charset="0"/>
            </a:endParaRPr>
          </a:p>
          <a:p>
            <a:endParaRPr lang="en-US" sz="2000" b="1" dirty="0">
              <a:latin typeface="Calibri" panose="020F0502020204030204" pitchFamily="34" charset="0"/>
              <a:cs typeface="Calibri" panose="020F0502020204030204" pitchFamily="34" charset="0"/>
            </a:endParaRPr>
          </a:p>
          <a:p>
            <a:r>
              <a:rPr lang="en-US" sz="2000" b="1" u="sng" dirty="0">
                <a:solidFill>
                  <a:srgbClr val="FF0000"/>
                </a:solidFill>
                <a:latin typeface="Calibri" panose="020F0502020204030204" pitchFamily="34" charset="0"/>
                <a:cs typeface="Calibri" panose="020F0502020204030204" pitchFamily="34" charset="0"/>
              </a:rPr>
              <a:t>Heavy Trucks Only</a:t>
            </a:r>
          </a:p>
          <a:p>
            <a:r>
              <a:rPr lang="en-US" sz="2000" b="1" dirty="0">
                <a:solidFill>
                  <a:srgbClr val="0070C0"/>
                </a:solidFill>
                <a:latin typeface="Calibri" panose="020F0502020204030204" pitchFamily="34" charset="0"/>
                <a:cs typeface="Calibri" panose="020F0502020204030204" pitchFamily="34" charset="0"/>
              </a:rPr>
              <a:t>In 2021, what was the approximate percentage of this vehicle’s operating time spent idling (stationary)?</a:t>
            </a:r>
          </a:p>
          <a:p>
            <a:r>
              <a:rPr lang="en-US" sz="2000" dirty="0">
                <a:solidFill>
                  <a:srgbClr val="0070C0"/>
                </a:solidFill>
                <a:latin typeface="Calibri" panose="020F0502020204030204" pitchFamily="34" charset="0"/>
                <a:cs typeface="Calibri" panose="020F0502020204030204" pitchFamily="34" charset="0"/>
              </a:rPr>
              <a:t>       ______%</a:t>
            </a:r>
          </a:p>
          <a:p>
            <a:endParaRPr lang="en-US" sz="2000" dirty="0">
              <a:solidFill>
                <a:srgbClr val="0070C0"/>
              </a:solidFill>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In 2021, what was the approximate percentage of this vehicle’s operating time spent using an auxiliary power unit?</a:t>
            </a:r>
          </a:p>
          <a:p>
            <a:r>
              <a:rPr lang="en-US" sz="2000" dirty="0">
                <a:solidFill>
                  <a:srgbClr val="0070C0"/>
                </a:solidFill>
                <a:latin typeface="Calibri" panose="020F0502020204030204" pitchFamily="34" charset="0"/>
                <a:cs typeface="Calibri" panose="020F0502020204030204" pitchFamily="34" charset="0"/>
              </a:rPr>
              <a:t>      ______%</a:t>
            </a:r>
          </a:p>
        </p:txBody>
      </p:sp>
    </p:spTree>
    <p:extLst>
      <p:ext uri="{BB962C8B-B14F-4D97-AF65-F5344CB8AC3E}">
        <p14:creationId xmlns:p14="http://schemas.microsoft.com/office/powerpoint/2010/main" val="2111553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372085" y="2108749"/>
            <a:ext cx="4102933" cy="1164101"/>
          </a:xfrm>
        </p:spPr>
        <p:txBody>
          <a:bodyPr/>
          <a:lstStyle/>
          <a:p>
            <a:r>
              <a:rPr lang="en-US" dirty="0"/>
              <a:t>VIUS History</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4" y="5206318"/>
            <a:ext cx="3770424" cy="1430328"/>
          </a:xfrm>
          <a:prstGeom prst="rect">
            <a:avLst/>
          </a:prstGeom>
        </p:spPr>
      </p:pic>
      <p:sp>
        <p:nvSpPr>
          <p:cNvPr id="4" name="Rectangle 3">
            <a:extLst>
              <a:ext uri="{FF2B5EF4-FFF2-40B4-BE49-F238E27FC236}">
                <a16:creationId xmlns:a16="http://schemas.microsoft.com/office/drawing/2014/main" id="{1735AE22-B6F5-4D06-9686-38BA6AA062BC}"/>
              </a:ext>
            </a:extLst>
          </p:cNvPr>
          <p:cNvSpPr/>
          <p:nvPr/>
        </p:nvSpPr>
        <p:spPr>
          <a:xfrm>
            <a:off x="4475018" y="512336"/>
            <a:ext cx="6422831" cy="5508944"/>
          </a:xfrm>
          <a:prstGeom prst="rect">
            <a:avLst/>
          </a:prstGeom>
        </p:spPr>
        <p:txBody>
          <a:bodyPr wrap="square">
            <a:spAutoFit/>
          </a:bodyPr>
          <a:lstStyle/>
          <a:p>
            <a:pPr>
              <a:lnSpc>
                <a:spcPct val="107000"/>
              </a:lnSpc>
              <a:spcAft>
                <a:spcPts val="800"/>
              </a:spcAft>
            </a:pPr>
            <a:r>
              <a:rPr lang="en-US" sz="2000" dirty="0">
                <a:latin typeface="Calibri" panose="020F0502020204030204" pitchFamily="34" charset="0"/>
                <a:ea typeface="Calibri" panose="020F0502020204030204" pitchFamily="34" charset="0"/>
                <a:cs typeface="Calibri" panose="020F0502020204030204" pitchFamily="34" charset="0"/>
              </a:rPr>
              <a:t>Started as part of the 1963 Census of Transportation, which was comprised of four major surveys:</a:t>
            </a:r>
          </a:p>
          <a:p>
            <a:pPr marL="742950" lvl="1" indent="-285750">
              <a:lnSpc>
                <a:spcPct val="107000"/>
              </a:lnSpc>
              <a:spcAft>
                <a:spcPts val="8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Passenger Transportation Survey</a:t>
            </a:r>
          </a:p>
          <a:p>
            <a:pPr marL="742950" lvl="1" indent="-285750">
              <a:lnSpc>
                <a:spcPct val="107000"/>
              </a:lnSpc>
              <a:spcAft>
                <a:spcPts val="8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Truck Inventory and Use Survey</a:t>
            </a:r>
          </a:p>
          <a:p>
            <a:pPr marL="742950" lvl="1" indent="-285750">
              <a:lnSpc>
                <a:spcPct val="107000"/>
              </a:lnSpc>
              <a:spcAft>
                <a:spcPts val="8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Commodity Transportation Survey</a:t>
            </a:r>
          </a:p>
          <a:p>
            <a:pPr marL="742950" lvl="1" indent="-285750">
              <a:lnSpc>
                <a:spcPct val="107000"/>
              </a:lnSpc>
              <a:spcAft>
                <a:spcPts val="8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Motor Carrier Survey</a:t>
            </a:r>
          </a:p>
          <a:p>
            <a:pPr>
              <a:lnSpc>
                <a:spcPct val="107000"/>
              </a:lnSpc>
              <a:spcAft>
                <a:spcPts val="800"/>
              </a:spcAft>
            </a:pPr>
            <a:endParaRPr lang="en-US" sz="20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US" sz="2000" dirty="0">
                <a:latin typeface="Calibri" panose="020F0502020204030204" pitchFamily="34" charset="0"/>
                <a:cs typeface="Calibri" panose="020F0502020204030204" pitchFamily="34" charset="0"/>
              </a:rPr>
              <a:t>In 1997, the Truck Inventory and Use Survey (TIUS) was renamed the Vehicle Inventory and Use Survey (VIUS) to account for areas of future expansion, including the addition of automobiles and buses.</a:t>
            </a:r>
          </a:p>
          <a:p>
            <a:pPr>
              <a:lnSpc>
                <a:spcPct val="107000"/>
              </a:lnSpc>
              <a:spcAft>
                <a:spcPts val="800"/>
              </a:spcAft>
            </a:pPr>
            <a:endParaRPr lang="en-US" sz="2000" dirty="0">
              <a:latin typeface="Calibri" panose="020F0502020204030204" pitchFamily="34" charset="0"/>
              <a:cs typeface="Calibri" panose="020F0502020204030204" pitchFamily="34" charset="0"/>
            </a:endParaRPr>
          </a:p>
          <a:p>
            <a:pPr>
              <a:lnSpc>
                <a:spcPct val="107000"/>
              </a:lnSpc>
              <a:spcAft>
                <a:spcPts val="800"/>
              </a:spcAft>
            </a:pPr>
            <a:r>
              <a:rPr lang="en-US" sz="2000" dirty="0">
                <a:latin typeface="Calibri" panose="020F0502020204030204" pitchFamily="34" charset="0"/>
                <a:ea typeface="Calibri" panose="020F0502020204030204" pitchFamily="34" charset="0"/>
                <a:cs typeface="Calibri" panose="020F0502020204030204" pitchFamily="34" charset="0"/>
              </a:rPr>
              <a:t>VIUS was conducted as part of the Economic Census every five years from 1963 to 2002.</a:t>
            </a:r>
          </a:p>
        </p:txBody>
      </p:sp>
    </p:spTree>
    <p:extLst>
      <p:ext uri="{BB962C8B-B14F-4D97-AF65-F5344CB8AC3E}">
        <p14:creationId xmlns:p14="http://schemas.microsoft.com/office/powerpoint/2010/main" val="17411102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189489"/>
            <a:ext cx="11472165" cy="846831"/>
          </a:xfrm>
        </p:spPr>
        <p:txBody>
          <a:bodyPr/>
          <a:lstStyle/>
          <a:p>
            <a:r>
              <a:rPr lang="en-US" sz="3200" dirty="0"/>
              <a:t>J. Fuel and Maintenance – Fuel Types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96932EED-45FD-4094-941F-2185D40472B5}"/>
              </a:ext>
            </a:extLst>
          </p:cNvPr>
          <p:cNvSpPr txBox="1"/>
          <p:nvPr/>
        </p:nvSpPr>
        <p:spPr>
          <a:xfrm>
            <a:off x="1038231" y="1174816"/>
            <a:ext cx="10909929" cy="1077218"/>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In 2021, what type of fuel or fuel combination was most often used in this vehicle?</a:t>
            </a:r>
          </a:p>
          <a:p>
            <a:r>
              <a:rPr lang="en-US" sz="2000" i="1" dirty="0">
                <a:latin typeface="Calibri" panose="020F0502020204030204" pitchFamily="34" charset="0"/>
                <a:cs typeface="Calibri" panose="020F0502020204030204" pitchFamily="34" charset="0"/>
              </a:rPr>
              <a:t>If a fuel combination was used, select ALL that make up the combination.</a:t>
            </a:r>
          </a:p>
          <a:p>
            <a:endParaRPr lang="en-US" sz="2000" i="1"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B10FAEF2-BF1C-4AB2-8F7B-63374661A7A6}"/>
              </a:ext>
            </a:extLst>
          </p:cNvPr>
          <p:cNvSpPr txBox="1"/>
          <p:nvPr/>
        </p:nvSpPr>
        <p:spPr>
          <a:xfrm>
            <a:off x="1266831" y="2465787"/>
            <a:ext cx="4803223" cy="2554545"/>
          </a:xfrm>
          <a:prstGeom prst="rect">
            <a:avLst/>
          </a:prstGeom>
          <a:noFill/>
        </p:spPr>
        <p:txBody>
          <a:bodyPr wrap="square" rtlCol="0">
            <a:spAutoFit/>
          </a:bodyPr>
          <a:lstStyle/>
          <a:p>
            <a:pPr marL="342900" indent="-342900">
              <a:buFontTx/>
              <a:buChar char="-"/>
            </a:pPr>
            <a:r>
              <a:rPr lang="en-US" sz="2000" dirty="0">
                <a:latin typeface="Calibri" panose="020F0502020204030204" pitchFamily="34" charset="0"/>
                <a:cs typeface="Calibri" panose="020F0502020204030204" pitchFamily="34" charset="0"/>
              </a:rPr>
              <a:t>Gasoline </a:t>
            </a:r>
          </a:p>
          <a:p>
            <a:pPr marL="342900" indent="-342900">
              <a:buFontTx/>
              <a:buChar char="-"/>
            </a:pPr>
            <a:r>
              <a:rPr lang="en-US" sz="2000" dirty="0">
                <a:latin typeface="Calibri" panose="020F0502020204030204" pitchFamily="34" charset="0"/>
                <a:cs typeface="Calibri" panose="020F0502020204030204" pitchFamily="34" charset="0"/>
              </a:rPr>
              <a:t>Diesel (including biodiesel)</a:t>
            </a:r>
          </a:p>
          <a:p>
            <a:pPr marL="342900" indent="-342900">
              <a:buFontTx/>
              <a:buChar char="-"/>
            </a:pPr>
            <a:r>
              <a:rPr lang="en-US" sz="2000" dirty="0">
                <a:latin typeface="Calibri" panose="020F0502020204030204" pitchFamily="34" charset="0"/>
                <a:cs typeface="Calibri" panose="020F0502020204030204" pitchFamily="34" charset="0"/>
              </a:rPr>
              <a:t>Propane (liquefied petroleum gas)</a:t>
            </a:r>
          </a:p>
          <a:p>
            <a:pPr marL="342900" indent="-342900">
              <a:buFontTx/>
              <a:buChar char="-"/>
            </a:pPr>
            <a:r>
              <a:rPr lang="en-US" sz="2000" dirty="0">
                <a:latin typeface="Calibri" panose="020F0502020204030204" pitchFamily="34" charset="0"/>
                <a:cs typeface="Calibri" panose="020F0502020204030204" pitchFamily="34" charset="0"/>
              </a:rPr>
              <a:t>Alcohol fuels – </a:t>
            </a:r>
            <a:r>
              <a:rPr lang="en-US" sz="2000" dirty="0">
                <a:solidFill>
                  <a:srgbClr val="0070C0"/>
                </a:solidFill>
                <a:latin typeface="Calibri" panose="020F0502020204030204" pitchFamily="34" charset="0"/>
                <a:cs typeface="Calibri" panose="020F0502020204030204" pitchFamily="34" charset="0"/>
              </a:rPr>
              <a:t>ethanol (E85, E100)</a:t>
            </a:r>
          </a:p>
          <a:p>
            <a:pPr marL="342900" indent="-342900">
              <a:buFontTx/>
              <a:buChar char="-"/>
            </a:pPr>
            <a:r>
              <a:rPr lang="en-US" sz="2000" dirty="0">
                <a:latin typeface="Calibri" panose="020F0502020204030204" pitchFamily="34" charset="0"/>
                <a:cs typeface="Calibri" panose="020F0502020204030204" pitchFamily="34" charset="0"/>
              </a:rPr>
              <a:t>Electricity</a:t>
            </a:r>
            <a:endParaRPr lang="en-US" sz="2000" dirty="0">
              <a:solidFill>
                <a:srgbClr val="0070C0"/>
              </a:solidFill>
              <a:latin typeface="Calibri" panose="020F0502020204030204" pitchFamily="34" charset="0"/>
              <a:cs typeface="Calibri" panose="020F0502020204030204" pitchFamily="34" charset="0"/>
            </a:endParaRPr>
          </a:p>
          <a:p>
            <a:pPr marL="342900" indent="-342900">
              <a:buFontTx/>
              <a:buChar char="-"/>
            </a:pPr>
            <a:r>
              <a:rPr lang="en-US" sz="2000" dirty="0">
                <a:solidFill>
                  <a:srgbClr val="0070C0"/>
                </a:solidFill>
                <a:latin typeface="Calibri" panose="020F0502020204030204" pitchFamily="34" charset="0"/>
                <a:cs typeface="Calibri" panose="020F0502020204030204" pitchFamily="34" charset="0"/>
              </a:rPr>
              <a:t>Compressed Natural Gas (CNG)</a:t>
            </a:r>
          </a:p>
          <a:p>
            <a:pPr marL="342900" indent="-342900">
              <a:buFontTx/>
              <a:buChar char="-"/>
            </a:pPr>
            <a:r>
              <a:rPr lang="en-US" sz="2000" dirty="0">
                <a:solidFill>
                  <a:srgbClr val="0070C0"/>
                </a:solidFill>
                <a:latin typeface="Calibri" panose="020F0502020204030204" pitchFamily="34" charset="0"/>
                <a:cs typeface="Calibri" panose="020F0502020204030204" pitchFamily="34" charset="0"/>
              </a:rPr>
              <a:t>Liquified Natural Gas (LNG)</a:t>
            </a:r>
          </a:p>
          <a:p>
            <a:pPr marL="342900" indent="-342900">
              <a:buFontTx/>
              <a:buChar char="-"/>
            </a:pPr>
            <a:r>
              <a:rPr lang="en-US" sz="2000" dirty="0">
                <a:latin typeface="Calibri" panose="020F0502020204030204" pitchFamily="34" charset="0"/>
                <a:cs typeface="Calibri" panose="020F0502020204030204" pitchFamily="34" charset="0"/>
              </a:rPr>
              <a:t>Other—</a:t>
            </a:r>
            <a:r>
              <a:rPr lang="en-US" sz="2000" i="1" dirty="0">
                <a:latin typeface="Calibri" panose="020F0502020204030204" pitchFamily="34" charset="0"/>
                <a:cs typeface="Calibri" panose="020F0502020204030204" pitchFamily="34" charset="0"/>
              </a:rPr>
              <a:t>please specify</a:t>
            </a:r>
            <a:endParaRPr lang="en-US" sz="2000"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6DFDEABE-9290-40F0-BC61-E178378141CE}"/>
              </a:ext>
            </a:extLst>
          </p:cNvPr>
          <p:cNvSpPr txBox="1"/>
          <p:nvPr/>
        </p:nvSpPr>
        <p:spPr>
          <a:xfrm>
            <a:off x="6893060" y="2465787"/>
            <a:ext cx="4505410" cy="2554545"/>
          </a:xfrm>
          <a:prstGeom prst="rect">
            <a:avLst/>
          </a:prstGeom>
          <a:noFill/>
        </p:spPr>
        <p:txBody>
          <a:bodyPr wrap="square" rtlCol="0">
            <a:spAutoFit/>
          </a:bodyPr>
          <a:lstStyle/>
          <a:p>
            <a:pPr marL="342900" indent="-342900">
              <a:buFontTx/>
              <a:buChar char="-"/>
            </a:pPr>
            <a:r>
              <a:rPr lang="en-US" sz="2000" dirty="0">
                <a:latin typeface="Calibri" panose="020F0502020204030204" pitchFamily="34" charset="0"/>
                <a:cs typeface="Calibri" panose="020F0502020204030204" pitchFamily="34" charset="0"/>
              </a:rPr>
              <a:t>Gasoline </a:t>
            </a:r>
          </a:p>
          <a:p>
            <a:pPr marL="342900" indent="-342900">
              <a:buFontTx/>
              <a:buChar char="-"/>
            </a:pPr>
            <a:r>
              <a:rPr lang="en-US" sz="2000" dirty="0">
                <a:latin typeface="Calibri" panose="020F0502020204030204" pitchFamily="34" charset="0"/>
                <a:cs typeface="Calibri" panose="020F0502020204030204" pitchFamily="34" charset="0"/>
              </a:rPr>
              <a:t>Diesel (including biodiesel)</a:t>
            </a:r>
          </a:p>
          <a:p>
            <a:pPr marL="342900" indent="-342900">
              <a:buFontTx/>
              <a:buChar char="-"/>
            </a:pPr>
            <a:r>
              <a:rPr lang="en-US" sz="2000" dirty="0">
                <a:latin typeface="Calibri" panose="020F0502020204030204" pitchFamily="34" charset="0"/>
                <a:cs typeface="Calibri" panose="020F0502020204030204" pitchFamily="34" charset="0"/>
              </a:rPr>
              <a:t>Propane (liquefied petroleum gas)</a:t>
            </a:r>
          </a:p>
          <a:p>
            <a:pPr marL="342900" indent="-342900">
              <a:buFontTx/>
              <a:buChar char="-"/>
            </a:pPr>
            <a:r>
              <a:rPr lang="en-US" sz="2000" dirty="0">
                <a:latin typeface="Calibri" panose="020F0502020204030204" pitchFamily="34" charset="0"/>
                <a:cs typeface="Calibri" panose="020F0502020204030204" pitchFamily="34" charset="0"/>
              </a:rPr>
              <a:t>Alcohol fuels – </a:t>
            </a:r>
            <a:r>
              <a:rPr lang="en-US" sz="2000" dirty="0">
                <a:solidFill>
                  <a:srgbClr val="0070C0"/>
                </a:solidFill>
                <a:latin typeface="Calibri" panose="020F0502020204030204" pitchFamily="34" charset="0"/>
                <a:cs typeface="Calibri" panose="020F0502020204030204" pitchFamily="34" charset="0"/>
              </a:rPr>
              <a:t>ethanol (E85, E100)</a:t>
            </a:r>
          </a:p>
          <a:p>
            <a:pPr marL="342900" indent="-342900">
              <a:buFontTx/>
              <a:buChar char="-"/>
            </a:pPr>
            <a:r>
              <a:rPr lang="en-US" sz="2000" dirty="0">
                <a:latin typeface="Calibri" panose="020F0502020204030204" pitchFamily="34" charset="0"/>
                <a:cs typeface="Calibri" panose="020F0502020204030204" pitchFamily="34" charset="0"/>
              </a:rPr>
              <a:t>Electricity</a:t>
            </a:r>
            <a:endParaRPr lang="en-US" sz="2000" dirty="0">
              <a:solidFill>
                <a:srgbClr val="0070C0"/>
              </a:solidFill>
              <a:latin typeface="Calibri" panose="020F0502020204030204" pitchFamily="34" charset="0"/>
              <a:cs typeface="Calibri" panose="020F0502020204030204" pitchFamily="34" charset="0"/>
            </a:endParaRPr>
          </a:p>
          <a:p>
            <a:pPr marL="342900" indent="-342900">
              <a:buFontTx/>
              <a:buChar char="-"/>
            </a:pPr>
            <a:r>
              <a:rPr lang="en-US" sz="2000" dirty="0">
                <a:solidFill>
                  <a:srgbClr val="0070C0"/>
                </a:solidFill>
                <a:latin typeface="Calibri" panose="020F0502020204030204" pitchFamily="34" charset="0"/>
                <a:cs typeface="Calibri" panose="020F0502020204030204" pitchFamily="34" charset="0"/>
              </a:rPr>
              <a:t>Compressed Natural Gas (CNG)</a:t>
            </a:r>
          </a:p>
          <a:p>
            <a:pPr marL="342900" indent="-342900">
              <a:buFontTx/>
              <a:buChar char="-"/>
            </a:pPr>
            <a:r>
              <a:rPr lang="en-US" sz="2000" dirty="0">
                <a:solidFill>
                  <a:srgbClr val="0070C0"/>
                </a:solidFill>
                <a:latin typeface="Calibri" panose="020F0502020204030204" pitchFamily="34" charset="0"/>
                <a:cs typeface="Calibri" panose="020F0502020204030204" pitchFamily="34" charset="0"/>
              </a:rPr>
              <a:t>Liquified Natural Gas (LNG)</a:t>
            </a:r>
          </a:p>
          <a:p>
            <a:pPr marL="342900" indent="-342900">
              <a:buFontTx/>
              <a:buChar char="-"/>
            </a:pPr>
            <a:r>
              <a:rPr lang="en-US" sz="2000" dirty="0">
                <a:latin typeface="Calibri" panose="020F0502020204030204" pitchFamily="34" charset="0"/>
                <a:cs typeface="Calibri" panose="020F0502020204030204" pitchFamily="34" charset="0"/>
              </a:rPr>
              <a:t>Other—</a:t>
            </a:r>
            <a:r>
              <a:rPr lang="en-US" sz="2000" i="1" dirty="0">
                <a:latin typeface="Calibri" panose="020F0502020204030204" pitchFamily="34" charset="0"/>
                <a:cs typeface="Calibri" panose="020F0502020204030204" pitchFamily="34" charset="0"/>
              </a:rPr>
              <a:t>please specify</a:t>
            </a:r>
            <a:endParaRPr lang="en-US" sz="2000"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96C498E6-2D37-4302-9693-04C4156E71BD}"/>
              </a:ext>
            </a:extLst>
          </p:cNvPr>
          <p:cNvSpPr txBox="1"/>
          <p:nvPr/>
        </p:nvSpPr>
        <p:spPr>
          <a:xfrm>
            <a:off x="2809303" y="2038382"/>
            <a:ext cx="1681486" cy="461665"/>
          </a:xfrm>
          <a:prstGeom prst="rect">
            <a:avLst/>
          </a:prstGeom>
          <a:noFill/>
        </p:spPr>
        <p:txBody>
          <a:bodyPr wrap="none" rtlCol="0">
            <a:spAutoFit/>
          </a:bodyPr>
          <a:lstStyle/>
          <a:p>
            <a:r>
              <a:rPr lang="en-US" sz="2400" b="1" u="sng" dirty="0">
                <a:latin typeface="Calibri" panose="020F0502020204030204" pitchFamily="34" charset="0"/>
                <a:cs typeface="Calibri" panose="020F0502020204030204" pitchFamily="34" charset="0"/>
              </a:rPr>
              <a:t>Light Trucks</a:t>
            </a:r>
          </a:p>
        </p:txBody>
      </p:sp>
      <p:sp>
        <p:nvSpPr>
          <p:cNvPr id="9" name="TextBox 8">
            <a:extLst>
              <a:ext uri="{FF2B5EF4-FFF2-40B4-BE49-F238E27FC236}">
                <a16:creationId xmlns:a16="http://schemas.microsoft.com/office/drawing/2014/main" id="{33190F24-9CA2-47AC-A68B-56876A2AC8E4}"/>
              </a:ext>
            </a:extLst>
          </p:cNvPr>
          <p:cNvSpPr txBox="1"/>
          <p:nvPr/>
        </p:nvSpPr>
        <p:spPr>
          <a:xfrm>
            <a:off x="7728144" y="2038382"/>
            <a:ext cx="1852174" cy="461665"/>
          </a:xfrm>
          <a:prstGeom prst="rect">
            <a:avLst/>
          </a:prstGeom>
          <a:noFill/>
        </p:spPr>
        <p:txBody>
          <a:bodyPr wrap="none" rtlCol="0">
            <a:spAutoFit/>
          </a:bodyPr>
          <a:lstStyle/>
          <a:p>
            <a:r>
              <a:rPr lang="en-US" sz="2400" b="1" u="sng" dirty="0">
                <a:latin typeface="Calibri" panose="020F0502020204030204" pitchFamily="34" charset="0"/>
                <a:cs typeface="Calibri" panose="020F0502020204030204" pitchFamily="34" charset="0"/>
              </a:rPr>
              <a:t>Heavy Trucks</a:t>
            </a:r>
          </a:p>
        </p:txBody>
      </p:sp>
    </p:spTree>
    <p:extLst>
      <p:ext uri="{BB962C8B-B14F-4D97-AF65-F5344CB8AC3E}">
        <p14:creationId xmlns:p14="http://schemas.microsoft.com/office/powerpoint/2010/main" val="31281858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471691"/>
            <a:ext cx="11472165" cy="846831"/>
          </a:xfrm>
        </p:spPr>
        <p:txBody>
          <a:bodyPr/>
          <a:lstStyle/>
          <a:p>
            <a:r>
              <a:rPr lang="en-US" sz="3200" dirty="0"/>
              <a:t>J. Fuel and Maintenance – Refueling and General Maintenance</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grpSp>
        <p:nvGrpSpPr>
          <p:cNvPr id="5" name="Group 4">
            <a:extLst>
              <a:ext uri="{FF2B5EF4-FFF2-40B4-BE49-F238E27FC236}">
                <a16:creationId xmlns:a16="http://schemas.microsoft.com/office/drawing/2014/main" id="{EDFCEF05-2943-49A9-9A00-6FB6F76B55E8}"/>
              </a:ext>
            </a:extLst>
          </p:cNvPr>
          <p:cNvGrpSpPr/>
          <p:nvPr/>
        </p:nvGrpSpPr>
        <p:grpSpPr>
          <a:xfrm>
            <a:off x="622977" y="1432613"/>
            <a:ext cx="11096583" cy="4708981"/>
            <a:chOff x="622977" y="1516904"/>
            <a:chExt cx="11096583" cy="4708981"/>
          </a:xfrm>
        </p:grpSpPr>
        <p:sp>
          <p:nvSpPr>
            <p:cNvPr id="10" name="TextBox 9">
              <a:extLst>
                <a:ext uri="{FF2B5EF4-FFF2-40B4-BE49-F238E27FC236}">
                  <a16:creationId xmlns:a16="http://schemas.microsoft.com/office/drawing/2014/main" id="{A77B16DA-F848-44AD-B3F0-7E6350B21A13}"/>
                </a:ext>
              </a:extLst>
            </p:cNvPr>
            <p:cNvSpPr txBox="1"/>
            <p:nvPr/>
          </p:nvSpPr>
          <p:spPr>
            <a:xfrm>
              <a:off x="622977" y="1516904"/>
              <a:ext cx="5181601" cy="3170099"/>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In 2021, at what type of location was this vehicle typically refueled?</a:t>
              </a:r>
            </a:p>
            <a:p>
              <a:endParaRPr lang="en-US" sz="2000" dirty="0">
                <a:latin typeface="Calibri" panose="020F0502020204030204" pitchFamily="34" charset="0"/>
                <a:cs typeface="Calibri" panose="020F0502020204030204" pitchFamily="34" charset="0"/>
              </a:endParaRPr>
            </a:p>
            <a:p>
              <a:pPr marL="342900" indent="-342900">
                <a:buFontTx/>
                <a:buChar char="-"/>
              </a:pPr>
              <a:r>
                <a:rPr lang="en-US" sz="2000" dirty="0">
                  <a:latin typeface="Calibri" panose="020F0502020204030204" pitchFamily="34" charset="0"/>
                  <a:cs typeface="Calibri" panose="020F0502020204030204" pitchFamily="34" charset="0"/>
                </a:rPr>
                <a:t>Gas station</a:t>
              </a:r>
            </a:p>
            <a:p>
              <a:pPr marL="342900" indent="-342900">
                <a:buFontTx/>
                <a:buChar char="-"/>
              </a:pPr>
              <a:r>
                <a:rPr lang="en-US" sz="2000" dirty="0">
                  <a:latin typeface="Calibri" panose="020F0502020204030204" pitchFamily="34" charset="0"/>
                  <a:cs typeface="Calibri" panose="020F0502020204030204" pitchFamily="34" charset="0"/>
                </a:rPr>
                <a:t>Truck stop</a:t>
              </a:r>
            </a:p>
            <a:p>
              <a:pPr marL="342900" indent="-342900">
                <a:buFontTx/>
                <a:buChar char="-"/>
              </a:pPr>
              <a:r>
                <a:rPr lang="en-US" sz="2000" dirty="0">
                  <a:latin typeface="Calibri" panose="020F0502020204030204" pitchFamily="34" charset="0"/>
                  <a:cs typeface="Calibri" panose="020F0502020204030204" pitchFamily="34" charset="0"/>
                </a:rPr>
                <a:t>Your own facility (including home, farm, ranch, on-site by mobile supplier, etc.)</a:t>
              </a:r>
            </a:p>
            <a:p>
              <a:pPr marL="342900" indent="-342900">
                <a:buFontTx/>
                <a:buChar char="-"/>
              </a:pPr>
              <a:r>
                <a:rPr lang="en-US" sz="2000" dirty="0">
                  <a:latin typeface="Calibri" panose="020F0502020204030204" pitchFamily="34" charset="0"/>
                  <a:cs typeface="Calibri" panose="020F0502020204030204" pitchFamily="34" charset="0"/>
                </a:rPr>
                <a:t>Other company’s/contractor’s facility not open to the public</a:t>
              </a:r>
            </a:p>
            <a:p>
              <a:pPr marL="342900" indent="-342900">
                <a:buFontTx/>
                <a:buChar char="-"/>
              </a:pPr>
              <a:r>
                <a:rPr lang="en-US" sz="2000" dirty="0">
                  <a:latin typeface="Calibri" panose="020F0502020204030204" pitchFamily="34" charset="0"/>
                  <a:cs typeface="Calibri" panose="020F0502020204030204" pitchFamily="34" charset="0"/>
                </a:rPr>
                <a:t>Other—</a:t>
              </a:r>
              <a:r>
                <a:rPr lang="en-US" sz="2000" i="1" dirty="0">
                  <a:latin typeface="Calibri" panose="020F0502020204030204" pitchFamily="34" charset="0"/>
                  <a:cs typeface="Calibri" panose="020F0502020204030204" pitchFamily="34" charset="0"/>
                </a:rPr>
                <a:t>please specify</a:t>
              </a:r>
              <a:endParaRPr lang="en-US" sz="20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8559338-278A-4D22-8CF0-68351578DCC7}"/>
                </a:ext>
              </a:extLst>
            </p:cNvPr>
            <p:cNvSpPr txBox="1"/>
            <p:nvPr/>
          </p:nvSpPr>
          <p:spPr>
            <a:xfrm>
              <a:off x="5804578" y="1516904"/>
              <a:ext cx="5914982" cy="4708981"/>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In 2021, who performed any GENERAL maintenance (oil change, brake change, headlight</a:t>
              </a:r>
            </a:p>
            <a:p>
              <a:r>
                <a:rPr lang="en-US" sz="2000" b="1" dirty="0">
                  <a:latin typeface="Calibri" panose="020F0502020204030204" pitchFamily="34" charset="0"/>
                  <a:cs typeface="Calibri" panose="020F0502020204030204" pitchFamily="34" charset="0"/>
                </a:rPr>
                <a:t>replacement, etc.) on this vehicle? </a:t>
              </a:r>
              <a:r>
                <a:rPr lang="en-US" sz="2000" i="1" dirty="0">
                  <a:latin typeface="Calibri" panose="020F0502020204030204" pitchFamily="34" charset="0"/>
                  <a:cs typeface="Calibri" panose="020F0502020204030204" pitchFamily="34" charset="0"/>
                </a:rPr>
                <a:t>Mark all that apply</a:t>
              </a:r>
            </a:p>
            <a:p>
              <a:endParaRPr lang="en-US" sz="2000" b="1" dirty="0">
                <a:latin typeface="Calibri" panose="020F0502020204030204" pitchFamily="34" charset="0"/>
                <a:cs typeface="Calibri" panose="020F0502020204030204" pitchFamily="34" charset="0"/>
              </a:endParaRPr>
            </a:p>
            <a:p>
              <a:pPr marL="342900" indent="-342900">
                <a:buFontTx/>
                <a:buChar char="-"/>
              </a:pPr>
              <a:r>
                <a:rPr lang="en-US" sz="2000" dirty="0">
                  <a:latin typeface="Calibri" panose="020F0502020204030204" pitchFamily="34" charset="0"/>
                  <a:cs typeface="Calibri" panose="020F0502020204030204" pitchFamily="34" charset="0"/>
                </a:rPr>
                <a:t>General repair business or private mechanic (includes gas stations, truck stops, parts store, etc.)</a:t>
              </a:r>
            </a:p>
            <a:p>
              <a:pPr marL="342900" indent="-342900">
                <a:buFontTx/>
                <a:buChar char="-"/>
              </a:pPr>
              <a:r>
                <a:rPr lang="en-US" sz="2000" dirty="0">
                  <a:latin typeface="Calibri" panose="020F0502020204030204" pitchFamily="34" charset="0"/>
                  <a:cs typeface="Calibri" panose="020F0502020204030204" pitchFamily="34" charset="0"/>
                </a:rPr>
                <a:t>Dealership service department</a:t>
              </a:r>
            </a:p>
            <a:p>
              <a:pPr marL="342900" indent="-342900">
                <a:buFontTx/>
                <a:buChar char="-"/>
              </a:pPr>
              <a:r>
                <a:rPr lang="en-US" sz="2000" dirty="0">
                  <a:latin typeface="Calibri" panose="020F0502020204030204" pitchFamily="34" charset="0"/>
                  <a:cs typeface="Calibri" panose="020F0502020204030204" pitchFamily="34" charset="0"/>
                </a:rPr>
                <a:t>Leasing company</a:t>
              </a:r>
            </a:p>
            <a:p>
              <a:pPr marL="342900" indent="-342900">
                <a:buFontTx/>
                <a:buChar char="-"/>
              </a:pPr>
              <a:r>
                <a:rPr lang="en-US" sz="2000" dirty="0">
                  <a:latin typeface="Calibri" panose="020F0502020204030204" pitchFamily="34" charset="0"/>
                  <a:cs typeface="Calibri" panose="020F0502020204030204" pitchFamily="34" charset="0"/>
                </a:rPr>
                <a:t>Yourself, spouse, friend, etc. while not employed by any maintenance type facility</a:t>
              </a:r>
            </a:p>
            <a:p>
              <a:pPr marL="342900" indent="-342900">
                <a:buFontTx/>
                <a:buChar char="-"/>
              </a:pPr>
              <a:r>
                <a:rPr lang="en-US" sz="2000" dirty="0">
                  <a:latin typeface="Calibri" panose="020F0502020204030204" pitchFamily="34" charset="0"/>
                  <a:cs typeface="Calibri" panose="020F0502020204030204" pitchFamily="34" charset="0"/>
                </a:rPr>
                <a:t>Company-owned maintenance facility</a:t>
              </a:r>
            </a:p>
            <a:p>
              <a:pPr marL="342900" indent="-342900">
                <a:buFontTx/>
                <a:buChar char="-"/>
              </a:pPr>
              <a:r>
                <a:rPr lang="en-US" sz="2000" dirty="0">
                  <a:latin typeface="Calibri" panose="020F0502020204030204" pitchFamily="34" charset="0"/>
                  <a:cs typeface="Calibri" panose="020F0502020204030204" pitchFamily="34" charset="0"/>
                </a:rPr>
                <a:t>None performed</a:t>
              </a:r>
            </a:p>
            <a:p>
              <a:pPr marL="342900" indent="-342900">
                <a:buFontTx/>
                <a:buChar char="-"/>
              </a:pPr>
              <a:r>
                <a:rPr lang="en-US" sz="2000" dirty="0">
                  <a:latin typeface="Calibri" panose="020F0502020204030204" pitchFamily="34" charset="0"/>
                  <a:cs typeface="Calibri" panose="020F0502020204030204" pitchFamily="34" charset="0"/>
                </a:rPr>
                <a:t>Other—</a:t>
              </a:r>
              <a:r>
                <a:rPr lang="en-US" sz="2000" i="1" dirty="0">
                  <a:latin typeface="Calibri" panose="020F0502020204030204" pitchFamily="34" charset="0"/>
                  <a:cs typeface="Calibri" panose="020F0502020204030204" pitchFamily="34" charset="0"/>
                </a:rPr>
                <a:t>please specify</a:t>
              </a:r>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263503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199466"/>
            <a:ext cx="11472165" cy="846831"/>
          </a:xfrm>
        </p:spPr>
        <p:txBody>
          <a:bodyPr/>
          <a:lstStyle/>
          <a:p>
            <a:r>
              <a:rPr lang="en-US" sz="3200" dirty="0"/>
              <a:t>J. Fuel and Maintenance – Extensive Repairs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grpSp>
        <p:nvGrpSpPr>
          <p:cNvPr id="5" name="Group 4">
            <a:extLst>
              <a:ext uri="{FF2B5EF4-FFF2-40B4-BE49-F238E27FC236}">
                <a16:creationId xmlns:a16="http://schemas.microsoft.com/office/drawing/2014/main" id="{EDFCEF05-2943-49A9-9A00-6FB6F76B55E8}"/>
              </a:ext>
            </a:extLst>
          </p:cNvPr>
          <p:cNvGrpSpPr/>
          <p:nvPr/>
        </p:nvGrpSpPr>
        <p:grpSpPr>
          <a:xfrm>
            <a:off x="515245" y="1432613"/>
            <a:ext cx="11421883" cy="4093428"/>
            <a:chOff x="515245" y="1516904"/>
            <a:chExt cx="11421883" cy="4093428"/>
          </a:xfrm>
        </p:grpSpPr>
        <p:sp>
          <p:nvSpPr>
            <p:cNvPr id="10" name="TextBox 9">
              <a:extLst>
                <a:ext uri="{FF2B5EF4-FFF2-40B4-BE49-F238E27FC236}">
                  <a16:creationId xmlns:a16="http://schemas.microsoft.com/office/drawing/2014/main" id="{A77B16DA-F848-44AD-B3F0-7E6350B21A13}"/>
                </a:ext>
              </a:extLst>
            </p:cNvPr>
            <p:cNvSpPr txBox="1"/>
            <p:nvPr/>
          </p:nvSpPr>
          <p:spPr>
            <a:xfrm>
              <a:off x="515245" y="1516904"/>
              <a:ext cx="5181601" cy="2923877"/>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In 2021, were any EXTENSIVE repairs </a:t>
              </a:r>
              <a:r>
                <a:rPr lang="en-US" sz="2000" b="1" dirty="0">
                  <a:solidFill>
                    <a:srgbClr val="0070C0"/>
                  </a:solidFill>
                  <a:latin typeface="Calibri" panose="020F0502020204030204" pitchFamily="34" charset="0"/>
                  <a:cs typeface="Calibri" panose="020F0502020204030204" pitchFamily="34" charset="0"/>
                </a:rPr>
                <a:t>over $500 </a:t>
              </a:r>
              <a:r>
                <a:rPr lang="en-US" sz="2000" b="1" dirty="0">
                  <a:latin typeface="Calibri" panose="020F0502020204030204" pitchFamily="34" charset="0"/>
                  <a:cs typeface="Calibri" panose="020F0502020204030204" pitchFamily="34" charset="0"/>
                </a:rPr>
                <a:t>performed on this vehicle? </a:t>
              </a:r>
              <a:r>
                <a:rPr lang="en-US" sz="2000" dirty="0">
                  <a:latin typeface="Calibri" panose="020F0502020204030204" pitchFamily="34" charset="0"/>
                  <a:cs typeface="Calibri" panose="020F0502020204030204" pitchFamily="34" charset="0"/>
                </a:rPr>
                <a:t>Yes/No</a:t>
              </a:r>
            </a:p>
            <a:p>
              <a:r>
                <a:rPr lang="en-US" dirty="0">
                  <a:solidFill>
                    <a:srgbClr val="0070C0"/>
                  </a:solidFill>
                  <a:latin typeface="Calibri" panose="020F0502020204030204" pitchFamily="34" charset="0"/>
                  <a:cs typeface="Calibri" panose="020F0502020204030204" pitchFamily="34" charset="0"/>
                </a:rPr>
                <a:t>EXTENSIVE repair means a repair that requires the replacement of a costly part to have the vehicle fully operational again.  Exclusions (</a:t>
              </a:r>
              <a:r>
                <a:rPr lang="en-US" dirty="0" err="1">
                  <a:solidFill>
                    <a:srgbClr val="0070C0"/>
                  </a:solidFill>
                  <a:latin typeface="Calibri" panose="020F0502020204030204" pitchFamily="34" charset="0"/>
                  <a:cs typeface="Calibri" panose="020F0502020204030204" pitchFamily="34" charset="0"/>
                </a:rPr>
                <a:t>i</a:t>
              </a:r>
              <a:r>
                <a:rPr lang="en-US" dirty="0">
                  <a:solidFill>
                    <a:srgbClr val="0070C0"/>
                  </a:solidFill>
                  <a:latin typeface="Calibri" panose="020F0502020204030204" pitchFamily="34" charset="0"/>
                  <a:cs typeface="Calibri" panose="020F0502020204030204" pitchFamily="34" charset="0"/>
                </a:rPr>
                <a:t>) Repair that can be remedied temporarily without special tools or parts.  (ii) Tire disablement without other damage even if no spare tire is available.  (iii) Headlamp or taillight damage.  (iv) Damage to turn signals, horn, or windshield wipers which makes them inoperative.</a:t>
              </a:r>
            </a:p>
          </p:txBody>
        </p:sp>
        <p:sp>
          <p:nvSpPr>
            <p:cNvPr id="4" name="TextBox 3">
              <a:extLst>
                <a:ext uri="{FF2B5EF4-FFF2-40B4-BE49-F238E27FC236}">
                  <a16:creationId xmlns:a16="http://schemas.microsoft.com/office/drawing/2014/main" id="{A8559338-278A-4D22-8CF0-68351578DCC7}"/>
                </a:ext>
              </a:extLst>
            </p:cNvPr>
            <p:cNvSpPr txBox="1"/>
            <p:nvPr/>
          </p:nvSpPr>
          <p:spPr>
            <a:xfrm>
              <a:off x="6022146" y="1516904"/>
              <a:ext cx="5914982" cy="4093428"/>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Who performed these EXTENSIVE repairs? </a:t>
              </a:r>
            </a:p>
            <a:p>
              <a:r>
                <a:rPr lang="en-US" sz="2000" i="1" dirty="0">
                  <a:latin typeface="Calibri" panose="020F0502020204030204" pitchFamily="34" charset="0"/>
                  <a:cs typeface="Calibri" panose="020F0502020204030204" pitchFamily="34" charset="0"/>
                </a:rPr>
                <a:t>Mark all that apply</a:t>
              </a:r>
            </a:p>
            <a:p>
              <a:endParaRPr lang="en-US" sz="2000" b="1" dirty="0">
                <a:latin typeface="Calibri" panose="020F0502020204030204" pitchFamily="34" charset="0"/>
                <a:cs typeface="Calibri" panose="020F0502020204030204" pitchFamily="34" charset="0"/>
              </a:endParaRPr>
            </a:p>
            <a:p>
              <a:pPr marL="342900" indent="-342900">
                <a:buFontTx/>
                <a:buChar char="-"/>
              </a:pPr>
              <a:r>
                <a:rPr lang="en-US" sz="2000" dirty="0">
                  <a:latin typeface="Calibri" panose="020F0502020204030204" pitchFamily="34" charset="0"/>
                  <a:cs typeface="Calibri" panose="020F0502020204030204" pitchFamily="34" charset="0"/>
                </a:rPr>
                <a:t>General repair business or private mechanic (includes gas stations, truck stops, parts store, etc.)</a:t>
              </a:r>
            </a:p>
            <a:p>
              <a:pPr marL="342900" indent="-342900">
                <a:buFontTx/>
                <a:buChar char="-"/>
              </a:pPr>
              <a:r>
                <a:rPr lang="en-US" sz="2000" dirty="0">
                  <a:latin typeface="Calibri" panose="020F0502020204030204" pitchFamily="34" charset="0"/>
                  <a:cs typeface="Calibri" panose="020F0502020204030204" pitchFamily="34" charset="0"/>
                </a:rPr>
                <a:t>Dealership service department</a:t>
              </a:r>
            </a:p>
            <a:p>
              <a:pPr marL="342900" indent="-342900">
                <a:buFontTx/>
                <a:buChar char="-"/>
              </a:pPr>
              <a:r>
                <a:rPr lang="en-US" sz="2000" dirty="0">
                  <a:latin typeface="Calibri" panose="020F0502020204030204" pitchFamily="34" charset="0"/>
                  <a:cs typeface="Calibri" panose="020F0502020204030204" pitchFamily="34" charset="0"/>
                </a:rPr>
                <a:t>Leasing company</a:t>
              </a:r>
            </a:p>
            <a:p>
              <a:pPr marL="342900" indent="-342900">
                <a:buFontTx/>
                <a:buChar char="-"/>
              </a:pPr>
              <a:r>
                <a:rPr lang="en-US" sz="2000" dirty="0">
                  <a:latin typeface="Calibri" panose="020F0502020204030204" pitchFamily="34" charset="0"/>
                  <a:cs typeface="Calibri" panose="020F0502020204030204" pitchFamily="34" charset="0"/>
                </a:rPr>
                <a:t>Yourself, spouse, friend, etc. while not employed by any maintenance type facility</a:t>
              </a:r>
            </a:p>
            <a:p>
              <a:pPr marL="342900" indent="-342900">
                <a:buFontTx/>
                <a:buChar char="-"/>
              </a:pPr>
              <a:r>
                <a:rPr lang="en-US" sz="2000" dirty="0">
                  <a:latin typeface="Calibri" panose="020F0502020204030204" pitchFamily="34" charset="0"/>
                  <a:cs typeface="Calibri" panose="020F0502020204030204" pitchFamily="34" charset="0"/>
                </a:rPr>
                <a:t>Company-owned maintenance facility</a:t>
              </a:r>
            </a:p>
            <a:p>
              <a:pPr marL="342900" indent="-342900">
                <a:buFontTx/>
                <a:buChar char="-"/>
              </a:pPr>
              <a:r>
                <a:rPr lang="en-US" sz="2000" dirty="0">
                  <a:latin typeface="Calibri" panose="020F0502020204030204" pitchFamily="34" charset="0"/>
                  <a:cs typeface="Calibri" panose="020F0502020204030204" pitchFamily="34" charset="0"/>
                </a:rPr>
                <a:t>Other—</a:t>
              </a:r>
              <a:r>
                <a:rPr lang="en-US" sz="2000" i="1" dirty="0">
                  <a:latin typeface="Calibri" panose="020F0502020204030204" pitchFamily="34" charset="0"/>
                  <a:cs typeface="Calibri" panose="020F0502020204030204" pitchFamily="34" charset="0"/>
                </a:rPr>
                <a:t>please specify</a:t>
              </a:r>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468576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543313"/>
            <a:ext cx="11472165" cy="846831"/>
          </a:xfrm>
        </p:spPr>
        <p:txBody>
          <a:bodyPr/>
          <a:lstStyle/>
          <a:p>
            <a:r>
              <a:rPr lang="en-US" sz="3200" dirty="0"/>
              <a:t>J. Fuel and Maintenance – Cost of Repairs and Engine Rebuild</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5" name="TextBox 4">
            <a:extLst>
              <a:ext uri="{FF2B5EF4-FFF2-40B4-BE49-F238E27FC236}">
                <a16:creationId xmlns:a16="http://schemas.microsoft.com/office/drawing/2014/main" id="{21E6EC3F-F0EB-4EDD-A296-23948116CCE4}"/>
              </a:ext>
            </a:extLst>
          </p:cNvPr>
          <p:cNvSpPr txBox="1"/>
          <p:nvPr/>
        </p:nvSpPr>
        <p:spPr>
          <a:xfrm>
            <a:off x="685801" y="1813559"/>
            <a:ext cx="4983480" cy="1200329"/>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What was the total cost of all GENERAL maintenance in 2021?</a:t>
            </a:r>
          </a:p>
          <a:p>
            <a:r>
              <a:rPr lang="en-US" sz="2400" dirty="0">
                <a:solidFill>
                  <a:srgbClr val="0070C0"/>
                </a:solidFill>
                <a:latin typeface="Calibri" panose="020F0502020204030204" pitchFamily="34" charset="0"/>
                <a:cs typeface="Calibri" panose="020F0502020204030204" pitchFamily="34" charset="0"/>
              </a:rPr>
              <a:t>$_______</a:t>
            </a:r>
          </a:p>
        </p:txBody>
      </p:sp>
      <p:sp>
        <p:nvSpPr>
          <p:cNvPr id="10" name="TextBox 9">
            <a:extLst>
              <a:ext uri="{FF2B5EF4-FFF2-40B4-BE49-F238E27FC236}">
                <a16:creationId xmlns:a16="http://schemas.microsoft.com/office/drawing/2014/main" id="{1E6AFAFC-3D8C-471C-82E4-2B2034DF7B9A}"/>
              </a:ext>
            </a:extLst>
          </p:cNvPr>
          <p:cNvSpPr txBox="1"/>
          <p:nvPr/>
        </p:nvSpPr>
        <p:spPr>
          <a:xfrm>
            <a:off x="621855" y="3429000"/>
            <a:ext cx="4148265" cy="1569660"/>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What was the total cost of all EXTENSIVE repairs in 2021?</a:t>
            </a:r>
          </a:p>
          <a:p>
            <a:r>
              <a:rPr lang="en-US" sz="2400" dirty="0">
                <a:solidFill>
                  <a:srgbClr val="0070C0"/>
                </a:solidFill>
                <a:latin typeface="Calibri" panose="020F0502020204030204" pitchFamily="34" charset="0"/>
                <a:cs typeface="Calibri" panose="020F0502020204030204" pitchFamily="34" charset="0"/>
              </a:rPr>
              <a:t>$_______</a:t>
            </a:r>
          </a:p>
          <a:p>
            <a:endParaRPr lang="en-US" sz="2400" b="1" dirty="0">
              <a:solidFill>
                <a:srgbClr val="0070C0"/>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320B542C-C7AC-423B-8E32-30A6FA35CC8C}"/>
              </a:ext>
            </a:extLst>
          </p:cNvPr>
          <p:cNvSpPr txBox="1"/>
          <p:nvPr/>
        </p:nvSpPr>
        <p:spPr>
          <a:xfrm>
            <a:off x="6422279" y="1719559"/>
            <a:ext cx="4148265" cy="3785652"/>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Has this vehicle’s engine EVER been rebuilt or overhauled? </a:t>
            </a:r>
          </a:p>
          <a:p>
            <a:pPr marL="342900" indent="-342900">
              <a:buFontTx/>
              <a:buChar char="-"/>
            </a:pPr>
            <a:r>
              <a:rPr lang="en-US" sz="2400" dirty="0">
                <a:solidFill>
                  <a:srgbClr val="0070C0"/>
                </a:solidFill>
                <a:latin typeface="Calibri" panose="020F0502020204030204" pitchFamily="34" charset="0"/>
                <a:cs typeface="Calibri" panose="020F0502020204030204" pitchFamily="34" charset="0"/>
              </a:rPr>
              <a:t>Yes</a:t>
            </a:r>
          </a:p>
          <a:p>
            <a:pPr marL="342900" indent="-342900">
              <a:buFontTx/>
              <a:buChar char="-"/>
            </a:pPr>
            <a:r>
              <a:rPr lang="en-US" sz="2400" dirty="0">
                <a:solidFill>
                  <a:srgbClr val="0070C0"/>
                </a:solidFill>
                <a:latin typeface="Calibri" panose="020F0502020204030204" pitchFamily="34" charset="0"/>
                <a:cs typeface="Calibri" panose="020F0502020204030204" pitchFamily="34" charset="0"/>
              </a:rPr>
              <a:t>No</a:t>
            </a:r>
          </a:p>
          <a:p>
            <a:pPr marL="342900" indent="-342900">
              <a:buFontTx/>
              <a:buChar char="-"/>
            </a:pPr>
            <a:r>
              <a:rPr lang="en-US" sz="2400" dirty="0">
                <a:solidFill>
                  <a:srgbClr val="0070C0"/>
                </a:solidFill>
                <a:latin typeface="Calibri" panose="020F0502020204030204" pitchFamily="34" charset="0"/>
                <a:cs typeface="Calibri" panose="020F0502020204030204" pitchFamily="34" charset="0"/>
              </a:rPr>
              <a:t>Don’t know</a:t>
            </a:r>
          </a:p>
          <a:p>
            <a:endParaRPr lang="en-US" sz="2400" dirty="0">
              <a:solidFill>
                <a:srgbClr val="0070C0"/>
              </a:solidFill>
              <a:latin typeface="Calibri" panose="020F0502020204030204" pitchFamily="34" charset="0"/>
              <a:cs typeface="Calibri" panose="020F0502020204030204" pitchFamily="34" charset="0"/>
            </a:endParaRPr>
          </a:p>
          <a:p>
            <a:r>
              <a:rPr lang="en-US" sz="2400" b="1" dirty="0">
                <a:solidFill>
                  <a:srgbClr val="0070C0"/>
                </a:solidFill>
                <a:latin typeface="Calibri" panose="020F0502020204030204" pitchFamily="34" charset="0"/>
                <a:cs typeface="Calibri" panose="020F0502020204030204" pitchFamily="34" charset="0"/>
              </a:rPr>
              <a:t>In what year was this vehicle’s engine LAST rebuilt or overhauled?</a:t>
            </a:r>
          </a:p>
          <a:p>
            <a:r>
              <a:rPr lang="en-US" sz="2400" dirty="0">
                <a:solidFill>
                  <a:srgbClr val="0070C0"/>
                </a:solidFill>
                <a:latin typeface="Calibri" panose="020F0502020204030204" pitchFamily="34" charset="0"/>
                <a:cs typeface="Calibri" panose="020F0502020204030204" pitchFamily="34" charset="0"/>
              </a:rPr>
              <a:t>       Year ______</a:t>
            </a:r>
          </a:p>
        </p:txBody>
      </p:sp>
    </p:spTree>
    <p:extLst>
      <p:ext uri="{BB962C8B-B14F-4D97-AF65-F5344CB8AC3E}">
        <p14:creationId xmlns:p14="http://schemas.microsoft.com/office/powerpoint/2010/main" val="38487725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19969"/>
            <a:ext cx="10240964" cy="769246"/>
          </a:xfrm>
        </p:spPr>
        <p:txBody>
          <a:bodyPr/>
          <a:lstStyle/>
          <a:p>
            <a:r>
              <a:rPr lang="en-US" sz="3200" dirty="0"/>
              <a:t>K. Vehicle Configuration – Trailer Use</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EE7F3BC4-7C3B-4F01-BC43-7073A55B4618}"/>
              </a:ext>
            </a:extLst>
          </p:cNvPr>
          <p:cNvSpPr txBox="1"/>
          <p:nvPr/>
        </p:nvSpPr>
        <p:spPr>
          <a:xfrm>
            <a:off x="863139" y="1237452"/>
            <a:ext cx="5608320" cy="4308872"/>
          </a:xfrm>
          <a:prstGeom prst="rect">
            <a:avLst/>
          </a:prstGeom>
          <a:noFill/>
        </p:spPr>
        <p:txBody>
          <a:bodyPr wrap="square" rtlCol="0">
            <a:spAutoFit/>
          </a:bodyPr>
          <a:lstStyle/>
          <a:p>
            <a:r>
              <a:rPr lang="en-US" sz="2000" b="1" dirty="0">
                <a:solidFill>
                  <a:srgbClr val="0070C0"/>
                </a:solidFill>
                <a:latin typeface="Calibri" panose="020F0502020204030204" pitchFamily="34" charset="0"/>
                <a:cs typeface="Calibri" panose="020F0502020204030204" pitchFamily="34" charset="0"/>
              </a:rPr>
              <a:t>In 2021, was this vehicle used to pull a trailer?</a:t>
            </a:r>
          </a:p>
          <a:p>
            <a:r>
              <a:rPr lang="en-US" i="1" dirty="0">
                <a:solidFill>
                  <a:srgbClr val="0070C0"/>
                </a:solidFill>
                <a:latin typeface="Calibri" panose="020F0502020204030204" pitchFamily="34" charset="0"/>
                <a:cs typeface="Calibri" panose="020F0502020204030204" pitchFamily="34" charset="0"/>
              </a:rPr>
              <a:t>Trailer mounted equipment should be treated as a trailer.</a:t>
            </a:r>
            <a:endParaRPr lang="en-US" sz="2000" i="1" dirty="0">
              <a:solidFill>
                <a:srgbClr val="0070C0"/>
              </a:solidFill>
              <a:latin typeface="Calibri" panose="020F0502020204030204" pitchFamily="34" charset="0"/>
              <a:cs typeface="Calibri" panose="020F0502020204030204" pitchFamily="34" charset="0"/>
            </a:endParaRP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Yes</a:t>
            </a: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No </a:t>
            </a:r>
            <a:r>
              <a:rPr lang="en-US" sz="2000" dirty="0">
                <a:solidFill>
                  <a:srgbClr val="0070C0"/>
                </a:solidFill>
                <a:latin typeface="Calibri" panose="020F0502020204030204" pitchFamily="34" charset="0"/>
                <a:cs typeface="Calibri" panose="020F0502020204030204" pitchFamily="34" charset="0"/>
                <a:sym typeface="Wingdings" panose="05000000000000000000" pitchFamily="2" charset="2"/>
              </a:rPr>
              <a:t> </a:t>
            </a:r>
            <a:r>
              <a:rPr lang="en-US" sz="2000" i="1" dirty="0">
                <a:solidFill>
                  <a:srgbClr val="0070C0"/>
                </a:solidFill>
                <a:latin typeface="Calibri" panose="020F0502020204030204" pitchFamily="34" charset="0"/>
                <a:cs typeface="Calibri" panose="020F0502020204030204" pitchFamily="34" charset="0"/>
                <a:sym typeface="Wingdings" panose="05000000000000000000" pitchFamily="2" charset="2"/>
              </a:rPr>
              <a:t>Go to vehicle length</a:t>
            </a:r>
            <a:endParaRPr lang="en-US" sz="2000" dirty="0">
              <a:solidFill>
                <a:srgbClr val="0070C0"/>
              </a:solidFill>
              <a:latin typeface="Calibri" panose="020F0502020204030204" pitchFamily="34" charset="0"/>
              <a:cs typeface="Calibri" panose="020F0502020204030204" pitchFamily="34" charset="0"/>
            </a:endParaRPr>
          </a:p>
          <a:p>
            <a:endParaRPr lang="en-US" dirty="0">
              <a:solidFill>
                <a:srgbClr val="0070C0"/>
              </a:solidFill>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In 2021, did this vehicle pull a trailer for at least half of all miles driven?</a:t>
            </a:r>
            <a:endParaRPr lang="en-US" sz="2000" b="1" i="1" dirty="0">
              <a:solidFill>
                <a:srgbClr val="0070C0"/>
              </a:solidFill>
              <a:latin typeface="Calibri" panose="020F0502020204030204" pitchFamily="34" charset="0"/>
              <a:cs typeface="Calibri" panose="020F0502020204030204" pitchFamily="34" charset="0"/>
            </a:endParaRPr>
          </a:p>
          <a:p>
            <a:r>
              <a:rPr lang="en-US" i="1" dirty="0">
                <a:solidFill>
                  <a:srgbClr val="0070C0"/>
                </a:solidFill>
                <a:latin typeface="Calibri" panose="020F0502020204030204" pitchFamily="34" charset="0"/>
                <a:cs typeface="Calibri" panose="020F0502020204030204" pitchFamily="34" charset="0"/>
              </a:rPr>
              <a:t>Trailer mounted equipment should be treated as a trailer.</a:t>
            </a:r>
            <a:endParaRPr lang="en-US" sz="2000" i="1" dirty="0">
              <a:solidFill>
                <a:srgbClr val="0070C0"/>
              </a:solidFill>
              <a:latin typeface="Calibri" panose="020F0502020204030204" pitchFamily="34" charset="0"/>
              <a:cs typeface="Calibri" panose="020F0502020204030204" pitchFamily="34" charset="0"/>
            </a:endParaRP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Yes, this vehicle pulled a trailer for 50% or more of all miles driven </a:t>
            </a:r>
            <a:r>
              <a:rPr lang="en-US" sz="2000" dirty="0">
                <a:solidFill>
                  <a:srgbClr val="0070C0"/>
                </a:solidFill>
                <a:latin typeface="Calibri" panose="020F0502020204030204" pitchFamily="34" charset="0"/>
                <a:cs typeface="Calibri" panose="020F0502020204030204" pitchFamily="34" charset="0"/>
                <a:sym typeface="Wingdings" panose="05000000000000000000" pitchFamily="2" charset="2"/>
              </a:rPr>
              <a:t> </a:t>
            </a:r>
            <a:r>
              <a:rPr lang="en-US" sz="2000" i="1" dirty="0">
                <a:solidFill>
                  <a:srgbClr val="0070C0"/>
                </a:solidFill>
                <a:latin typeface="Calibri" panose="020F0502020204030204" pitchFamily="34" charset="0"/>
                <a:cs typeface="Calibri" panose="020F0502020204030204" pitchFamily="34" charset="0"/>
                <a:sym typeface="Wingdings" panose="05000000000000000000" pitchFamily="2" charset="2"/>
              </a:rPr>
              <a:t>Go to trailer characteristics</a:t>
            </a:r>
            <a:endParaRPr lang="en-US" sz="2000" i="1" dirty="0">
              <a:solidFill>
                <a:srgbClr val="0070C0"/>
              </a:solidFill>
              <a:latin typeface="Calibri" panose="020F0502020204030204" pitchFamily="34" charset="0"/>
              <a:cs typeface="Calibri" panose="020F0502020204030204" pitchFamily="34" charset="0"/>
            </a:endParaRP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No, this vehicle pulled a trailer for less than 50% of all miles driven </a:t>
            </a:r>
            <a:r>
              <a:rPr lang="en-US" sz="2000" dirty="0">
                <a:solidFill>
                  <a:srgbClr val="0070C0"/>
                </a:solidFill>
                <a:latin typeface="Calibri" panose="020F0502020204030204" pitchFamily="34" charset="0"/>
                <a:cs typeface="Calibri" panose="020F0502020204030204" pitchFamily="34" charset="0"/>
                <a:sym typeface="Wingdings" panose="05000000000000000000" pitchFamily="2" charset="2"/>
              </a:rPr>
              <a:t></a:t>
            </a:r>
            <a:r>
              <a:rPr lang="en-US" sz="2000" i="1" dirty="0">
                <a:solidFill>
                  <a:srgbClr val="0070C0"/>
                </a:solidFill>
                <a:latin typeface="Calibri" panose="020F0502020204030204" pitchFamily="34" charset="0"/>
                <a:cs typeface="Calibri" panose="020F0502020204030204" pitchFamily="34" charset="0"/>
                <a:sym typeface="Wingdings" panose="05000000000000000000" pitchFamily="2" charset="2"/>
              </a:rPr>
              <a:t> Go to vehicle length</a:t>
            </a:r>
            <a:endParaRPr lang="en-US" sz="2000" i="1" dirty="0">
              <a:solidFill>
                <a:srgbClr val="0070C0"/>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6FEB9176-FF9C-4C07-A42C-884A1725C645}"/>
              </a:ext>
            </a:extLst>
          </p:cNvPr>
          <p:cNvSpPr txBox="1"/>
          <p:nvPr/>
        </p:nvSpPr>
        <p:spPr>
          <a:xfrm>
            <a:off x="7955280" y="1813560"/>
            <a:ext cx="2129686" cy="400110"/>
          </a:xfrm>
          <a:prstGeom prst="rect">
            <a:avLst/>
          </a:prstGeom>
          <a:noFill/>
        </p:spPr>
        <p:txBody>
          <a:bodyPr wrap="none" rtlCol="0">
            <a:spAutoFit/>
          </a:bodyPr>
          <a:lstStyle/>
          <a:p>
            <a:r>
              <a:rPr lang="en-US" sz="2000" b="1" u="sng" dirty="0">
                <a:solidFill>
                  <a:srgbClr val="FF0000"/>
                </a:solidFill>
                <a:latin typeface="Calibri" panose="020F0502020204030204" pitchFamily="34" charset="0"/>
                <a:cs typeface="Calibri" panose="020F0502020204030204" pitchFamily="34" charset="0"/>
              </a:rPr>
              <a:t>Heavy Trucks Only</a:t>
            </a:r>
          </a:p>
        </p:txBody>
      </p:sp>
      <p:sp>
        <p:nvSpPr>
          <p:cNvPr id="5" name="TextBox 4">
            <a:extLst>
              <a:ext uri="{FF2B5EF4-FFF2-40B4-BE49-F238E27FC236}">
                <a16:creationId xmlns:a16="http://schemas.microsoft.com/office/drawing/2014/main" id="{03D8903D-F0AE-48D8-9698-04A847E9B0ED}"/>
              </a:ext>
            </a:extLst>
          </p:cNvPr>
          <p:cNvSpPr txBox="1"/>
          <p:nvPr/>
        </p:nvSpPr>
        <p:spPr>
          <a:xfrm>
            <a:off x="6984587" y="2312908"/>
            <a:ext cx="4428534" cy="1631216"/>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In 2021, which of the following did this vehicle pull most often?</a:t>
            </a:r>
            <a:endParaRPr lang="en-US" sz="2000" dirty="0">
              <a:latin typeface="Calibri" panose="020F0502020204030204" pitchFamily="34" charset="0"/>
              <a:cs typeface="Calibri" panose="020F0502020204030204" pitchFamily="34" charset="0"/>
            </a:endParaRPr>
          </a:p>
          <a:p>
            <a:pPr marL="800100" lvl="1" indent="-342900">
              <a:buFontTx/>
              <a:buChar char="-"/>
            </a:pPr>
            <a:r>
              <a:rPr lang="en-US" sz="2000" dirty="0">
                <a:latin typeface="Calibri" panose="020F0502020204030204" pitchFamily="34" charset="0"/>
                <a:cs typeface="Calibri" panose="020F0502020204030204" pitchFamily="34" charset="0"/>
              </a:rPr>
              <a:t>Single trailer</a:t>
            </a:r>
          </a:p>
          <a:p>
            <a:pPr marL="800100" lvl="1" indent="-342900">
              <a:buFontTx/>
              <a:buChar char="-"/>
            </a:pPr>
            <a:r>
              <a:rPr lang="en-US" sz="2000" dirty="0">
                <a:latin typeface="Calibri" panose="020F0502020204030204" pitchFamily="34" charset="0"/>
                <a:cs typeface="Calibri" panose="020F0502020204030204" pitchFamily="34" charset="0"/>
              </a:rPr>
              <a:t>Double trailer</a:t>
            </a:r>
          </a:p>
          <a:p>
            <a:pPr marL="800100" lvl="1" indent="-342900">
              <a:buFontTx/>
              <a:buChar char="-"/>
            </a:pPr>
            <a:r>
              <a:rPr lang="en-US" sz="2000" dirty="0">
                <a:latin typeface="Calibri" panose="020F0502020204030204" pitchFamily="34" charset="0"/>
                <a:cs typeface="Calibri" panose="020F0502020204030204" pitchFamily="34" charset="0"/>
              </a:rPr>
              <a:t>Triple trailer</a:t>
            </a:r>
          </a:p>
        </p:txBody>
      </p:sp>
    </p:spTree>
    <p:extLst>
      <p:ext uri="{BB962C8B-B14F-4D97-AF65-F5344CB8AC3E}">
        <p14:creationId xmlns:p14="http://schemas.microsoft.com/office/powerpoint/2010/main" val="31915170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35209"/>
            <a:ext cx="10240964" cy="769246"/>
          </a:xfrm>
        </p:spPr>
        <p:txBody>
          <a:bodyPr/>
          <a:lstStyle/>
          <a:p>
            <a:r>
              <a:rPr lang="en-US" sz="3200" dirty="0"/>
              <a:t>K. Vehicle Configuration – Trailer Characteristics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EE7F3BC4-7C3B-4F01-BC43-7073A55B4618}"/>
              </a:ext>
            </a:extLst>
          </p:cNvPr>
          <p:cNvSpPr txBox="1"/>
          <p:nvPr/>
        </p:nvSpPr>
        <p:spPr>
          <a:xfrm>
            <a:off x="863139" y="1511772"/>
            <a:ext cx="5608320" cy="3170099"/>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How many axles were on the trailer unit most often pulled by this vehicle?</a:t>
            </a:r>
            <a:endParaRPr lang="en-US" sz="2000" dirty="0">
              <a:latin typeface="Calibri" panose="020F0502020204030204" pitchFamily="34" charset="0"/>
              <a:cs typeface="Calibri" panose="020F0502020204030204" pitchFamily="34" charset="0"/>
            </a:endParaRPr>
          </a:p>
          <a:p>
            <a:pPr marL="800100" lvl="1" indent="-342900">
              <a:buFontTx/>
              <a:buChar char="-"/>
            </a:pPr>
            <a:r>
              <a:rPr lang="en-US" sz="2000" dirty="0">
                <a:latin typeface="Calibri" panose="020F0502020204030204" pitchFamily="34" charset="0"/>
                <a:cs typeface="Calibri" panose="020F0502020204030204" pitchFamily="34" charset="0"/>
              </a:rPr>
              <a:t>One axle on trailer</a:t>
            </a:r>
          </a:p>
          <a:p>
            <a:pPr marL="800100" lvl="1" indent="-342900">
              <a:buFontTx/>
              <a:buChar char="-"/>
            </a:pPr>
            <a:r>
              <a:rPr lang="en-US" sz="2000" dirty="0">
                <a:latin typeface="Calibri" panose="020F0502020204030204" pitchFamily="34" charset="0"/>
                <a:cs typeface="Calibri" panose="020F0502020204030204" pitchFamily="34" charset="0"/>
              </a:rPr>
              <a:t>Two axles on trailer</a:t>
            </a:r>
          </a:p>
          <a:p>
            <a:pPr marL="800100" lvl="1" indent="-342900">
              <a:buFontTx/>
              <a:buChar char="-"/>
            </a:pPr>
            <a:r>
              <a:rPr lang="en-US" sz="2000" dirty="0">
                <a:latin typeface="Calibri" panose="020F0502020204030204" pitchFamily="34" charset="0"/>
                <a:cs typeface="Calibri" panose="020F0502020204030204" pitchFamily="34" charset="0"/>
              </a:rPr>
              <a:t>Three or more axles on trailer*</a:t>
            </a:r>
          </a:p>
          <a:p>
            <a:pPr marL="342900" indent="-342900">
              <a:buFontTx/>
              <a:buChar char="-"/>
            </a:pPr>
            <a:endParaRPr lang="en-US" sz="2000" dirty="0">
              <a:latin typeface="Calibri" panose="020F0502020204030204" pitchFamily="34" charset="0"/>
              <a:cs typeface="Calibri" panose="020F0502020204030204" pitchFamily="34" charset="0"/>
            </a:endParaRPr>
          </a:p>
          <a:p>
            <a:pPr marL="342900" indent="-342900">
              <a:buFontTx/>
              <a:buChar char="-"/>
            </a:pPr>
            <a:endParaRPr lang="en-US"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What was the length, in feet, of the trailer unit most often pulled by this vehicle?</a:t>
            </a:r>
          </a:p>
          <a:p>
            <a:r>
              <a:rPr lang="en-US" sz="2000" dirty="0">
                <a:latin typeface="Calibri" panose="020F0502020204030204" pitchFamily="34" charset="0"/>
                <a:cs typeface="Calibri" panose="020F0502020204030204" pitchFamily="34" charset="0"/>
              </a:rPr>
              <a:t>       ____ Feet</a:t>
            </a:r>
            <a:endParaRPr lang="en-US"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6FEB9176-FF9C-4C07-A42C-884A1725C645}"/>
              </a:ext>
            </a:extLst>
          </p:cNvPr>
          <p:cNvSpPr txBox="1"/>
          <p:nvPr/>
        </p:nvSpPr>
        <p:spPr>
          <a:xfrm>
            <a:off x="7955280" y="1813560"/>
            <a:ext cx="2129686" cy="400110"/>
          </a:xfrm>
          <a:prstGeom prst="rect">
            <a:avLst/>
          </a:prstGeom>
          <a:noFill/>
        </p:spPr>
        <p:txBody>
          <a:bodyPr wrap="none" rtlCol="0">
            <a:spAutoFit/>
          </a:bodyPr>
          <a:lstStyle/>
          <a:p>
            <a:r>
              <a:rPr lang="en-US" sz="2000" b="1" u="sng" dirty="0">
                <a:solidFill>
                  <a:srgbClr val="FF0000"/>
                </a:solidFill>
                <a:latin typeface="Calibri" panose="020F0502020204030204" pitchFamily="34" charset="0"/>
                <a:cs typeface="Calibri" panose="020F0502020204030204" pitchFamily="34" charset="0"/>
              </a:rPr>
              <a:t>Heavy Trucks Only</a:t>
            </a:r>
          </a:p>
        </p:txBody>
      </p:sp>
      <p:sp>
        <p:nvSpPr>
          <p:cNvPr id="5" name="TextBox 4">
            <a:extLst>
              <a:ext uri="{FF2B5EF4-FFF2-40B4-BE49-F238E27FC236}">
                <a16:creationId xmlns:a16="http://schemas.microsoft.com/office/drawing/2014/main" id="{03D8903D-F0AE-48D8-9698-04A847E9B0ED}"/>
              </a:ext>
            </a:extLst>
          </p:cNvPr>
          <p:cNvSpPr txBox="1"/>
          <p:nvPr/>
        </p:nvSpPr>
        <p:spPr>
          <a:xfrm>
            <a:off x="6984587" y="2312908"/>
            <a:ext cx="4428534" cy="1631216"/>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What was the exterior width of this trailer?</a:t>
            </a:r>
            <a:endParaRPr lang="en-US" sz="2000" dirty="0">
              <a:latin typeface="Calibri" panose="020F0502020204030204" pitchFamily="34" charset="0"/>
              <a:cs typeface="Calibri" panose="020F0502020204030204" pitchFamily="34" charset="0"/>
            </a:endParaRPr>
          </a:p>
          <a:p>
            <a:pPr marL="800100" lvl="1" indent="-342900">
              <a:buFontTx/>
              <a:buChar char="-"/>
            </a:pPr>
            <a:r>
              <a:rPr lang="en-US" sz="2000" dirty="0">
                <a:latin typeface="Calibri" panose="020F0502020204030204" pitchFamily="34" charset="0"/>
                <a:cs typeface="Calibri" panose="020F0502020204030204" pitchFamily="34" charset="0"/>
              </a:rPr>
              <a:t>96 inches</a:t>
            </a:r>
          </a:p>
          <a:p>
            <a:pPr marL="800100" lvl="1" indent="-342900">
              <a:buFontTx/>
              <a:buChar char="-"/>
            </a:pPr>
            <a:r>
              <a:rPr lang="en-US" sz="2000" dirty="0">
                <a:latin typeface="Calibri" panose="020F0502020204030204" pitchFamily="34" charset="0"/>
                <a:cs typeface="Calibri" panose="020F0502020204030204" pitchFamily="34" charset="0"/>
              </a:rPr>
              <a:t>102 inches</a:t>
            </a:r>
          </a:p>
          <a:p>
            <a:pPr marL="800100" lvl="1" indent="-342900">
              <a:buFontTx/>
              <a:buChar char="-"/>
            </a:pPr>
            <a:r>
              <a:rPr lang="en-US" sz="2000" dirty="0">
                <a:latin typeface="Calibri" panose="020F0502020204030204" pitchFamily="34" charset="0"/>
                <a:cs typeface="Calibri" panose="020F0502020204030204" pitchFamily="34" charset="0"/>
              </a:rPr>
              <a:t>Other—</a:t>
            </a:r>
            <a:r>
              <a:rPr lang="en-US" sz="2000" i="1" dirty="0">
                <a:latin typeface="Calibri" panose="020F0502020204030204" pitchFamily="34" charset="0"/>
                <a:cs typeface="Calibri" panose="020F0502020204030204" pitchFamily="34" charset="0"/>
              </a:rPr>
              <a:t>please specify</a:t>
            </a:r>
          </a:p>
        </p:txBody>
      </p:sp>
      <p:sp>
        <p:nvSpPr>
          <p:cNvPr id="6" name="TextBox 5">
            <a:extLst>
              <a:ext uri="{FF2B5EF4-FFF2-40B4-BE49-F238E27FC236}">
                <a16:creationId xmlns:a16="http://schemas.microsoft.com/office/drawing/2014/main" id="{273BED4E-C4C8-4378-9963-BA96D9412149}"/>
              </a:ext>
            </a:extLst>
          </p:cNvPr>
          <p:cNvSpPr txBox="1"/>
          <p:nvPr/>
        </p:nvSpPr>
        <p:spPr>
          <a:xfrm>
            <a:off x="5367877" y="5346228"/>
            <a:ext cx="4132737" cy="738664"/>
          </a:xfrm>
          <a:prstGeom prst="rect">
            <a:avLst/>
          </a:prstGeom>
          <a:noFill/>
        </p:spPr>
        <p:txBody>
          <a:bodyPr wrap="square" rtlCol="0">
            <a:spAutoFit/>
          </a:bodyPr>
          <a:lstStyle/>
          <a:p>
            <a:r>
              <a:rPr lang="en-US" sz="1400" dirty="0">
                <a:latin typeface="Calibri" panose="020F0502020204030204" pitchFamily="34" charset="0"/>
                <a:cs typeface="Calibri" panose="020F0502020204030204" pitchFamily="34" charset="0"/>
              </a:rPr>
              <a:t>*For heavy trucks that pull more than one trailer, the response categories are different for double or triple trailers and go up to eight or more axles.</a:t>
            </a:r>
          </a:p>
        </p:txBody>
      </p:sp>
    </p:spTree>
    <p:extLst>
      <p:ext uri="{BB962C8B-B14F-4D97-AF65-F5344CB8AC3E}">
        <p14:creationId xmlns:p14="http://schemas.microsoft.com/office/powerpoint/2010/main" val="3443857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108165"/>
            <a:ext cx="10240964" cy="769246"/>
          </a:xfrm>
        </p:spPr>
        <p:txBody>
          <a:bodyPr/>
          <a:lstStyle/>
          <a:p>
            <a:r>
              <a:rPr lang="en-US" sz="3200" dirty="0"/>
              <a:t>K. Vehicle Configuration – Trailer Type</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TextBox 3">
            <a:extLst>
              <a:ext uri="{FF2B5EF4-FFF2-40B4-BE49-F238E27FC236}">
                <a16:creationId xmlns:a16="http://schemas.microsoft.com/office/drawing/2014/main" id="{979B5937-5F83-48A2-A00A-38DD89AEDA3A}"/>
              </a:ext>
            </a:extLst>
          </p:cNvPr>
          <p:cNvSpPr txBox="1"/>
          <p:nvPr/>
        </p:nvSpPr>
        <p:spPr>
          <a:xfrm>
            <a:off x="4914640" y="1002223"/>
            <a:ext cx="2129686" cy="400110"/>
          </a:xfrm>
          <a:prstGeom prst="rect">
            <a:avLst/>
          </a:prstGeom>
          <a:noFill/>
        </p:spPr>
        <p:txBody>
          <a:bodyPr wrap="none" rtlCol="0">
            <a:spAutoFit/>
          </a:bodyPr>
          <a:lstStyle/>
          <a:p>
            <a:r>
              <a:rPr lang="en-US" sz="2000" b="1" u="sng" dirty="0">
                <a:solidFill>
                  <a:srgbClr val="FF0000"/>
                </a:solidFill>
                <a:latin typeface="Calibri" panose="020F0502020204030204" pitchFamily="34" charset="0"/>
                <a:cs typeface="Calibri" panose="020F0502020204030204" pitchFamily="34" charset="0"/>
              </a:rPr>
              <a:t>Heavy Trucks Only</a:t>
            </a:r>
          </a:p>
        </p:txBody>
      </p:sp>
      <p:sp>
        <p:nvSpPr>
          <p:cNvPr id="3" name="TextBox 2">
            <a:extLst>
              <a:ext uri="{FF2B5EF4-FFF2-40B4-BE49-F238E27FC236}">
                <a16:creationId xmlns:a16="http://schemas.microsoft.com/office/drawing/2014/main" id="{FA8A1A8C-D88C-4DF4-85A9-FE5A0E614365}"/>
              </a:ext>
            </a:extLst>
          </p:cNvPr>
          <p:cNvSpPr txBox="1"/>
          <p:nvPr/>
        </p:nvSpPr>
        <p:spPr>
          <a:xfrm>
            <a:off x="2130427" y="1414291"/>
            <a:ext cx="7931146" cy="400110"/>
          </a:xfrm>
          <a:prstGeom prst="rect">
            <a:avLst/>
          </a:prstGeom>
          <a:noFill/>
        </p:spPr>
        <p:txBody>
          <a:bodyPr wrap="none" rtlCol="0">
            <a:spAutoFit/>
          </a:bodyPr>
          <a:lstStyle/>
          <a:p>
            <a:r>
              <a:rPr lang="en-US" sz="2000" b="1" dirty="0">
                <a:latin typeface="Calibri" panose="020F0502020204030204" pitchFamily="34" charset="0"/>
                <a:cs typeface="Calibri" panose="020F0502020204030204" pitchFamily="34" charset="0"/>
              </a:rPr>
              <a:t>Which type of trailer resembled that most often attached to this vehicle?</a:t>
            </a:r>
          </a:p>
        </p:txBody>
      </p:sp>
      <p:grpSp>
        <p:nvGrpSpPr>
          <p:cNvPr id="6" name="Group 5">
            <a:extLst>
              <a:ext uri="{FF2B5EF4-FFF2-40B4-BE49-F238E27FC236}">
                <a16:creationId xmlns:a16="http://schemas.microsoft.com/office/drawing/2014/main" id="{1CBB24BC-722E-4254-BA5E-D7149D2A5623}"/>
              </a:ext>
            </a:extLst>
          </p:cNvPr>
          <p:cNvGrpSpPr/>
          <p:nvPr/>
        </p:nvGrpSpPr>
        <p:grpSpPr>
          <a:xfrm>
            <a:off x="1249181" y="1909446"/>
            <a:ext cx="9766454" cy="3693319"/>
            <a:chOff x="1249181" y="1729566"/>
            <a:chExt cx="9766454" cy="3693319"/>
          </a:xfrm>
        </p:grpSpPr>
        <p:sp>
          <p:nvSpPr>
            <p:cNvPr id="5" name="TextBox 4">
              <a:extLst>
                <a:ext uri="{FF2B5EF4-FFF2-40B4-BE49-F238E27FC236}">
                  <a16:creationId xmlns:a16="http://schemas.microsoft.com/office/drawing/2014/main" id="{6E9382D7-D0D9-4C41-8311-5B863119F10F}"/>
                </a:ext>
              </a:extLst>
            </p:cNvPr>
            <p:cNvSpPr txBox="1"/>
            <p:nvPr/>
          </p:nvSpPr>
          <p:spPr>
            <a:xfrm>
              <a:off x="1249181" y="1729566"/>
              <a:ext cx="4646950" cy="3693319"/>
            </a:xfrm>
            <a:prstGeom prst="rect">
              <a:avLst/>
            </a:prstGeom>
            <a:noFill/>
          </p:spPr>
          <p:txBody>
            <a:bodyPr wrap="square" rtlCol="0">
              <a:spAutoFit/>
            </a:bodyPr>
            <a:lstStyle/>
            <a:p>
              <a:pPr marL="285750" indent="-285750">
                <a:buFontTx/>
                <a:buChar char="-"/>
              </a:pPr>
              <a:r>
                <a:rPr lang="en-US" dirty="0">
                  <a:solidFill>
                    <a:srgbClr val="0070C0"/>
                  </a:solidFill>
                  <a:latin typeface="Calibri" panose="020F0502020204030204" pitchFamily="34" charset="0"/>
                  <a:cs typeface="Calibri" panose="020F0502020204030204" pitchFamily="34" charset="0"/>
                </a:rPr>
                <a:t>Automobile carrier (stinger steered)</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Automobile carrier (conventional – rack above cab)</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Automobile carrier (high mount – no rack above cab, excluding curtain, van, or flatbed)</a:t>
              </a:r>
            </a:p>
            <a:p>
              <a:pPr marL="285750" indent="-285750">
                <a:buFontTx/>
                <a:buChar char="-"/>
              </a:pPr>
              <a:r>
                <a:rPr lang="en-US" dirty="0">
                  <a:latin typeface="Calibri" panose="020F0502020204030204" pitchFamily="34" charset="0"/>
                  <a:cs typeface="Calibri" panose="020F0502020204030204" pitchFamily="34" charset="0"/>
                </a:rPr>
                <a:t>Beverage or bay</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Container</a:t>
              </a:r>
            </a:p>
            <a:p>
              <a:pPr marL="285750" indent="-285750">
                <a:buFontTx/>
                <a:buChar char="-"/>
              </a:pPr>
              <a:r>
                <a:rPr lang="en-US" dirty="0" err="1">
                  <a:latin typeface="Calibri" panose="020F0502020204030204" pitchFamily="34" charset="0"/>
                  <a:cs typeface="Calibri" panose="020F0502020204030204" pitchFamily="34" charset="0"/>
                </a:rPr>
                <a:t>Curtainside</a:t>
              </a:r>
              <a:endParaRPr lang="en-US" dirty="0">
                <a:latin typeface="Calibri" panose="020F0502020204030204" pitchFamily="34" charset="0"/>
                <a:cs typeface="Calibri" panose="020F0502020204030204" pitchFamily="34" charset="0"/>
              </a:endParaRPr>
            </a:p>
            <a:p>
              <a:pPr marL="285750" indent="-285750">
                <a:buFontTx/>
                <a:buChar char="-"/>
              </a:pPr>
              <a:r>
                <a:rPr lang="en-US" dirty="0">
                  <a:latin typeface="Calibri" panose="020F0502020204030204" pitchFamily="34" charset="0"/>
                  <a:cs typeface="Calibri" panose="020F0502020204030204" pitchFamily="34" charset="0"/>
                </a:rPr>
                <a:t>Dump (including side, belly, or bottom dump)</a:t>
              </a:r>
            </a:p>
            <a:p>
              <a:pPr marL="285750" indent="-285750">
                <a:buFontTx/>
                <a:buChar char="-"/>
              </a:pPr>
              <a:r>
                <a:rPr lang="en-US" dirty="0">
                  <a:latin typeface="Calibri" panose="020F0502020204030204" pitchFamily="34" charset="0"/>
                  <a:cs typeface="Calibri" panose="020F0502020204030204" pitchFamily="34" charset="0"/>
                </a:rPr>
                <a:t>Flatbed, platform</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Intermodal chassis</a:t>
              </a:r>
            </a:p>
            <a:p>
              <a:pPr marL="285750" indent="-285750">
                <a:buFontTx/>
                <a:buChar char="-"/>
              </a:pPr>
              <a:r>
                <a:rPr lang="en-US" dirty="0">
                  <a:latin typeface="Calibri" panose="020F0502020204030204" pitchFamily="34" charset="0"/>
                  <a:cs typeface="Calibri" panose="020F0502020204030204" pitchFamily="34" charset="0"/>
                </a:rPr>
                <a:t>Livestock (including livestock drop frame)</a:t>
              </a:r>
            </a:p>
          </p:txBody>
        </p:sp>
        <p:sp>
          <p:nvSpPr>
            <p:cNvPr id="8" name="TextBox 7">
              <a:extLst>
                <a:ext uri="{FF2B5EF4-FFF2-40B4-BE49-F238E27FC236}">
                  <a16:creationId xmlns:a16="http://schemas.microsoft.com/office/drawing/2014/main" id="{51CD063B-BF63-478F-A815-85F2E9047771}"/>
                </a:ext>
              </a:extLst>
            </p:cNvPr>
            <p:cNvSpPr txBox="1"/>
            <p:nvPr/>
          </p:nvSpPr>
          <p:spPr>
            <a:xfrm>
              <a:off x="6368685" y="1729566"/>
              <a:ext cx="4646950" cy="3693319"/>
            </a:xfrm>
            <a:prstGeom prst="rect">
              <a:avLst/>
            </a:prstGeom>
            <a:noFill/>
          </p:spPr>
          <p:txBody>
            <a:bodyPr wrap="square" rtlCol="0">
              <a:spAutoFit/>
            </a:bodyPr>
            <a:lstStyle/>
            <a:p>
              <a:pPr marL="285750" indent="-285750">
                <a:buFontTx/>
                <a:buChar char="-"/>
              </a:pPr>
              <a:r>
                <a:rPr lang="en-US" dirty="0">
                  <a:solidFill>
                    <a:srgbClr val="0070C0"/>
                  </a:solidFill>
                  <a:latin typeface="Calibri" panose="020F0502020204030204" pitchFamily="34" charset="0"/>
                  <a:cs typeface="Calibri" panose="020F0502020204030204" pitchFamily="34" charset="0"/>
                </a:rPr>
                <a:t>Logging</a:t>
              </a:r>
            </a:p>
            <a:p>
              <a:pPr marL="285750" indent="-285750">
                <a:buFontTx/>
                <a:buChar char="-"/>
              </a:pPr>
              <a:r>
                <a:rPr lang="en-US" dirty="0">
                  <a:latin typeface="Calibri" panose="020F0502020204030204" pitchFamily="34" charset="0"/>
                  <a:cs typeface="Calibri" panose="020F0502020204030204" pitchFamily="34" charset="0"/>
                </a:rPr>
                <a:t>Low boy (platform with depressed center)</a:t>
              </a:r>
            </a:p>
            <a:p>
              <a:pPr marL="285750" indent="-285750">
                <a:buFontTx/>
                <a:buChar char="-"/>
              </a:pPr>
              <a:r>
                <a:rPr lang="en-US" dirty="0">
                  <a:latin typeface="Calibri" panose="020F0502020204030204" pitchFamily="34" charset="0"/>
                  <a:cs typeface="Calibri" panose="020F0502020204030204" pitchFamily="34" charset="0"/>
                </a:rPr>
                <a:t>Mobile home </a:t>
              </a:r>
              <a:r>
                <a:rPr lang="en-US" dirty="0" err="1">
                  <a:latin typeface="Calibri" panose="020F0502020204030204" pitchFamily="34" charset="0"/>
                  <a:cs typeface="Calibri" panose="020F0502020204030204" pitchFamily="34" charset="0"/>
                </a:rPr>
                <a:t>toter</a:t>
              </a:r>
              <a:endParaRPr lang="en-US" dirty="0">
                <a:latin typeface="Calibri" panose="020F0502020204030204" pitchFamily="34" charset="0"/>
                <a:cs typeface="Calibri" panose="020F0502020204030204" pitchFamily="34" charset="0"/>
              </a:endParaRPr>
            </a:p>
            <a:p>
              <a:pPr marL="285750" indent="-285750">
                <a:buFontTx/>
                <a:buChar char="-"/>
              </a:pPr>
              <a:r>
                <a:rPr lang="en-US" dirty="0">
                  <a:latin typeface="Calibri" panose="020F0502020204030204" pitchFamily="34" charset="0"/>
                  <a:cs typeface="Calibri" panose="020F0502020204030204" pitchFamily="34" charset="0"/>
                </a:rPr>
                <a:t>Open top (including vans, low-side grain, fruit, etc.)</a:t>
              </a:r>
            </a:p>
            <a:p>
              <a:pPr marL="285750" indent="-285750">
                <a:buFontTx/>
                <a:buChar char="-"/>
              </a:pPr>
              <a:r>
                <a:rPr lang="en-US" dirty="0">
                  <a:latin typeface="Calibri" panose="020F0502020204030204" pitchFamily="34" charset="0"/>
                  <a:cs typeface="Calibri" panose="020F0502020204030204" pitchFamily="34" charset="0"/>
                </a:rPr>
                <a:t>Tank, dry bulk</a:t>
              </a:r>
            </a:p>
            <a:p>
              <a:pPr marL="285750" indent="-285750">
                <a:buFontTx/>
                <a:buChar char="-"/>
              </a:pPr>
              <a:r>
                <a:rPr lang="en-US" dirty="0">
                  <a:latin typeface="Calibri" panose="020F0502020204030204" pitchFamily="34" charset="0"/>
                  <a:cs typeface="Calibri" panose="020F0502020204030204" pitchFamily="34" charset="0"/>
                </a:rPr>
                <a:t>Tank, liquids or gases</a:t>
              </a:r>
            </a:p>
            <a:p>
              <a:pPr marL="285750" indent="-285750">
                <a:buFontTx/>
                <a:buChar char="-"/>
              </a:pPr>
              <a:r>
                <a:rPr lang="en-US" dirty="0">
                  <a:latin typeface="Calibri" panose="020F0502020204030204" pitchFamily="34" charset="0"/>
                  <a:cs typeface="Calibri" panose="020F0502020204030204" pitchFamily="34" charset="0"/>
                </a:rPr>
                <a:t>Van, basic enclosed (dry cargo)</a:t>
              </a:r>
            </a:p>
            <a:p>
              <a:pPr marL="285750" indent="-285750">
                <a:buFontTx/>
                <a:buChar char="-"/>
              </a:pPr>
              <a:r>
                <a:rPr lang="en-US" dirty="0">
                  <a:latin typeface="Calibri" panose="020F0502020204030204" pitchFamily="34" charset="0"/>
                  <a:cs typeface="Calibri" panose="020F0502020204030204" pitchFamily="34" charset="0"/>
                </a:rPr>
                <a:t>Van, drop frame (excluding livestock)</a:t>
              </a:r>
            </a:p>
            <a:p>
              <a:pPr marL="285750" indent="-285750">
                <a:buFontTx/>
                <a:buChar char="-"/>
              </a:pPr>
              <a:r>
                <a:rPr lang="en-US" dirty="0">
                  <a:latin typeface="Calibri" panose="020F0502020204030204" pitchFamily="34" charset="0"/>
                  <a:cs typeface="Calibri" panose="020F0502020204030204" pitchFamily="34" charset="0"/>
                </a:rPr>
                <a:t>Van, insulated non-refrigerated</a:t>
              </a:r>
            </a:p>
            <a:p>
              <a:pPr marL="285750" indent="-285750">
                <a:buFontTx/>
                <a:buChar char="-"/>
              </a:pPr>
              <a:r>
                <a:rPr lang="en-US" dirty="0">
                  <a:latin typeface="Calibri" panose="020F0502020204030204" pitchFamily="34" charset="0"/>
                  <a:cs typeface="Calibri" panose="020F0502020204030204" pitchFamily="34" charset="0"/>
                </a:rPr>
                <a:t>Van, insulated refrigerated</a:t>
              </a:r>
            </a:p>
            <a:p>
              <a:pPr marL="285750" indent="-285750">
                <a:buFontTx/>
                <a:buChar char="-"/>
              </a:pPr>
              <a:r>
                <a:rPr lang="en-US" dirty="0">
                  <a:latin typeface="Calibri" panose="020F0502020204030204" pitchFamily="34" charset="0"/>
                  <a:cs typeface="Calibri" panose="020F0502020204030204" pitchFamily="34" charset="0"/>
                </a:rPr>
                <a:t>Other—</a:t>
              </a:r>
              <a:r>
                <a:rPr lang="en-US" i="1" dirty="0">
                  <a:latin typeface="Calibri" panose="020F0502020204030204" pitchFamily="34" charset="0"/>
                  <a:cs typeface="Calibri" panose="020F0502020204030204" pitchFamily="34" charset="0"/>
                </a:rPr>
                <a:t>please specify</a:t>
              </a:r>
            </a:p>
            <a:p>
              <a:endParaRPr lang="en-US" dirty="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5889002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62386" y="204733"/>
            <a:ext cx="10240964" cy="769246"/>
          </a:xfrm>
        </p:spPr>
        <p:txBody>
          <a:bodyPr/>
          <a:lstStyle/>
          <a:p>
            <a:r>
              <a:rPr lang="en-US" sz="3200" dirty="0"/>
              <a:t>K. Vehicle Configuration – Add-on Equipment</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72021510-F7D5-4BD3-B9D3-B0F7CA4944CA}"/>
              </a:ext>
            </a:extLst>
          </p:cNvPr>
          <p:cNvSpPr txBox="1"/>
          <p:nvPr/>
        </p:nvSpPr>
        <p:spPr>
          <a:xfrm>
            <a:off x="3565765" y="1268258"/>
            <a:ext cx="5503283" cy="4216539"/>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Did the trailer have any of the following add-on equipment?</a:t>
            </a:r>
          </a:p>
          <a:p>
            <a:r>
              <a:rPr lang="en-US" sz="2000" i="1" dirty="0">
                <a:solidFill>
                  <a:srgbClr val="0070C0"/>
                </a:solidFill>
                <a:latin typeface="Calibri" panose="020F0502020204030204" pitchFamily="34" charset="0"/>
                <a:cs typeface="Calibri" panose="020F0502020204030204" pitchFamily="34" charset="0"/>
              </a:rPr>
              <a:t>Mark ALL that apply.</a:t>
            </a:r>
          </a:p>
          <a:p>
            <a:pPr lvl="1"/>
            <a:endParaRPr lang="en-US" sz="2000" dirty="0">
              <a:solidFill>
                <a:srgbClr val="0070C0"/>
              </a:solidFill>
              <a:latin typeface="Calibri" panose="020F0502020204030204" pitchFamily="34" charset="0"/>
              <a:cs typeface="Calibri" panose="020F0502020204030204" pitchFamily="34" charset="0"/>
            </a:endParaRP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Aerodynamic reflectors</a:t>
            </a: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Aluminum wheels</a:t>
            </a: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Front fairing</a:t>
            </a: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Lightweight landing gear</a:t>
            </a: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Rear fairing (trailer tail, boat tail)</a:t>
            </a: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Side skirts</a:t>
            </a: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Undercarriage aerodynamic devices</a:t>
            </a: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None of the above</a:t>
            </a:r>
          </a:p>
          <a:p>
            <a:pPr marL="742950" lvl="1" indent="-285750">
              <a:buFontTx/>
              <a:buChar char="-"/>
            </a:pPr>
            <a:r>
              <a:rPr lang="en-US" sz="2000" dirty="0">
                <a:solidFill>
                  <a:srgbClr val="0070C0"/>
                </a:solidFill>
                <a:latin typeface="Calibri" panose="020F0502020204030204" pitchFamily="34" charset="0"/>
                <a:cs typeface="Calibri" panose="020F0502020204030204" pitchFamily="34" charset="0"/>
              </a:rPr>
              <a:t>Other—</a:t>
            </a:r>
            <a:r>
              <a:rPr lang="en-US" sz="2000" i="1" dirty="0">
                <a:solidFill>
                  <a:srgbClr val="0070C0"/>
                </a:solidFill>
                <a:latin typeface="Calibri" panose="020F0502020204030204" pitchFamily="34" charset="0"/>
                <a:cs typeface="Calibri" panose="020F0502020204030204" pitchFamily="34" charset="0"/>
              </a:rPr>
              <a:t>please specify</a:t>
            </a:r>
          </a:p>
        </p:txBody>
      </p:sp>
    </p:spTree>
    <p:extLst>
      <p:ext uri="{BB962C8B-B14F-4D97-AF65-F5344CB8AC3E}">
        <p14:creationId xmlns:p14="http://schemas.microsoft.com/office/powerpoint/2010/main" val="1053110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62386" y="190243"/>
            <a:ext cx="10240964" cy="769246"/>
          </a:xfrm>
        </p:spPr>
        <p:txBody>
          <a:bodyPr/>
          <a:lstStyle/>
          <a:p>
            <a:r>
              <a:rPr lang="en-US" sz="3200" dirty="0"/>
              <a:t>K. Vehicle Configuration – Total Length</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5" name="TextBox 4">
            <a:extLst>
              <a:ext uri="{FF2B5EF4-FFF2-40B4-BE49-F238E27FC236}">
                <a16:creationId xmlns:a16="http://schemas.microsoft.com/office/drawing/2014/main" id="{87A30A70-13CE-4B4E-90EB-F8B9FF4B6762}"/>
              </a:ext>
            </a:extLst>
          </p:cNvPr>
          <p:cNvSpPr txBox="1"/>
          <p:nvPr/>
        </p:nvSpPr>
        <p:spPr>
          <a:xfrm>
            <a:off x="2197035" y="1242990"/>
            <a:ext cx="7891346" cy="984885"/>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Referring to the most common configuration (no trailer or trailer pulled), what was the total length of this vehicle or vehicle/trailer configuration?</a:t>
            </a:r>
          </a:p>
          <a:p>
            <a:pPr lvl="1"/>
            <a:endParaRPr lang="en-US"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BBDA88A-D14F-445F-8551-D57E8B5B6C49}"/>
              </a:ext>
            </a:extLst>
          </p:cNvPr>
          <p:cNvSpPr txBox="1"/>
          <p:nvPr/>
        </p:nvSpPr>
        <p:spPr>
          <a:xfrm>
            <a:off x="1713884" y="2586445"/>
            <a:ext cx="2986459" cy="2585323"/>
          </a:xfrm>
          <a:prstGeom prst="rect">
            <a:avLst/>
          </a:prstGeom>
          <a:noFill/>
        </p:spPr>
        <p:txBody>
          <a:bodyPr wrap="none" rtlCol="0">
            <a:spAutoFit/>
          </a:bodyPr>
          <a:lstStyle/>
          <a:p>
            <a:pPr marL="742950" lvl="1" indent="-285750">
              <a:buFontTx/>
              <a:buChar char="-"/>
            </a:pPr>
            <a:r>
              <a:rPr lang="en-US" dirty="0">
                <a:latin typeface="Calibri" panose="020F0502020204030204" pitchFamily="34" charset="0"/>
                <a:cs typeface="Calibri" panose="020F0502020204030204" pitchFamily="34" charset="0"/>
              </a:rPr>
              <a:t>Less than 16.0 feet</a:t>
            </a:r>
          </a:p>
          <a:p>
            <a:pPr marL="742950" lvl="1" indent="-285750">
              <a:buFontTx/>
              <a:buChar char="-"/>
            </a:pPr>
            <a:r>
              <a:rPr lang="en-US" dirty="0">
                <a:latin typeface="Calibri" panose="020F0502020204030204" pitchFamily="34" charset="0"/>
                <a:cs typeface="Calibri" panose="020F0502020204030204" pitchFamily="34" charset="0"/>
              </a:rPr>
              <a:t>16.0 to 19.9 feet</a:t>
            </a:r>
          </a:p>
          <a:p>
            <a:pPr marL="742950" lvl="1" indent="-285750">
              <a:buFontTx/>
              <a:buChar char="-"/>
            </a:pPr>
            <a:r>
              <a:rPr lang="en-US" dirty="0">
                <a:latin typeface="Calibri" panose="020F0502020204030204" pitchFamily="34" charset="0"/>
                <a:cs typeface="Calibri" panose="020F0502020204030204" pitchFamily="34" charset="0"/>
              </a:rPr>
              <a:t>20.0 to 27.9 feet</a:t>
            </a:r>
          </a:p>
          <a:p>
            <a:pPr marL="742950" lvl="1" indent="-285750">
              <a:buFontTx/>
              <a:buChar char="-"/>
            </a:pPr>
            <a:r>
              <a:rPr lang="en-US" dirty="0">
                <a:latin typeface="Calibri" panose="020F0502020204030204" pitchFamily="34" charset="0"/>
                <a:cs typeface="Calibri" panose="020F0502020204030204" pitchFamily="34" charset="0"/>
              </a:rPr>
              <a:t>28.0 to 35.9 feet</a:t>
            </a:r>
          </a:p>
          <a:p>
            <a:pPr marL="742950" lvl="1" indent="-285750">
              <a:buFontTx/>
              <a:buChar char="-"/>
            </a:pPr>
            <a:r>
              <a:rPr lang="en-US" dirty="0">
                <a:latin typeface="Calibri" panose="020F0502020204030204" pitchFamily="34" charset="0"/>
                <a:cs typeface="Calibri" panose="020F0502020204030204" pitchFamily="34" charset="0"/>
              </a:rPr>
              <a:t>36.0 to 40.9 feet</a:t>
            </a:r>
          </a:p>
          <a:p>
            <a:pPr marL="742950" lvl="1" indent="-285750">
              <a:buFontTx/>
              <a:buChar char="-"/>
            </a:pPr>
            <a:r>
              <a:rPr lang="en-US" dirty="0">
                <a:latin typeface="Calibri" panose="020F0502020204030204" pitchFamily="34" charset="0"/>
                <a:cs typeface="Calibri" panose="020F0502020204030204" pitchFamily="34" charset="0"/>
              </a:rPr>
              <a:t>41.0 to 44.9 feet</a:t>
            </a:r>
          </a:p>
          <a:p>
            <a:pPr marL="742950" lvl="1" indent="-285750">
              <a:buFontTx/>
              <a:buChar char="-"/>
            </a:pPr>
            <a:r>
              <a:rPr lang="en-US" dirty="0">
                <a:latin typeface="Calibri" panose="020F0502020204030204" pitchFamily="34" charset="0"/>
                <a:cs typeface="Calibri" panose="020F0502020204030204" pitchFamily="34" charset="0"/>
              </a:rPr>
              <a:t>45.0 to 49.9 feet</a:t>
            </a:r>
          </a:p>
          <a:p>
            <a:pPr marL="742950" lvl="1" indent="-285750">
              <a:buFontTx/>
              <a:buChar char="-"/>
            </a:pPr>
            <a:r>
              <a:rPr lang="en-US" dirty="0">
                <a:latin typeface="Calibri" panose="020F0502020204030204" pitchFamily="34" charset="0"/>
                <a:cs typeface="Calibri" panose="020F0502020204030204" pitchFamily="34" charset="0"/>
              </a:rPr>
              <a:t>Other—</a:t>
            </a:r>
            <a:r>
              <a:rPr lang="en-US" i="1" dirty="0">
                <a:latin typeface="Calibri" panose="020F0502020204030204" pitchFamily="34" charset="0"/>
                <a:cs typeface="Calibri" panose="020F0502020204030204" pitchFamily="34" charset="0"/>
              </a:rPr>
              <a:t>please specify</a:t>
            </a:r>
          </a:p>
          <a:p>
            <a:endParaRPr lang="en-US" dirty="0">
              <a:latin typeface="Calibri" panose="020F0502020204030204" pitchFamily="34" charset="0"/>
              <a:cs typeface="Calibri" panose="020F0502020204030204" pitchFamily="34" charset="0"/>
            </a:endParaRPr>
          </a:p>
        </p:txBody>
      </p:sp>
      <p:grpSp>
        <p:nvGrpSpPr>
          <p:cNvPr id="10" name="Group 9">
            <a:extLst>
              <a:ext uri="{FF2B5EF4-FFF2-40B4-BE49-F238E27FC236}">
                <a16:creationId xmlns:a16="http://schemas.microsoft.com/office/drawing/2014/main" id="{7346C624-353D-43E0-BB2B-5E46BD828E34}"/>
              </a:ext>
            </a:extLst>
          </p:cNvPr>
          <p:cNvGrpSpPr/>
          <p:nvPr/>
        </p:nvGrpSpPr>
        <p:grpSpPr>
          <a:xfrm>
            <a:off x="5740343" y="2646286"/>
            <a:ext cx="5308674" cy="2585323"/>
            <a:chOff x="5599074" y="2646286"/>
            <a:chExt cx="4725200" cy="2585323"/>
          </a:xfrm>
        </p:grpSpPr>
        <p:sp>
          <p:nvSpPr>
            <p:cNvPr id="8" name="TextBox 7">
              <a:extLst>
                <a:ext uri="{FF2B5EF4-FFF2-40B4-BE49-F238E27FC236}">
                  <a16:creationId xmlns:a16="http://schemas.microsoft.com/office/drawing/2014/main" id="{AB74686F-1B40-4972-A002-5507A0C9AC6C}"/>
                </a:ext>
              </a:extLst>
            </p:cNvPr>
            <p:cNvSpPr txBox="1"/>
            <p:nvPr/>
          </p:nvSpPr>
          <p:spPr>
            <a:xfrm>
              <a:off x="5599074" y="2646286"/>
              <a:ext cx="2697598" cy="2585323"/>
            </a:xfrm>
            <a:prstGeom prst="rect">
              <a:avLst/>
            </a:prstGeom>
            <a:noFill/>
          </p:spPr>
          <p:txBody>
            <a:bodyPr wrap="none" rtlCol="0">
              <a:spAutoFit/>
            </a:bodyPr>
            <a:lstStyle/>
            <a:p>
              <a:pPr marL="742950" lvl="1" indent="-285750">
                <a:buFontTx/>
                <a:buChar char="-"/>
              </a:pPr>
              <a:r>
                <a:rPr lang="en-US" dirty="0">
                  <a:latin typeface="Calibri" panose="020F0502020204030204" pitchFamily="34" charset="0"/>
                  <a:cs typeface="Calibri" panose="020F0502020204030204" pitchFamily="34" charset="0"/>
                </a:rPr>
                <a:t>Less than 16.0 feet</a:t>
              </a:r>
            </a:p>
            <a:p>
              <a:pPr marL="742950" lvl="1" indent="-285750">
                <a:buFontTx/>
                <a:buChar char="-"/>
              </a:pPr>
              <a:r>
                <a:rPr lang="en-US" dirty="0">
                  <a:latin typeface="Calibri" panose="020F0502020204030204" pitchFamily="34" charset="0"/>
                  <a:cs typeface="Calibri" panose="020F0502020204030204" pitchFamily="34" charset="0"/>
                </a:rPr>
                <a:t>16.0 to 19.9 feet</a:t>
              </a:r>
            </a:p>
            <a:p>
              <a:pPr marL="742950" lvl="1" indent="-285750">
                <a:buFontTx/>
                <a:buChar char="-"/>
              </a:pPr>
              <a:r>
                <a:rPr lang="en-US" dirty="0">
                  <a:latin typeface="Calibri" panose="020F0502020204030204" pitchFamily="34" charset="0"/>
                  <a:cs typeface="Calibri" panose="020F0502020204030204" pitchFamily="34" charset="0"/>
                </a:rPr>
                <a:t>20.0 to 27.9 feet</a:t>
              </a:r>
            </a:p>
            <a:p>
              <a:pPr marL="742950" lvl="1" indent="-285750">
                <a:buFontTx/>
                <a:buChar char="-"/>
              </a:pPr>
              <a:r>
                <a:rPr lang="en-US" dirty="0">
                  <a:latin typeface="Calibri" panose="020F0502020204030204" pitchFamily="34" charset="0"/>
                  <a:cs typeface="Calibri" panose="020F0502020204030204" pitchFamily="34" charset="0"/>
                </a:rPr>
                <a:t>28.0 to 35.9 feet</a:t>
              </a:r>
            </a:p>
            <a:p>
              <a:pPr marL="742950" lvl="1" indent="-285750">
                <a:buFontTx/>
                <a:buChar char="-"/>
              </a:pPr>
              <a:r>
                <a:rPr lang="en-US" dirty="0">
                  <a:latin typeface="Calibri" panose="020F0502020204030204" pitchFamily="34" charset="0"/>
                  <a:cs typeface="Calibri" panose="020F0502020204030204" pitchFamily="34" charset="0"/>
                </a:rPr>
                <a:t>36.0 to 40.9 feet</a:t>
              </a:r>
            </a:p>
            <a:p>
              <a:pPr marL="742950" lvl="1" indent="-285750">
                <a:buFontTx/>
                <a:buChar char="-"/>
              </a:pPr>
              <a:r>
                <a:rPr lang="en-US" dirty="0">
                  <a:latin typeface="Calibri" panose="020F0502020204030204" pitchFamily="34" charset="0"/>
                  <a:cs typeface="Calibri" panose="020F0502020204030204" pitchFamily="34" charset="0"/>
                </a:rPr>
                <a:t>41.0 to 44.9 feet</a:t>
              </a:r>
            </a:p>
            <a:p>
              <a:pPr marL="742950" lvl="1" indent="-285750">
                <a:buFontTx/>
                <a:buChar char="-"/>
              </a:pPr>
              <a:r>
                <a:rPr lang="en-US" dirty="0">
                  <a:latin typeface="Calibri" panose="020F0502020204030204" pitchFamily="34" charset="0"/>
                  <a:cs typeface="Calibri" panose="020F0502020204030204" pitchFamily="34" charset="0"/>
                </a:rPr>
                <a:t>45.0 to 49.9 feet</a:t>
              </a:r>
            </a:p>
            <a:p>
              <a:pPr marL="742950" lvl="1" indent="-285750">
                <a:buFontTx/>
                <a:buChar char="-"/>
              </a:pPr>
              <a:r>
                <a:rPr lang="en-US" dirty="0">
                  <a:latin typeface="Calibri" panose="020F0502020204030204" pitchFamily="34" charset="0"/>
                  <a:cs typeface="Calibri" panose="020F0502020204030204" pitchFamily="34" charset="0"/>
                </a:rPr>
                <a:t>50.0 to 54.9 feet</a:t>
              </a:r>
            </a:p>
            <a:p>
              <a:endParaRPr lang="en-US"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6D4B187-044B-41B9-88E6-66C0B968B188}"/>
                </a:ext>
              </a:extLst>
            </p:cNvPr>
            <p:cNvSpPr txBox="1"/>
            <p:nvPr/>
          </p:nvSpPr>
          <p:spPr>
            <a:xfrm>
              <a:off x="7749915" y="2646286"/>
              <a:ext cx="2574359" cy="2308324"/>
            </a:xfrm>
            <a:prstGeom prst="rect">
              <a:avLst/>
            </a:prstGeom>
            <a:noFill/>
          </p:spPr>
          <p:txBody>
            <a:bodyPr wrap="square" rtlCol="0">
              <a:spAutoFit/>
            </a:bodyPr>
            <a:lstStyle/>
            <a:p>
              <a:pPr marL="742950" lvl="1" indent="-285750">
                <a:buFontTx/>
                <a:buChar char="-"/>
              </a:pPr>
              <a:r>
                <a:rPr lang="en-US" dirty="0">
                  <a:latin typeface="Calibri" panose="020F0502020204030204" pitchFamily="34" charset="0"/>
                  <a:cs typeface="Calibri" panose="020F0502020204030204" pitchFamily="34" charset="0"/>
                </a:rPr>
                <a:t>55.0 to 59.9 feet</a:t>
              </a:r>
            </a:p>
            <a:p>
              <a:pPr marL="742950" lvl="1" indent="-285750">
                <a:buFontTx/>
                <a:buChar char="-"/>
              </a:pPr>
              <a:r>
                <a:rPr lang="en-US" dirty="0">
                  <a:latin typeface="Calibri" panose="020F0502020204030204" pitchFamily="34" charset="0"/>
                  <a:cs typeface="Calibri" panose="020F0502020204030204" pitchFamily="34" charset="0"/>
                </a:rPr>
                <a:t>60.0 to 64.9 feet</a:t>
              </a:r>
            </a:p>
            <a:p>
              <a:pPr marL="742950" lvl="1" indent="-285750">
                <a:buFontTx/>
                <a:buChar char="-"/>
              </a:pPr>
              <a:r>
                <a:rPr lang="en-US" dirty="0">
                  <a:latin typeface="Calibri" panose="020F0502020204030204" pitchFamily="34" charset="0"/>
                  <a:cs typeface="Calibri" panose="020F0502020204030204" pitchFamily="34" charset="0"/>
                </a:rPr>
                <a:t>65.0 to 69.9 feet</a:t>
              </a:r>
            </a:p>
            <a:p>
              <a:pPr marL="742950" lvl="1" indent="-285750">
                <a:buFontTx/>
                <a:buChar char="-"/>
              </a:pPr>
              <a:r>
                <a:rPr lang="en-US" dirty="0">
                  <a:latin typeface="Calibri" panose="020F0502020204030204" pitchFamily="34" charset="0"/>
                  <a:cs typeface="Calibri" panose="020F0502020204030204" pitchFamily="34" charset="0"/>
                </a:rPr>
                <a:t>70.0 to 74.9 feet</a:t>
              </a:r>
            </a:p>
            <a:p>
              <a:pPr marL="742950" lvl="1" indent="-285750">
                <a:buFontTx/>
                <a:buChar char="-"/>
              </a:pPr>
              <a:r>
                <a:rPr lang="en-US" dirty="0">
                  <a:latin typeface="Calibri" panose="020F0502020204030204" pitchFamily="34" charset="0"/>
                  <a:cs typeface="Calibri" panose="020F0502020204030204" pitchFamily="34" charset="0"/>
                </a:rPr>
                <a:t>75.0 to 79.9 feet</a:t>
              </a:r>
            </a:p>
            <a:p>
              <a:pPr marL="742950" lvl="1" indent="-285750">
                <a:buFontTx/>
                <a:buChar char="-"/>
              </a:pPr>
              <a:r>
                <a:rPr lang="en-US" dirty="0">
                  <a:latin typeface="Calibri" panose="020F0502020204030204" pitchFamily="34" charset="0"/>
                  <a:cs typeface="Calibri" panose="020F0502020204030204" pitchFamily="34" charset="0"/>
                </a:rPr>
                <a:t>80.0 feet or more</a:t>
              </a:r>
            </a:p>
            <a:p>
              <a:pPr lvl="1"/>
              <a:endParaRPr lang="en-US" i="1"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grpSp>
      <p:sp>
        <p:nvSpPr>
          <p:cNvPr id="11" name="TextBox 10">
            <a:extLst>
              <a:ext uri="{FF2B5EF4-FFF2-40B4-BE49-F238E27FC236}">
                <a16:creationId xmlns:a16="http://schemas.microsoft.com/office/drawing/2014/main" id="{AE39E6DE-E577-430F-B09C-880CBC7899B6}"/>
              </a:ext>
            </a:extLst>
          </p:cNvPr>
          <p:cNvSpPr txBox="1"/>
          <p:nvPr/>
        </p:nvSpPr>
        <p:spPr>
          <a:xfrm>
            <a:off x="2627282" y="2097330"/>
            <a:ext cx="1681486" cy="461665"/>
          </a:xfrm>
          <a:prstGeom prst="rect">
            <a:avLst/>
          </a:prstGeom>
          <a:noFill/>
        </p:spPr>
        <p:txBody>
          <a:bodyPr wrap="none" rtlCol="0">
            <a:spAutoFit/>
          </a:bodyPr>
          <a:lstStyle/>
          <a:p>
            <a:r>
              <a:rPr lang="en-US" sz="2400" b="1" u="sng" dirty="0">
                <a:latin typeface="Calibri" panose="020F0502020204030204" pitchFamily="34" charset="0"/>
                <a:cs typeface="Calibri" panose="020F0502020204030204" pitchFamily="34" charset="0"/>
              </a:rPr>
              <a:t>Light Trucks</a:t>
            </a:r>
          </a:p>
        </p:txBody>
      </p:sp>
      <p:sp>
        <p:nvSpPr>
          <p:cNvPr id="12" name="TextBox 11">
            <a:extLst>
              <a:ext uri="{FF2B5EF4-FFF2-40B4-BE49-F238E27FC236}">
                <a16:creationId xmlns:a16="http://schemas.microsoft.com/office/drawing/2014/main" id="{895179AC-9FC2-4956-B12E-7685E1D1C3DC}"/>
              </a:ext>
            </a:extLst>
          </p:cNvPr>
          <p:cNvSpPr txBox="1"/>
          <p:nvPr/>
        </p:nvSpPr>
        <p:spPr>
          <a:xfrm>
            <a:off x="7544014" y="2097330"/>
            <a:ext cx="1852174" cy="461665"/>
          </a:xfrm>
          <a:prstGeom prst="rect">
            <a:avLst/>
          </a:prstGeom>
          <a:noFill/>
        </p:spPr>
        <p:txBody>
          <a:bodyPr wrap="none" rtlCol="0">
            <a:spAutoFit/>
          </a:bodyPr>
          <a:lstStyle/>
          <a:p>
            <a:r>
              <a:rPr lang="en-US" sz="2400" b="1" u="sng" dirty="0">
                <a:latin typeface="Calibri" panose="020F0502020204030204" pitchFamily="34" charset="0"/>
                <a:cs typeface="Calibri" panose="020F0502020204030204" pitchFamily="34" charset="0"/>
              </a:rPr>
              <a:t>Heavy Trucks</a:t>
            </a:r>
          </a:p>
        </p:txBody>
      </p:sp>
    </p:spTree>
    <p:extLst>
      <p:ext uri="{BB962C8B-B14F-4D97-AF65-F5344CB8AC3E}">
        <p14:creationId xmlns:p14="http://schemas.microsoft.com/office/powerpoint/2010/main" val="39630216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190239"/>
            <a:ext cx="10240964" cy="769246"/>
          </a:xfrm>
        </p:spPr>
        <p:txBody>
          <a:bodyPr/>
          <a:lstStyle/>
          <a:p>
            <a:r>
              <a:rPr lang="en-US" sz="3200" dirty="0"/>
              <a:t>L. Weight – Vehicle Weight</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9A091897-F913-45F1-A8A7-E66207038CDC}"/>
              </a:ext>
            </a:extLst>
          </p:cNvPr>
          <p:cNvSpPr txBox="1"/>
          <p:nvPr/>
        </p:nvSpPr>
        <p:spPr>
          <a:xfrm>
            <a:off x="513348" y="1446471"/>
            <a:ext cx="4919272" cy="1754326"/>
          </a:xfrm>
          <a:prstGeom prst="rect">
            <a:avLst/>
          </a:prstGeom>
          <a:noFill/>
        </p:spPr>
        <p:txBody>
          <a:bodyPr wrap="square" rtlCol="0">
            <a:spAutoFit/>
          </a:bodyPr>
          <a:lstStyle/>
          <a:p>
            <a:r>
              <a:rPr lang="en-US" b="1" dirty="0">
                <a:solidFill>
                  <a:srgbClr val="0070C0"/>
                </a:solidFill>
                <a:latin typeface="Calibri" panose="020F0502020204030204" pitchFamily="34" charset="0"/>
                <a:cs typeface="Calibri" panose="020F0502020204030204" pitchFamily="34" charset="0"/>
              </a:rPr>
              <a:t>What was the weight of this vehicle or vehicle/trailer combination without any cargo?</a:t>
            </a:r>
          </a:p>
          <a:p>
            <a:pPr marL="742950" lvl="1" indent="-285750">
              <a:buFontTx/>
              <a:buChar char="-"/>
            </a:pPr>
            <a:r>
              <a:rPr lang="en-US" dirty="0">
                <a:latin typeface="Calibri" panose="020F0502020204030204" pitchFamily="34" charset="0"/>
                <a:cs typeface="Calibri" panose="020F0502020204030204" pitchFamily="34" charset="0"/>
              </a:rPr>
              <a:t>Less than 6,001 pounds</a:t>
            </a:r>
          </a:p>
          <a:p>
            <a:pPr marL="742950" lvl="1" indent="-285750">
              <a:buFontTx/>
              <a:buChar char="-"/>
            </a:pPr>
            <a:r>
              <a:rPr lang="en-US" dirty="0">
                <a:latin typeface="Calibri" panose="020F0502020204030204" pitchFamily="34" charset="0"/>
                <a:cs typeface="Calibri" panose="020F0502020204030204" pitchFamily="34" charset="0"/>
              </a:rPr>
              <a:t>6,001 to 8,500 pounds</a:t>
            </a:r>
          </a:p>
          <a:p>
            <a:pPr marL="742950" lvl="1" indent="-285750">
              <a:buFontTx/>
              <a:buChar char="-"/>
            </a:pPr>
            <a:r>
              <a:rPr lang="en-US" dirty="0">
                <a:latin typeface="Calibri" panose="020F0502020204030204" pitchFamily="34" charset="0"/>
                <a:cs typeface="Calibri" panose="020F0502020204030204" pitchFamily="34" charset="0"/>
              </a:rPr>
              <a:t>8,501 to 10,000 pounds</a:t>
            </a:r>
          </a:p>
          <a:p>
            <a:pPr marL="742950" lvl="1" indent="-285750">
              <a:buFontTx/>
              <a:buChar char="-"/>
            </a:pPr>
            <a:r>
              <a:rPr lang="en-US" dirty="0">
                <a:latin typeface="Calibri" panose="020F0502020204030204" pitchFamily="34" charset="0"/>
                <a:cs typeface="Calibri" panose="020F0502020204030204" pitchFamily="34" charset="0"/>
              </a:rPr>
              <a:t>Other—</a:t>
            </a:r>
            <a:r>
              <a:rPr lang="en-US" i="1" dirty="0">
                <a:latin typeface="Calibri" panose="020F0502020204030204" pitchFamily="34" charset="0"/>
                <a:cs typeface="Calibri" panose="020F0502020204030204" pitchFamily="34" charset="0"/>
              </a:rPr>
              <a:t>please specify</a:t>
            </a:r>
          </a:p>
        </p:txBody>
      </p:sp>
      <p:sp>
        <p:nvSpPr>
          <p:cNvPr id="5" name="TextBox 4">
            <a:extLst>
              <a:ext uri="{FF2B5EF4-FFF2-40B4-BE49-F238E27FC236}">
                <a16:creationId xmlns:a16="http://schemas.microsoft.com/office/drawing/2014/main" id="{B292609A-1829-4533-AEDA-9A6A23C81FD0}"/>
              </a:ext>
            </a:extLst>
          </p:cNvPr>
          <p:cNvSpPr txBox="1"/>
          <p:nvPr/>
        </p:nvSpPr>
        <p:spPr>
          <a:xfrm>
            <a:off x="513348" y="3687783"/>
            <a:ext cx="4919272" cy="1754326"/>
          </a:xfrm>
          <a:prstGeom prst="rect">
            <a:avLst/>
          </a:prstGeom>
          <a:noFill/>
        </p:spPr>
        <p:txBody>
          <a:bodyPr wrap="square" rtlCol="0">
            <a:spAutoFit/>
          </a:bodyPr>
          <a:lstStyle/>
          <a:p>
            <a:r>
              <a:rPr lang="en-US" b="1" dirty="0">
                <a:solidFill>
                  <a:srgbClr val="0070C0"/>
                </a:solidFill>
                <a:latin typeface="Calibri" panose="020F0502020204030204" pitchFamily="34" charset="0"/>
                <a:cs typeface="Calibri" panose="020F0502020204030204" pitchFamily="34" charset="0"/>
              </a:rPr>
              <a:t>Referring to the most common vehicle configuration (either no trailer, or a single, double, or triple trailer(s) pulled), what was the weight of this vehicle or vehicle/trailer combination without any cargo?</a:t>
            </a:r>
          </a:p>
          <a:p>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 ___________ pounds</a:t>
            </a:r>
          </a:p>
        </p:txBody>
      </p:sp>
      <p:sp>
        <p:nvSpPr>
          <p:cNvPr id="6" name="TextBox 5">
            <a:extLst>
              <a:ext uri="{FF2B5EF4-FFF2-40B4-BE49-F238E27FC236}">
                <a16:creationId xmlns:a16="http://schemas.microsoft.com/office/drawing/2014/main" id="{496687D6-4E8E-4FDC-A9CA-54B4367FBE10}"/>
              </a:ext>
            </a:extLst>
          </p:cNvPr>
          <p:cNvSpPr txBox="1"/>
          <p:nvPr/>
        </p:nvSpPr>
        <p:spPr>
          <a:xfrm>
            <a:off x="1901063" y="1104724"/>
            <a:ext cx="1305294" cy="369332"/>
          </a:xfrm>
          <a:prstGeom prst="rect">
            <a:avLst/>
          </a:prstGeom>
          <a:noFill/>
        </p:spPr>
        <p:txBody>
          <a:bodyPr wrap="none" rtlCol="0">
            <a:spAutoFit/>
          </a:bodyPr>
          <a:lstStyle/>
          <a:p>
            <a:r>
              <a:rPr lang="en-US" b="1" u="sng" dirty="0">
                <a:latin typeface="Calibri" panose="020F0502020204030204" pitchFamily="34" charset="0"/>
                <a:cs typeface="Calibri" panose="020F0502020204030204" pitchFamily="34" charset="0"/>
              </a:rPr>
              <a:t>Light Trucks</a:t>
            </a:r>
          </a:p>
        </p:txBody>
      </p:sp>
      <p:sp>
        <p:nvSpPr>
          <p:cNvPr id="8" name="TextBox 7">
            <a:extLst>
              <a:ext uri="{FF2B5EF4-FFF2-40B4-BE49-F238E27FC236}">
                <a16:creationId xmlns:a16="http://schemas.microsoft.com/office/drawing/2014/main" id="{2164DD57-07BC-4F1B-A264-7B88FE1E3E57}"/>
              </a:ext>
            </a:extLst>
          </p:cNvPr>
          <p:cNvSpPr txBox="1"/>
          <p:nvPr/>
        </p:nvSpPr>
        <p:spPr>
          <a:xfrm>
            <a:off x="1811123" y="3397191"/>
            <a:ext cx="1432443" cy="369332"/>
          </a:xfrm>
          <a:prstGeom prst="rect">
            <a:avLst/>
          </a:prstGeom>
          <a:noFill/>
        </p:spPr>
        <p:txBody>
          <a:bodyPr wrap="none" rtlCol="0">
            <a:spAutoFit/>
          </a:bodyPr>
          <a:lstStyle/>
          <a:p>
            <a:r>
              <a:rPr lang="en-US" b="1" u="sng" dirty="0">
                <a:latin typeface="Calibri" panose="020F0502020204030204" pitchFamily="34" charset="0"/>
                <a:cs typeface="Calibri" panose="020F0502020204030204" pitchFamily="34" charset="0"/>
              </a:rPr>
              <a:t>Heavy Trucks</a:t>
            </a:r>
          </a:p>
        </p:txBody>
      </p:sp>
      <p:sp>
        <p:nvSpPr>
          <p:cNvPr id="4" name="TextBox 3">
            <a:extLst>
              <a:ext uri="{FF2B5EF4-FFF2-40B4-BE49-F238E27FC236}">
                <a16:creationId xmlns:a16="http://schemas.microsoft.com/office/drawing/2014/main" id="{A22F8204-0B88-4390-B7E5-A0D0462F32AB}"/>
              </a:ext>
            </a:extLst>
          </p:cNvPr>
          <p:cNvSpPr txBox="1"/>
          <p:nvPr/>
        </p:nvSpPr>
        <p:spPr>
          <a:xfrm>
            <a:off x="5784875" y="1792412"/>
            <a:ext cx="6232495" cy="1200329"/>
          </a:xfrm>
          <a:prstGeom prst="rect">
            <a:avLst/>
          </a:prstGeom>
          <a:noFill/>
        </p:spPr>
        <p:txBody>
          <a:bodyPr wrap="square" rtlCol="0">
            <a:spAutoFit/>
          </a:bodyPr>
          <a:lstStyle/>
          <a:p>
            <a:r>
              <a:rPr lang="en-US" b="1" dirty="0">
                <a:latin typeface="Calibri" panose="020F0502020204030204" pitchFamily="34" charset="0"/>
                <a:cs typeface="Calibri" panose="020F0502020204030204" pitchFamily="34" charset="0"/>
              </a:rPr>
              <a:t>What was the average weight (vehicle weight plus cargo weight) of this vehicle or vehicle/trailer combination as it was most often operated when carrying a typical </a:t>
            </a:r>
            <a:r>
              <a:rPr lang="en-US" b="1" dirty="0">
                <a:solidFill>
                  <a:srgbClr val="0070C0"/>
                </a:solidFill>
                <a:latin typeface="Calibri" panose="020F0502020204030204" pitchFamily="34" charset="0"/>
                <a:cs typeface="Calibri" panose="020F0502020204030204" pitchFamily="34" charset="0"/>
              </a:rPr>
              <a:t>load </a:t>
            </a:r>
            <a:r>
              <a:rPr lang="en-US" b="1" dirty="0">
                <a:latin typeface="Calibri" panose="020F0502020204030204" pitchFamily="34" charset="0"/>
                <a:cs typeface="Calibri" panose="020F0502020204030204" pitchFamily="34" charset="0"/>
              </a:rPr>
              <a:t>during 2021? </a:t>
            </a:r>
          </a:p>
          <a:p>
            <a:endParaRPr lang="en-US" b="1"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9924235A-B555-4046-B4BC-28E9DF02B1FD}"/>
              </a:ext>
            </a:extLst>
          </p:cNvPr>
          <p:cNvSpPr txBox="1"/>
          <p:nvPr/>
        </p:nvSpPr>
        <p:spPr>
          <a:xfrm>
            <a:off x="5861151" y="3542540"/>
            <a:ext cx="3191724" cy="2585323"/>
          </a:xfrm>
          <a:prstGeom prst="rect">
            <a:avLst/>
          </a:prstGeom>
          <a:noFill/>
        </p:spPr>
        <p:txBody>
          <a:bodyPr wrap="square" rtlCol="0">
            <a:spAutoFit/>
          </a:bodyPr>
          <a:lstStyle/>
          <a:p>
            <a:pPr marL="285750" indent="-285750">
              <a:buFontTx/>
              <a:buChar char="-"/>
            </a:pPr>
            <a:r>
              <a:rPr lang="en-US" dirty="0">
                <a:latin typeface="Calibri" panose="020F0502020204030204" pitchFamily="34" charset="0"/>
                <a:cs typeface="Calibri" panose="020F0502020204030204" pitchFamily="34" charset="0"/>
              </a:rPr>
              <a:t>Less than 6,001 pounds</a:t>
            </a:r>
          </a:p>
          <a:p>
            <a:pPr marL="285750" indent="-285750">
              <a:buFontTx/>
              <a:buChar char="-"/>
            </a:pPr>
            <a:r>
              <a:rPr lang="en-US" dirty="0">
                <a:latin typeface="Calibri" panose="020F0502020204030204" pitchFamily="34" charset="0"/>
                <a:cs typeface="Calibri" panose="020F0502020204030204" pitchFamily="34" charset="0"/>
              </a:rPr>
              <a:t>6,001 to 8,500 pounds</a:t>
            </a:r>
          </a:p>
          <a:p>
            <a:pPr marL="285750" indent="-285750">
              <a:buFontTx/>
              <a:buChar char="-"/>
            </a:pPr>
            <a:r>
              <a:rPr lang="en-US" dirty="0">
                <a:latin typeface="Calibri" panose="020F0502020204030204" pitchFamily="34" charset="0"/>
                <a:cs typeface="Calibri" panose="020F0502020204030204" pitchFamily="34" charset="0"/>
              </a:rPr>
              <a:t>8,501 to 10,000 pounds</a:t>
            </a:r>
          </a:p>
          <a:p>
            <a:pPr marL="285750" indent="-285750">
              <a:buFontTx/>
              <a:buChar char="-"/>
            </a:pPr>
            <a:r>
              <a:rPr lang="en-US" dirty="0">
                <a:latin typeface="Calibri" panose="020F0502020204030204" pitchFamily="34" charset="0"/>
                <a:cs typeface="Calibri" panose="020F0502020204030204" pitchFamily="34" charset="0"/>
              </a:rPr>
              <a:t>10,001 to 14,000 pounds</a:t>
            </a:r>
          </a:p>
          <a:p>
            <a:pPr marL="285750" indent="-285750">
              <a:buFontTx/>
              <a:buChar char="-"/>
            </a:pPr>
            <a:r>
              <a:rPr lang="en-US" dirty="0">
                <a:latin typeface="Calibri" panose="020F0502020204030204" pitchFamily="34" charset="0"/>
                <a:cs typeface="Calibri" panose="020F0502020204030204" pitchFamily="34" charset="0"/>
              </a:rPr>
              <a:t>14,001 to 16,000 pounds</a:t>
            </a:r>
          </a:p>
          <a:p>
            <a:pPr marL="285750" indent="-285750">
              <a:buFontTx/>
              <a:buChar char="-"/>
            </a:pPr>
            <a:r>
              <a:rPr lang="en-US" dirty="0">
                <a:latin typeface="Calibri" panose="020F0502020204030204" pitchFamily="34" charset="0"/>
                <a:cs typeface="Calibri" panose="020F0502020204030204" pitchFamily="34" charset="0"/>
              </a:rPr>
              <a:t>16,001 to 19,500 pounds</a:t>
            </a:r>
          </a:p>
          <a:p>
            <a:pPr marL="285750" indent="-285750">
              <a:buFontTx/>
              <a:buChar char="-"/>
            </a:pPr>
            <a:r>
              <a:rPr lang="en-US" dirty="0">
                <a:latin typeface="Calibri" panose="020F0502020204030204" pitchFamily="34" charset="0"/>
                <a:cs typeface="Calibri" panose="020F0502020204030204" pitchFamily="34" charset="0"/>
              </a:rPr>
              <a:t>Other—</a:t>
            </a:r>
            <a:r>
              <a:rPr lang="en-US" i="1" dirty="0">
                <a:latin typeface="Calibri" panose="020F0502020204030204" pitchFamily="34" charset="0"/>
                <a:cs typeface="Calibri" panose="020F0502020204030204" pitchFamily="34" charset="0"/>
              </a:rPr>
              <a:t>please specify</a:t>
            </a: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F561DEFF-63CE-407F-89D4-302B7D1D9A24}"/>
              </a:ext>
            </a:extLst>
          </p:cNvPr>
          <p:cNvSpPr txBox="1"/>
          <p:nvPr/>
        </p:nvSpPr>
        <p:spPr>
          <a:xfrm>
            <a:off x="9093185" y="3542540"/>
            <a:ext cx="2258952" cy="369332"/>
          </a:xfrm>
          <a:prstGeom prst="rect">
            <a:avLst/>
          </a:prstGeom>
          <a:noFill/>
        </p:spPr>
        <p:txBody>
          <a:bodyPr wrap="none" rtlCol="0">
            <a:spAutoFit/>
          </a:bodyPr>
          <a:lstStyle/>
          <a:p>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___________</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pounds</a:t>
            </a:r>
          </a:p>
        </p:txBody>
      </p:sp>
      <p:sp>
        <p:nvSpPr>
          <p:cNvPr id="11" name="TextBox 10">
            <a:extLst>
              <a:ext uri="{FF2B5EF4-FFF2-40B4-BE49-F238E27FC236}">
                <a16:creationId xmlns:a16="http://schemas.microsoft.com/office/drawing/2014/main" id="{8F599D1D-123D-40EB-B189-62996153A2EC}"/>
              </a:ext>
            </a:extLst>
          </p:cNvPr>
          <p:cNvSpPr txBox="1"/>
          <p:nvPr/>
        </p:nvSpPr>
        <p:spPr>
          <a:xfrm>
            <a:off x="9339721" y="3071928"/>
            <a:ext cx="1432443" cy="369332"/>
          </a:xfrm>
          <a:prstGeom prst="rect">
            <a:avLst/>
          </a:prstGeom>
          <a:noFill/>
        </p:spPr>
        <p:txBody>
          <a:bodyPr wrap="none" rtlCol="0">
            <a:spAutoFit/>
          </a:bodyPr>
          <a:lstStyle/>
          <a:p>
            <a:r>
              <a:rPr lang="en-US" b="1" u="sng" dirty="0">
                <a:latin typeface="Calibri" panose="020F0502020204030204" pitchFamily="34" charset="0"/>
                <a:cs typeface="Calibri" panose="020F0502020204030204" pitchFamily="34" charset="0"/>
              </a:rPr>
              <a:t>Heavy Trucks</a:t>
            </a:r>
          </a:p>
        </p:txBody>
      </p:sp>
      <p:sp>
        <p:nvSpPr>
          <p:cNvPr id="12" name="TextBox 11">
            <a:extLst>
              <a:ext uri="{FF2B5EF4-FFF2-40B4-BE49-F238E27FC236}">
                <a16:creationId xmlns:a16="http://schemas.microsoft.com/office/drawing/2014/main" id="{ECA24A31-8F7A-4D48-83E1-57B77136260B}"/>
              </a:ext>
            </a:extLst>
          </p:cNvPr>
          <p:cNvSpPr txBox="1"/>
          <p:nvPr/>
        </p:nvSpPr>
        <p:spPr>
          <a:xfrm>
            <a:off x="6407126" y="3071928"/>
            <a:ext cx="1305294" cy="369332"/>
          </a:xfrm>
          <a:prstGeom prst="rect">
            <a:avLst/>
          </a:prstGeom>
          <a:noFill/>
        </p:spPr>
        <p:txBody>
          <a:bodyPr wrap="none" rtlCol="0">
            <a:spAutoFit/>
          </a:bodyPr>
          <a:lstStyle/>
          <a:p>
            <a:r>
              <a:rPr lang="en-US" b="1" u="sng" dirty="0">
                <a:latin typeface="Calibri" panose="020F0502020204030204" pitchFamily="34" charset="0"/>
                <a:cs typeface="Calibri" panose="020F0502020204030204" pitchFamily="34" charset="0"/>
              </a:rPr>
              <a:t>Light Trucks</a:t>
            </a:r>
          </a:p>
        </p:txBody>
      </p:sp>
    </p:spTree>
    <p:extLst>
      <p:ext uri="{BB962C8B-B14F-4D97-AF65-F5344CB8AC3E}">
        <p14:creationId xmlns:p14="http://schemas.microsoft.com/office/powerpoint/2010/main" val="428808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4" y="5192463"/>
            <a:ext cx="3770424" cy="1430328"/>
          </a:xfrm>
          <a:prstGeom prst="rect">
            <a:avLst/>
          </a:prstGeom>
        </p:spPr>
      </p:pic>
      <p:sp>
        <p:nvSpPr>
          <p:cNvPr id="4" name="Title 4">
            <a:extLst>
              <a:ext uri="{FF2B5EF4-FFF2-40B4-BE49-F238E27FC236}">
                <a16:creationId xmlns:a16="http://schemas.microsoft.com/office/drawing/2014/main" id="{82DA39D7-9CCE-454D-9DCE-E39A867D4452}"/>
              </a:ext>
            </a:extLst>
          </p:cNvPr>
          <p:cNvSpPr>
            <a:spLocks noGrp="1"/>
          </p:cNvSpPr>
          <p:nvPr>
            <p:ph type="ctrTitle"/>
          </p:nvPr>
        </p:nvSpPr>
        <p:spPr>
          <a:xfrm>
            <a:off x="628362" y="335181"/>
            <a:ext cx="10240963" cy="1212850"/>
          </a:xfrm>
        </p:spPr>
        <p:txBody>
          <a:bodyPr/>
          <a:lstStyle/>
          <a:p>
            <a:r>
              <a:rPr lang="en-US" dirty="0"/>
              <a:t>Restoration of the VIUS</a:t>
            </a:r>
          </a:p>
        </p:txBody>
      </p:sp>
      <p:sp>
        <p:nvSpPr>
          <p:cNvPr id="5" name="Content Placeholder 1">
            <a:extLst>
              <a:ext uri="{FF2B5EF4-FFF2-40B4-BE49-F238E27FC236}">
                <a16:creationId xmlns:a16="http://schemas.microsoft.com/office/drawing/2014/main" id="{2FF10B0B-CB98-4E47-BE1C-1432A9B65BA8}"/>
              </a:ext>
            </a:extLst>
          </p:cNvPr>
          <p:cNvSpPr txBox="1">
            <a:spLocks/>
          </p:cNvSpPr>
          <p:nvPr/>
        </p:nvSpPr>
        <p:spPr>
          <a:xfrm>
            <a:off x="1141788" y="1989642"/>
            <a:ext cx="10603176" cy="364872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600" b="1" kern="1200" spc="60" baseline="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00000"/>
              </a:lnSpc>
              <a:spcBef>
                <a:spcPts val="26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00000"/>
              </a:lnSpc>
              <a:spcBef>
                <a:spcPts val="12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00000"/>
              </a:lnSpc>
              <a:spcBef>
                <a:spcPts val="2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b="0" dirty="0">
                <a:latin typeface="Calibri" panose="020F0502020204030204" pitchFamily="34" charset="0"/>
                <a:cs typeface="Calibri" panose="020F0502020204030204" pitchFamily="34" charset="0"/>
              </a:rPr>
              <a:t>In 2019, the Bureau of Transportation Statistics contracted with the U.S. Census Bureau to conduct the 2021 VIUS.  </a:t>
            </a:r>
          </a:p>
          <a:p>
            <a:endParaRPr lang="en-US" sz="2400" b="0" dirty="0">
              <a:latin typeface="Calibri" panose="020F0502020204030204" pitchFamily="34" charset="0"/>
              <a:cs typeface="Calibri" panose="020F0502020204030204" pitchFamily="34" charset="0"/>
            </a:endParaRPr>
          </a:p>
          <a:p>
            <a:r>
              <a:rPr lang="en-US" sz="2400" b="0" dirty="0">
                <a:latin typeface="Calibri" panose="020F0502020204030204" pitchFamily="34" charset="0"/>
                <a:cs typeface="Calibri" panose="020F0502020204030204" pitchFamily="34" charset="0"/>
              </a:rPr>
              <a:t>The Bureau of Transportation Statistics is restoring the VIUS with its partners, the Federal Highway Administration, the U.S. Department of Energy, and the U.S. Census Bureau. </a:t>
            </a:r>
          </a:p>
          <a:p>
            <a:endParaRPr lang="en-US" sz="24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90848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190239"/>
            <a:ext cx="10240964" cy="769246"/>
          </a:xfrm>
        </p:spPr>
        <p:txBody>
          <a:bodyPr/>
          <a:lstStyle/>
          <a:p>
            <a:r>
              <a:rPr lang="en-US" sz="3200" dirty="0"/>
              <a:t>L. Weight – Overweight permits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grpSp>
        <p:nvGrpSpPr>
          <p:cNvPr id="14" name="Group 13">
            <a:extLst>
              <a:ext uri="{FF2B5EF4-FFF2-40B4-BE49-F238E27FC236}">
                <a16:creationId xmlns:a16="http://schemas.microsoft.com/office/drawing/2014/main" id="{0EC951A6-C7AC-4845-9606-9E8A6DA71103}"/>
              </a:ext>
            </a:extLst>
          </p:cNvPr>
          <p:cNvGrpSpPr/>
          <p:nvPr/>
        </p:nvGrpSpPr>
        <p:grpSpPr>
          <a:xfrm>
            <a:off x="3101637" y="1852321"/>
            <a:ext cx="6232495" cy="3399697"/>
            <a:chOff x="3536351" y="2152645"/>
            <a:chExt cx="6232495" cy="3399697"/>
          </a:xfrm>
        </p:grpSpPr>
        <p:sp>
          <p:nvSpPr>
            <p:cNvPr id="3" name="TextBox 2">
              <a:extLst>
                <a:ext uri="{FF2B5EF4-FFF2-40B4-BE49-F238E27FC236}">
                  <a16:creationId xmlns:a16="http://schemas.microsoft.com/office/drawing/2014/main" id="{9A091897-F913-45F1-A8A7-E66207038CDC}"/>
                </a:ext>
              </a:extLst>
            </p:cNvPr>
            <p:cNvSpPr txBox="1"/>
            <p:nvPr/>
          </p:nvSpPr>
          <p:spPr>
            <a:xfrm>
              <a:off x="3536351" y="2152645"/>
              <a:ext cx="5982902" cy="1200329"/>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how many annual overweight permits did you purchase for this vehicle?</a:t>
              </a:r>
            </a:p>
            <a:p>
              <a:r>
                <a:rPr lang="en-US" sz="2400" b="1" dirty="0">
                  <a:solidFill>
                    <a:srgbClr val="0070C0"/>
                  </a:solidFill>
                  <a:latin typeface="Calibri" panose="020F0502020204030204" pitchFamily="34" charset="0"/>
                  <a:cs typeface="Calibri" panose="020F0502020204030204" pitchFamily="34" charset="0"/>
                </a:rPr>
                <a:t>     </a:t>
              </a:r>
              <a:r>
                <a:rPr lang="en-US" sz="2400" dirty="0">
                  <a:solidFill>
                    <a:srgbClr val="0070C0"/>
                  </a:solidFill>
                  <a:latin typeface="Calibri" panose="020F0502020204030204" pitchFamily="34" charset="0"/>
                  <a:cs typeface="Calibri" panose="020F0502020204030204" pitchFamily="34" charset="0"/>
                </a:rPr>
                <a:t>_______Permits</a:t>
              </a:r>
            </a:p>
          </p:txBody>
        </p:sp>
        <p:sp>
          <p:nvSpPr>
            <p:cNvPr id="4" name="TextBox 3">
              <a:extLst>
                <a:ext uri="{FF2B5EF4-FFF2-40B4-BE49-F238E27FC236}">
                  <a16:creationId xmlns:a16="http://schemas.microsoft.com/office/drawing/2014/main" id="{A22F8204-0B88-4390-B7E5-A0D0462F32AB}"/>
                </a:ext>
              </a:extLst>
            </p:cNvPr>
            <p:cNvSpPr txBox="1"/>
            <p:nvPr/>
          </p:nvSpPr>
          <p:spPr>
            <a:xfrm>
              <a:off x="3536351" y="3613350"/>
              <a:ext cx="6232495" cy="1938992"/>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how many trips were taken with this vehicle that required the purchase of single trip overweight permits?</a:t>
              </a:r>
            </a:p>
            <a:p>
              <a:r>
                <a:rPr lang="en-US" sz="2400" b="1" dirty="0">
                  <a:solidFill>
                    <a:srgbClr val="0070C0"/>
                  </a:solidFill>
                  <a:latin typeface="Calibri" panose="020F0502020204030204" pitchFamily="34" charset="0"/>
                  <a:cs typeface="Calibri" panose="020F0502020204030204" pitchFamily="34" charset="0"/>
                </a:rPr>
                <a:t>    </a:t>
              </a:r>
              <a:r>
                <a:rPr lang="en-US" sz="2400" dirty="0">
                  <a:solidFill>
                    <a:srgbClr val="0070C0"/>
                  </a:solidFill>
                  <a:latin typeface="Calibri" panose="020F0502020204030204" pitchFamily="34" charset="0"/>
                  <a:cs typeface="Calibri" panose="020F0502020204030204" pitchFamily="34" charset="0"/>
                </a:rPr>
                <a:t> ______Trips</a:t>
              </a:r>
            </a:p>
            <a:p>
              <a:endParaRPr lang="en-US" sz="2400" b="1" dirty="0">
                <a:solidFill>
                  <a:srgbClr val="0070C0"/>
                </a:solidFill>
                <a:latin typeface="Calibri" panose="020F0502020204030204" pitchFamily="34" charset="0"/>
                <a:cs typeface="Calibri" panose="020F0502020204030204" pitchFamily="34" charset="0"/>
              </a:endParaRPr>
            </a:p>
          </p:txBody>
        </p:sp>
      </p:grpSp>
      <p:sp>
        <p:nvSpPr>
          <p:cNvPr id="13" name="TextBox 12">
            <a:extLst>
              <a:ext uri="{FF2B5EF4-FFF2-40B4-BE49-F238E27FC236}">
                <a16:creationId xmlns:a16="http://schemas.microsoft.com/office/drawing/2014/main" id="{F6894F1D-DDFF-4B67-93BA-918260D90133}"/>
              </a:ext>
            </a:extLst>
          </p:cNvPr>
          <p:cNvSpPr txBox="1"/>
          <p:nvPr/>
        </p:nvSpPr>
        <p:spPr>
          <a:xfrm>
            <a:off x="4773163" y="1205848"/>
            <a:ext cx="2129686" cy="400110"/>
          </a:xfrm>
          <a:prstGeom prst="rect">
            <a:avLst/>
          </a:prstGeom>
          <a:noFill/>
        </p:spPr>
        <p:txBody>
          <a:bodyPr wrap="none" rtlCol="0">
            <a:spAutoFit/>
          </a:bodyPr>
          <a:lstStyle/>
          <a:p>
            <a:r>
              <a:rPr lang="en-US" sz="2000" b="1" u="sng" dirty="0">
                <a:solidFill>
                  <a:srgbClr val="FF0000"/>
                </a:solidFill>
                <a:latin typeface="Calibri" panose="020F0502020204030204" pitchFamily="34" charset="0"/>
                <a:cs typeface="Calibri" panose="020F0502020204030204" pitchFamily="34" charset="0"/>
              </a:rPr>
              <a:t>Heavy Trucks Only</a:t>
            </a:r>
          </a:p>
        </p:txBody>
      </p:sp>
    </p:spTree>
    <p:extLst>
      <p:ext uri="{BB962C8B-B14F-4D97-AF65-F5344CB8AC3E}">
        <p14:creationId xmlns:p14="http://schemas.microsoft.com/office/powerpoint/2010/main" val="36521802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35209"/>
            <a:ext cx="10240964" cy="769246"/>
          </a:xfrm>
        </p:spPr>
        <p:txBody>
          <a:bodyPr/>
          <a:lstStyle/>
          <a:p>
            <a:r>
              <a:rPr lang="en-US" sz="3200" dirty="0"/>
              <a:t>M. Kind of Business – Business Activity</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F0A82E83-A92C-4651-9A9D-1475214A13D3}"/>
              </a:ext>
            </a:extLst>
          </p:cNvPr>
          <p:cNvSpPr txBox="1"/>
          <p:nvPr/>
        </p:nvSpPr>
        <p:spPr>
          <a:xfrm>
            <a:off x="2467039" y="2067407"/>
            <a:ext cx="7257921" cy="2308324"/>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Calibri" panose="020F0502020204030204" pitchFamily="34" charset="0"/>
              </a:rPr>
              <a:t>In 2021, was this vehicle used, at least partially, for any commercial or business-related activities?</a:t>
            </a:r>
          </a:p>
          <a:p>
            <a:pPr marL="742950" lvl="1" indent="-285750">
              <a:buFontTx/>
              <a:buChar char="-"/>
            </a:pPr>
            <a:r>
              <a:rPr lang="en-US" sz="2400" dirty="0">
                <a:solidFill>
                  <a:srgbClr val="0070C0"/>
                </a:solidFill>
                <a:latin typeface="Calibri" panose="020F0502020204030204" pitchFamily="34" charset="0"/>
                <a:cs typeface="Calibri" panose="020F0502020204030204" pitchFamily="34" charset="0"/>
              </a:rPr>
              <a:t>Yes, this vehicle was used at least part time for commercial activities</a:t>
            </a:r>
          </a:p>
          <a:p>
            <a:pPr marL="742950" lvl="1" indent="-285750">
              <a:buFontTx/>
              <a:buChar char="-"/>
            </a:pPr>
            <a:r>
              <a:rPr lang="en-US" sz="2400" dirty="0">
                <a:solidFill>
                  <a:srgbClr val="0070C0"/>
                </a:solidFill>
                <a:latin typeface="Calibri" panose="020F0502020204030204" pitchFamily="34" charset="0"/>
                <a:cs typeface="Calibri" panose="020F0502020204030204" pitchFamily="34" charset="0"/>
              </a:rPr>
              <a:t>No, this vehicle was strictly used for personal use</a:t>
            </a:r>
            <a:r>
              <a:rPr lang="en-US" sz="2400" dirty="0">
                <a:solidFill>
                  <a:srgbClr val="0070C0"/>
                </a:solidFill>
                <a:latin typeface="Calibri" panose="020F0502020204030204" pitchFamily="34" charset="0"/>
                <a:cs typeface="Calibri" panose="020F0502020204030204" pitchFamily="34" charset="0"/>
                <a:sym typeface="Wingdings" panose="05000000000000000000" pitchFamily="2" charset="2"/>
              </a:rPr>
              <a:t> </a:t>
            </a:r>
            <a:r>
              <a:rPr lang="en-US" sz="2400" i="1" dirty="0">
                <a:solidFill>
                  <a:srgbClr val="0070C0"/>
                </a:solidFill>
                <a:latin typeface="Calibri" panose="020F0502020204030204" pitchFamily="34" charset="0"/>
                <a:cs typeface="Calibri" panose="020F0502020204030204" pitchFamily="34" charset="0"/>
                <a:sym typeface="Wingdings" panose="05000000000000000000" pitchFamily="2" charset="2"/>
              </a:rPr>
              <a:t>Go to contact information </a:t>
            </a:r>
            <a:endParaRPr lang="en-US" sz="2400" i="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6456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05229"/>
            <a:ext cx="10240964" cy="769246"/>
          </a:xfrm>
        </p:spPr>
        <p:txBody>
          <a:bodyPr/>
          <a:lstStyle/>
          <a:p>
            <a:r>
              <a:rPr lang="en-US" sz="3200" dirty="0"/>
              <a:t>M. Kind of Business - Industry</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5" name="TextBox 4">
            <a:extLst>
              <a:ext uri="{FF2B5EF4-FFF2-40B4-BE49-F238E27FC236}">
                <a16:creationId xmlns:a16="http://schemas.microsoft.com/office/drawing/2014/main" id="{4D483280-0ECA-4B64-8A3D-B3125E4CAA15}"/>
              </a:ext>
            </a:extLst>
          </p:cNvPr>
          <p:cNvSpPr txBox="1"/>
          <p:nvPr/>
        </p:nvSpPr>
        <p:spPr>
          <a:xfrm>
            <a:off x="1510331" y="1221655"/>
            <a:ext cx="9159742" cy="707886"/>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Which of the following best described the business activity in which this vehicle was most often used in 2021?</a:t>
            </a:r>
          </a:p>
        </p:txBody>
      </p:sp>
      <p:sp>
        <p:nvSpPr>
          <p:cNvPr id="6" name="TextBox 5">
            <a:extLst>
              <a:ext uri="{FF2B5EF4-FFF2-40B4-BE49-F238E27FC236}">
                <a16:creationId xmlns:a16="http://schemas.microsoft.com/office/drawing/2014/main" id="{D4590D11-B7C4-46CF-8ADB-510A3CDDB8E8}"/>
              </a:ext>
            </a:extLst>
          </p:cNvPr>
          <p:cNvSpPr txBox="1"/>
          <p:nvPr/>
        </p:nvSpPr>
        <p:spPr>
          <a:xfrm>
            <a:off x="1508307" y="2017986"/>
            <a:ext cx="4581895" cy="3693319"/>
          </a:xfrm>
          <a:prstGeom prst="rect">
            <a:avLst/>
          </a:prstGeom>
          <a:noFill/>
        </p:spPr>
        <p:txBody>
          <a:bodyPr wrap="none" rtlCol="0">
            <a:spAutoFit/>
          </a:bodyPr>
          <a:lstStyle/>
          <a:p>
            <a:pPr marL="285750" indent="-285750">
              <a:buFontTx/>
              <a:buChar char="-"/>
            </a:pPr>
            <a:r>
              <a:rPr lang="en-US" dirty="0">
                <a:latin typeface="Calibri" panose="020F0502020204030204" pitchFamily="34" charset="0"/>
                <a:cs typeface="Calibri" panose="020F0502020204030204" pitchFamily="34" charset="0"/>
              </a:rPr>
              <a:t>Accommodation or food services</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Agriculture (crop and animal production)</a:t>
            </a:r>
          </a:p>
          <a:p>
            <a:pPr marL="285750" indent="-285750">
              <a:buFontTx/>
              <a:buChar char="-"/>
            </a:pPr>
            <a:r>
              <a:rPr lang="en-US" dirty="0">
                <a:latin typeface="Calibri" panose="020F0502020204030204" pitchFamily="34" charset="0"/>
                <a:cs typeface="Calibri" panose="020F0502020204030204" pitchFamily="34" charset="0"/>
              </a:rPr>
              <a:t>Arts, entertainment, or recreation services</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Construction – residential</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Construction – nonresidential</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Fishing, hunting, trapping</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Forestry and logging</a:t>
            </a:r>
          </a:p>
          <a:p>
            <a:pPr marL="285750" indent="-285750">
              <a:buFontTx/>
              <a:buChar char="-"/>
            </a:pPr>
            <a:r>
              <a:rPr lang="en-US" dirty="0">
                <a:latin typeface="Calibri" panose="020F0502020204030204" pitchFamily="34" charset="0"/>
                <a:cs typeface="Calibri" panose="020F0502020204030204" pitchFamily="34" charset="0"/>
              </a:rPr>
              <a:t>For-hire transportation </a:t>
            </a:r>
            <a:r>
              <a:rPr lang="en-US" dirty="0">
                <a:solidFill>
                  <a:srgbClr val="0070C0"/>
                </a:solidFill>
                <a:latin typeface="Calibri" panose="020F0502020204030204" pitchFamily="34" charset="0"/>
                <a:cs typeface="Calibri" panose="020F0502020204030204" pitchFamily="34" charset="0"/>
              </a:rPr>
              <a:t>(of goods or people)</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Fuel wholesale or distribution</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HVAC, plumbing, electrical</a:t>
            </a:r>
          </a:p>
          <a:p>
            <a:pPr marL="285750" indent="-285750">
              <a:buFontTx/>
              <a:buChar char="-"/>
            </a:pPr>
            <a:r>
              <a:rPr lang="en-US" dirty="0">
                <a:latin typeface="Calibri" panose="020F0502020204030204" pitchFamily="34" charset="0"/>
                <a:cs typeface="Calibri" panose="020F0502020204030204" pitchFamily="34" charset="0"/>
              </a:rPr>
              <a:t>Information services</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75A62AD4-0A21-4348-A54B-C682AD07274E}"/>
              </a:ext>
            </a:extLst>
          </p:cNvPr>
          <p:cNvSpPr txBox="1"/>
          <p:nvPr/>
        </p:nvSpPr>
        <p:spPr>
          <a:xfrm>
            <a:off x="6525206" y="2002746"/>
            <a:ext cx="4192763" cy="4247317"/>
          </a:xfrm>
          <a:prstGeom prst="rect">
            <a:avLst/>
          </a:prstGeom>
          <a:noFill/>
        </p:spPr>
        <p:txBody>
          <a:bodyPr wrap="square" rtlCol="0">
            <a:spAutoFit/>
          </a:bodyPr>
          <a:lstStyle/>
          <a:p>
            <a:pPr marL="285750" indent="-285750">
              <a:buFontTx/>
              <a:buChar char="-"/>
            </a:pPr>
            <a:r>
              <a:rPr lang="en-US" dirty="0">
                <a:solidFill>
                  <a:srgbClr val="0070C0"/>
                </a:solidFill>
                <a:latin typeface="Calibri" panose="020F0502020204030204" pitchFamily="34" charset="0"/>
                <a:cs typeface="Calibri" panose="020F0502020204030204" pitchFamily="34" charset="0"/>
              </a:rPr>
              <a:t>Landscaping</a:t>
            </a:r>
          </a:p>
          <a:p>
            <a:pPr marL="285750" indent="-285750">
              <a:buFontTx/>
              <a:buChar char="-"/>
            </a:pPr>
            <a:r>
              <a:rPr lang="en-US" dirty="0">
                <a:latin typeface="Calibri" panose="020F0502020204030204" pitchFamily="34" charset="0"/>
                <a:cs typeface="Calibri" panose="020F0502020204030204" pitchFamily="34" charset="0"/>
              </a:rPr>
              <a:t>Manufacturing</a:t>
            </a:r>
          </a:p>
          <a:p>
            <a:pPr marL="285750" indent="-285750">
              <a:buFontTx/>
              <a:buChar char="-"/>
            </a:pPr>
            <a:r>
              <a:rPr lang="en-US" dirty="0">
                <a:latin typeface="Calibri" panose="020F0502020204030204" pitchFamily="34" charset="0"/>
                <a:cs typeface="Calibri" panose="020F0502020204030204" pitchFamily="34" charset="0"/>
              </a:rPr>
              <a:t>Mining</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Online delivery services (includes food or parcels)</a:t>
            </a:r>
          </a:p>
          <a:p>
            <a:pPr marL="285750" indent="-285750">
              <a:buFontTx/>
              <a:buChar char="-"/>
            </a:pPr>
            <a:r>
              <a:rPr lang="en-US" dirty="0">
                <a:latin typeface="Calibri" panose="020F0502020204030204" pitchFamily="34" charset="0"/>
                <a:cs typeface="Calibri" panose="020F0502020204030204" pitchFamily="34" charset="0"/>
              </a:rPr>
              <a:t>Retail trade</a:t>
            </a:r>
          </a:p>
          <a:p>
            <a:pPr marL="285750" indent="-285750">
              <a:buFontTx/>
              <a:buChar char="-"/>
            </a:pPr>
            <a:r>
              <a:rPr lang="en-US" dirty="0">
                <a:latin typeface="Calibri" panose="020F0502020204030204" pitchFamily="34" charset="0"/>
                <a:cs typeface="Calibri" panose="020F0502020204030204" pitchFamily="34" charset="0"/>
              </a:rPr>
              <a:t>Utilities</a:t>
            </a:r>
          </a:p>
          <a:p>
            <a:pPr marL="285750" indent="-285750">
              <a:buFontTx/>
              <a:buChar char="-"/>
            </a:pPr>
            <a:r>
              <a:rPr lang="en-US" dirty="0">
                <a:latin typeface="Calibri" panose="020F0502020204030204" pitchFamily="34" charset="0"/>
                <a:cs typeface="Calibri" panose="020F0502020204030204" pitchFamily="34" charset="0"/>
              </a:rPr>
              <a:t>Vehicle leasing or rentals</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Warehousing and storage</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Waste management and remediation</a:t>
            </a:r>
          </a:p>
          <a:p>
            <a:pPr marL="285750" indent="-285750">
              <a:buFontTx/>
              <a:buChar char="-"/>
            </a:pPr>
            <a:r>
              <a:rPr lang="en-US" dirty="0">
                <a:latin typeface="Calibri" panose="020F0502020204030204" pitchFamily="34" charset="0"/>
                <a:cs typeface="Calibri" panose="020F0502020204030204" pitchFamily="34" charset="0"/>
              </a:rPr>
              <a:t>Wholesale trade</a:t>
            </a:r>
          </a:p>
          <a:p>
            <a:pPr marL="285750" indent="-285750">
              <a:buFontTx/>
              <a:buChar char="-"/>
            </a:pPr>
            <a:r>
              <a:rPr lang="en-US" dirty="0">
                <a:latin typeface="Calibri" panose="020F0502020204030204" pitchFamily="34" charset="0"/>
                <a:cs typeface="Calibri" panose="020F0502020204030204" pitchFamily="34" charset="0"/>
              </a:rPr>
              <a:t>Other services</a:t>
            </a:r>
          </a:p>
          <a:p>
            <a:pPr marL="285750" indent="-285750">
              <a:buFontTx/>
              <a:buChar char="-"/>
            </a:pPr>
            <a:r>
              <a:rPr lang="en-US" dirty="0">
                <a:latin typeface="Calibri" panose="020F0502020204030204" pitchFamily="34" charset="0"/>
                <a:cs typeface="Calibri" panose="020F0502020204030204" pitchFamily="34" charset="0"/>
              </a:rPr>
              <a:t>Other—</a:t>
            </a:r>
            <a:r>
              <a:rPr lang="en-US" i="1" dirty="0">
                <a:latin typeface="Calibri" panose="020F0502020204030204" pitchFamily="34" charset="0"/>
                <a:cs typeface="Calibri" panose="020F0502020204030204" pitchFamily="34" charset="0"/>
              </a:rPr>
              <a:t>please describe</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943749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05229"/>
            <a:ext cx="10240964" cy="769246"/>
          </a:xfrm>
        </p:spPr>
        <p:txBody>
          <a:bodyPr/>
          <a:lstStyle/>
          <a:p>
            <a:r>
              <a:rPr lang="en-US" sz="3200" dirty="0"/>
              <a:t>M. Kind of Business – Operator Classification</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5" name="TextBox 4">
            <a:extLst>
              <a:ext uri="{FF2B5EF4-FFF2-40B4-BE49-F238E27FC236}">
                <a16:creationId xmlns:a16="http://schemas.microsoft.com/office/drawing/2014/main" id="{4D483280-0ECA-4B64-8A3D-B3125E4CAA15}"/>
              </a:ext>
            </a:extLst>
          </p:cNvPr>
          <p:cNvSpPr txBox="1"/>
          <p:nvPr/>
        </p:nvSpPr>
        <p:spPr>
          <a:xfrm>
            <a:off x="924538" y="1540845"/>
            <a:ext cx="4905459" cy="984885"/>
          </a:xfrm>
          <a:prstGeom prst="rect">
            <a:avLst/>
          </a:prstGeom>
          <a:noFill/>
        </p:spPr>
        <p:txBody>
          <a:bodyPr wrap="square" rtlCol="0">
            <a:spAutoFit/>
          </a:bodyPr>
          <a:lstStyle/>
          <a:p>
            <a:r>
              <a:rPr lang="en-US" sz="2000" b="1" dirty="0">
                <a:solidFill>
                  <a:srgbClr val="0070C0"/>
                </a:solidFill>
                <a:latin typeface="Calibri" panose="020F0502020204030204" pitchFamily="34" charset="0"/>
                <a:cs typeface="Calibri" panose="020F0502020204030204" pitchFamily="34" charset="0"/>
              </a:rPr>
              <a:t>In 2021, was this vehicle used for any of the following commercial activities?</a:t>
            </a:r>
            <a:endParaRPr lang="en-US" dirty="0">
              <a:solidFill>
                <a:srgbClr val="0070C0"/>
              </a:solidFill>
              <a:latin typeface="Calibri" panose="020F0502020204030204" pitchFamily="34" charset="0"/>
              <a:cs typeface="Calibri" panose="020F0502020204030204" pitchFamily="34" charset="0"/>
            </a:endParaRPr>
          </a:p>
          <a:p>
            <a:r>
              <a:rPr lang="en-US" i="1" dirty="0">
                <a:solidFill>
                  <a:srgbClr val="0070C0"/>
                </a:solidFill>
                <a:latin typeface="Calibri" panose="020F0502020204030204" pitchFamily="34" charset="0"/>
                <a:cs typeface="Calibri" panose="020F0502020204030204" pitchFamily="34" charset="0"/>
              </a:rPr>
              <a:t>Mark ALL that apply</a:t>
            </a:r>
            <a:endParaRPr lang="en-US" sz="2000" i="1" dirty="0">
              <a:solidFill>
                <a:srgbClr val="0070C0"/>
              </a:solidFill>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43902C44-D00F-4005-BE45-7603636E5AA7}"/>
              </a:ext>
            </a:extLst>
          </p:cNvPr>
          <p:cNvGrpSpPr/>
          <p:nvPr/>
        </p:nvGrpSpPr>
        <p:grpSpPr>
          <a:xfrm>
            <a:off x="1015658" y="2658902"/>
            <a:ext cx="10586730" cy="2585323"/>
            <a:chOff x="625914" y="2525730"/>
            <a:chExt cx="10586730" cy="2585323"/>
          </a:xfrm>
        </p:grpSpPr>
        <p:sp>
          <p:nvSpPr>
            <p:cNvPr id="6" name="TextBox 5">
              <a:extLst>
                <a:ext uri="{FF2B5EF4-FFF2-40B4-BE49-F238E27FC236}">
                  <a16:creationId xmlns:a16="http://schemas.microsoft.com/office/drawing/2014/main" id="{D4590D11-B7C4-46CF-8ADB-510A3CDDB8E8}"/>
                </a:ext>
              </a:extLst>
            </p:cNvPr>
            <p:cNvSpPr txBox="1"/>
            <p:nvPr/>
          </p:nvSpPr>
          <p:spPr>
            <a:xfrm>
              <a:off x="625914" y="2525730"/>
              <a:ext cx="4666285" cy="2308324"/>
            </a:xfrm>
            <a:prstGeom prst="rect">
              <a:avLst/>
            </a:prstGeom>
            <a:noFill/>
          </p:spPr>
          <p:txBody>
            <a:bodyPr wrap="square" rtlCol="0">
              <a:spAutoFit/>
            </a:bodyPr>
            <a:lstStyle/>
            <a:p>
              <a:pPr marL="285750" indent="-285750">
                <a:buFontTx/>
                <a:buChar char="-"/>
              </a:pPr>
              <a:r>
                <a:rPr lang="en-US" dirty="0">
                  <a:solidFill>
                    <a:srgbClr val="0070C0"/>
                  </a:solidFill>
                  <a:latin typeface="Calibri" panose="020F0502020204030204" pitchFamily="34" charset="0"/>
                  <a:cs typeface="Calibri" panose="020F0502020204030204" pitchFamily="34" charset="0"/>
                </a:rPr>
                <a:t>Transporting goods belonging to you or your company</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Transporting goods belonging to another person or company</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Transporting tools related to your business</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Transporting paying passengers</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Used as a daily or short term rental</a:t>
              </a:r>
            </a:p>
            <a:p>
              <a:pPr marL="285750" indent="-285750">
                <a:buFontTx/>
                <a:buChar char="-"/>
              </a:pPr>
              <a:r>
                <a:rPr lang="en-US" dirty="0">
                  <a:solidFill>
                    <a:srgbClr val="0070C0"/>
                  </a:solidFill>
                  <a:latin typeface="Calibri" panose="020F0502020204030204" pitchFamily="34" charset="0"/>
                  <a:cs typeface="Calibri" panose="020F0502020204030204" pitchFamily="34" charset="0"/>
                </a:rPr>
                <a:t>Other—</a:t>
              </a:r>
              <a:r>
                <a:rPr lang="en-US" i="1" dirty="0">
                  <a:solidFill>
                    <a:srgbClr val="0070C0"/>
                  </a:solidFill>
                  <a:latin typeface="Calibri" panose="020F0502020204030204" pitchFamily="34" charset="0"/>
                  <a:cs typeface="Calibri" panose="020F0502020204030204" pitchFamily="34" charset="0"/>
                </a:rPr>
                <a:t>please specify</a:t>
              </a:r>
            </a:p>
          </p:txBody>
        </p:sp>
        <p:sp>
          <p:nvSpPr>
            <p:cNvPr id="9" name="TextBox 8">
              <a:extLst>
                <a:ext uri="{FF2B5EF4-FFF2-40B4-BE49-F238E27FC236}">
                  <a16:creationId xmlns:a16="http://schemas.microsoft.com/office/drawing/2014/main" id="{ACE58398-6C60-4866-A3D2-81EF0500181F}"/>
                </a:ext>
              </a:extLst>
            </p:cNvPr>
            <p:cNvSpPr txBox="1"/>
            <p:nvPr/>
          </p:nvSpPr>
          <p:spPr>
            <a:xfrm>
              <a:off x="5970414" y="2525730"/>
              <a:ext cx="5242230" cy="2585323"/>
            </a:xfrm>
            <a:prstGeom prst="rect">
              <a:avLst/>
            </a:prstGeom>
            <a:noFill/>
          </p:spPr>
          <p:txBody>
            <a:bodyPr wrap="square" rtlCol="0">
              <a:spAutoFit/>
            </a:bodyPr>
            <a:lstStyle/>
            <a:p>
              <a:r>
                <a:rPr lang="en-US" dirty="0">
                  <a:solidFill>
                    <a:srgbClr val="0070C0"/>
                  </a:solidFill>
                  <a:latin typeface="Calibri" panose="020F0502020204030204" pitchFamily="34" charset="0"/>
                  <a:cs typeface="Calibri" panose="020F0502020204030204" pitchFamily="34" charset="0"/>
                </a:rPr>
                <a:t>Transporting goods belonging to you or your company  ____%</a:t>
              </a:r>
            </a:p>
            <a:p>
              <a:r>
                <a:rPr lang="en-US" dirty="0">
                  <a:solidFill>
                    <a:srgbClr val="0070C0"/>
                  </a:solidFill>
                  <a:latin typeface="Calibri" panose="020F0502020204030204" pitchFamily="34" charset="0"/>
                  <a:cs typeface="Calibri" panose="020F0502020204030204" pitchFamily="34" charset="0"/>
                </a:rPr>
                <a:t>Transporting goods belonging to another person or company  ____%</a:t>
              </a:r>
            </a:p>
            <a:p>
              <a:r>
                <a:rPr lang="en-US" dirty="0">
                  <a:solidFill>
                    <a:srgbClr val="0070C0"/>
                  </a:solidFill>
                  <a:latin typeface="Calibri" panose="020F0502020204030204" pitchFamily="34" charset="0"/>
                  <a:cs typeface="Calibri" panose="020F0502020204030204" pitchFamily="34" charset="0"/>
                </a:rPr>
                <a:t>Transporting tools related to your business  ____%</a:t>
              </a:r>
            </a:p>
            <a:p>
              <a:r>
                <a:rPr lang="en-US" dirty="0">
                  <a:solidFill>
                    <a:srgbClr val="0070C0"/>
                  </a:solidFill>
                  <a:latin typeface="Calibri" panose="020F0502020204030204" pitchFamily="34" charset="0"/>
                  <a:cs typeface="Calibri" panose="020F0502020204030204" pitchFamily="34" charset="0"/>
                </a:rPr>
                <a:t>Transporting paying passengers  ____%</a:t>
              </a:r>
            </a:p>
            <a:p>
              <a:r>
                <a:rPr lang="en-US" dirty="0">
                  <a:solidFill>
                    <a:srgbClr val="0070C0"/>
                  </a:solidFill>
                  <a:latin typeface="Calibri" panose="020F0502020204030204" pitchFamily="34" charset="0"/>
                  <a:cs typeface="Calibri" panose="020F0502020204030204" pitchFamily="34" charset="0"/>
                </a:rPr>
                <a:t>Used as a daily or short term rental  ____%</a:t>
              </a:r>
            </a:p>
            <a:p>
              <a:r>
                <a:rPr lang="en-US" dirty="0">
                  <a:solidFill>
                    <a:srgbClr val="0070C0"/>
                  </a:solidFill>
                  <a:latin typeface="Calibri" panose="020F0502020204030204" pitchFamily="34" charset="0"/>
                  <a:cs typeface="Calibri" panose="020F0502020204030204" pitchFamily="34" charset="0"/>
                </a:rPr>
                <a:t>Personal use (non-commercial use) ____%</a:t>
              </a:r>
            </a:p>
            <a:p>
              <a:r>
                <a:rPr lang="en-US" dirty="0">
                  <a:solidFill>
                    <a:srgbClr val="0070C0"/>
                  </a:solidFill>
                  <a:latin typeface="Calibri" panose="020F0502020204030204" pitchFamily="34" charset="0"/>
                  <a:cs typeface="Calibri" panose="020F0502020204030204" pitchFamily="34" charset="0"/>
                </a:rPr>
                <a:t>Other—</a:t>
              </a:r>
              <a:r>
                <a:rPr lang="en-US" i="1" dirty="0">
                  <a:solidFill>
                    <a:srgbClr val="0070C0"/>
                  </a:solidFill>
                  <a:latin typeface="Calibri" panose="020F0502020204030204" pitchFamily="34" charset="0"/>
                  <a:cs typeface="Calibri" panose="020F0502020204030204" pitchFamily="34" charset="0"/>
                </a:rPr>
                <a:t>please specify </a:t>
              </a:r>
              <a:r>
                <a:rPr lang="en-US" dirty="0">
                  <a:solidFill>
                    <a:srgbClr val="0070C0"/>
                  </a:solidFill>
                  <a:latin typeface="Calibri" panose="020F0502020204030204" pitchFamily="34" charset="0"/>
                  <a:cs typeface="Calibri" panose="020F0502020204030204" pitchFamily="34" charset="0"/>
                </a:rPr>
                <a:t> ____%</a:t>
              </a:r>
              <a:endParaRPr lang="en-US" i="1" dirty="0">
                <a:solidFill>
                  <a:srgbClr val="0070C0"/>
                </a:solidFill>
                <a:latin typeface="Calibri" panose="020F0502020204030204" pitchFamily="34" charset="0"/>
                <a:cs typeface="Calibri" panose="020F0502020204030204" pitchFamily="34" charset="0"/>
              </a:endParaRPr>
            </a:p>
          </p:txBody>
        </p:sp>
      </p:grpSp>
      <p:sp>
        <p:nvSpPr>
          <p:cNvPr id="10" name="TextBox 9">
            <a:extLst>
              <a:ext uri="{FF2B5EF4-FFF2-40B4-BE49-F238E27FC236}">
                <a16:creationId xmlns:a16="http://schemas.microsoft.com/office/drawing/2014/main" id="{686DC71B-5C50-4C43-8696-9CE7C507AEE8}"/>
              </a:ext>
            </a:extLst>
          </p:cNvPr>
          <p:cNvSpPr txBox="1"/>
          <p:nvPr/>
        </p:nvSpPr>
        <p:spPr>
          <a:xfrm>
            <a:off x="6317033" y="1510067"/>
            <a:ext cx="4905459" cy="1015663"/>
          </a:xfrm>
          <a:prstGeom prst="rect">
            <a:avLst/>
          </a:prstGeom>
          <a:noFill/>
        </p:spPr>
        <p:txBody>
          <a:bodyPr wrap="square" rtlCol="0">
            <a:spAutoFit/>
          </a:bodyPr>
          <a:lstStyle/>
          <a:p>
            <a:r>
              <a:rPr lang="en-US" sz="2000" b="1" dirty="0">
                <a:solidFill>
                  <a:srgbClr val="0070C0"/>
                </a:solidFill>
                <a:latin typeface="Calibri" panose="020F0502020204030204" pitchFamily="34" charset="0"/>
                <a:cs typeface="Calibri" panose="020F0502020204030204" pitchFamily="34" charset="0"/>
              </a:rPr>
              <a:t>What was the approximate percentage of this vehicle’s 2021 mileage for each of the following activities?</a:t>
            </a:r>
            <a:endParaRPr lang="en-US" sz="20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34690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35209"/>
            <a:ext cx="10240964" cy="769246"/>
          </a:xfrm>
        </p:spPr>
        <p:txBody>
          <a:bodyPr/>
          <a:lstStyle/>
          <a:p>
            <a:r>
              <a:rPr lang="en-US" sz="3200" dirty="0"/>
              <a:t>N. For-Hire </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9342F968-9502-424F-93F6-D19FFC6ACD2E}"/>
              </a:ext>
            </a:extLst>
          </p:cNvPr>
          <p:cNvSpPr txBox="1"/>
          <p:nvPr/>
        </p:nvSpPr>
        <p:spPr>
          <a:xfrm>
            <a:off x="4528030" y="1161990"/>
            <a:ext cx="2515817" cy="461665"/>
          </a:xfrm>
          <a:prstGeom prst="rect">
            <a:avLst/>
          </a:prstGeom>
          <a:noFill/>
        </p:spPr>
        <p:txBody>
          <a:bodyPr wrap="none" rtlCol="0">
            <a:spAutoFit/>
          </a:bodyPr>
          <a:lstStyle/>
          <a:p>
            <a:r>
              <a:rPr lang="en-US" sz="2400" b="1" u="sng" dirty="0">
                <a:solidFill>
                  <a:srgbClr val="FF0000"/>
                </a:solidFill>
                <a:latin typeface="Calibri" panose="020F0502020204030204" pitchFamily="34" charset="0"/>
                <a:cs typeface="Calibri" panose="020F0502020204030204" pitchFamily="34" charset="0"/>
              </a:rPr>
              <a:t>Heavy Trucks Only</a:t>
            </a:r>
          </a:p>
        </p:txBody>
      </p:sp>
      <p:sp>
        <p:nvSpPr>
          <p:cNvPr id="4" name="TextBox 3">
            <a:extLst>
              <a:ext uri="{FF2B5EF4-FFF2-40B4-BE49-F238E27FC236}">
                <a16:creationId xmlns:a16="http://schemas.microsoft.com/office/drawing/2014/main" id="{1FB62B55-EF01-4603-B903-6A88AEC6FA32}"/>
              </a:ext>
            </a:extLst>
          </p:cNvPr>
          <p:cNvSpPr txBox="1"/>
          <p:nvPr/>
        </p:nvSpPr>
        <p:spPr>
          <a:xfrm>
            <a:off x="2605292" y="1799788"/>
            <a:ext cx="7453107" cy="1629212"/>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What was the approximate percentage of this vehicle or vehicle/trailer combination’s 2021 mileage for each of the following kinds of service?</a:t>
            </a:r>
          </a:p>
          <a:p>
            <a:pPr lvl="1"/>
            <a:r>
              <a:rPr lang="en-US" dirty="0">
                <a:latin typeface="Calibri" panose="020F0502020204030204" pitchFamily="34" charset="0"/>
                <a:cs typeface="Calibri" panose="020F0502020204030204" pitchFamily="34" charset="0"/>
              </a:rPr>
              <a:t>Single shipment carried at one time (Truckload)  ____%</a:t>
            </a:r>
          </a:p>
          <a:p>
            <a:pPr lvl="1"/>
            <a:r>
              <a:rPr lang="en-US" dirty="0">
                <a:latin typeface="Calibri" panose="020F0502020204030204" pitchFamily="34" charset="0"/>
                <a:cs typeface="Calibri" panose="020F0502020204030204" pitchFamily="34" charset="0"/>
              </a:rPr>
              <a:t>Multiple shipments carried at one time (Less-than-truckload) ____%</a:t>
            </a:r>
          </a:p>
        </p:txBody>
      </p:sp>
      <p:sp>
        <p:nvSpPr>
          <p:cNvPr id="6" name="TextBox 5">
            <a:extLst>
              <a:ext uri="{FF2B5EF4-FFF2-40B4-BE49-F238E27FC236}">
                <a16:creationId xmlns:a16="http://schemas.microsoft.com/office/drawing/2014/main" id="{EFDB86FF-AFD4-49E6-8BDA-42A1B613F281}"/>
              </a:ext>
            </a:extLst>
          </p:cNvPr>
          <p:cNvSpPr txBox="1"/>
          <p:nvPr/>
        </p:nvSpPr>
        <p:spPr>
          <a:xfrm>
            <a:off x="2605293" y="3788513"/>
            <a:ext cx="7453106" cy="984885"/>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In 2021, how many </a:t>
            </a:r>
            <a:r>
              <a:rPr lang="en-US" sz="2000" b="1" dirty="0">
                <a:solidFill>
                  <a:srgbClr val="0070C0"/>
                </a:solidFill>
                <a:latin typeface="Calibri" panose="020F0502020204030204" pitchFamily="34" charset="0"/>
                <a:cs typeface="Calibri" panose="020F0502020204030204" pitchFamily="34" charset="0"/>
              </a:rPr>
              <a:t>loads and/or runs </a:t>
            </a:r>
            <a:r>
              <a:rPr lang="en-US" sz="2000" b="1" dirty="0">
                <a:latin typeface="Calibri" panose="020F0502020204030204" pitchFamily="34" charset="0"/>
                <a:cs typeface="Calibri" panose="020F0502020204030204" pitchFamily="34" charset="0"/>
              </a:rPr>
              <a:t>did this vehicle or vehicle/trailer combination average in a week?</a:t>
            </a:r>
          </a:p>
          <a:p>
            <a:pPr lvl="1"/>
            <a:r>
              <a:rPr lang="en-US" dirty="0">
                <a:latin typeface="Calibri" panose="020F0502020204030204" pitchFamily="34" charset="0"/>
                <a:cs typeface="Calibri" panose="020F0502020204030204" pitchFamily="34" charset="0"/>
              </a:rPr>
              <a:t>Load and/or runs per week _____</a:t>
            </a:r>
          </a:p>
        </p:txBody>
      </p:sp>
    </p:spTree>
    <p:extLst>
      <p:ext uri="{BB962C8B-B14F-4D97-AF65-F5344CB8AC3E}">
        <p14:creationId xmlns:p14="http://schemas.microsoft.com/office/powerpoint/2010/main" val="7839869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20219"/>
            <a:ext cx="10240964" cy="769246"/>
          </a:xfrm>
        </p:spPr>
        <p:txBody>
          <a:bodyPr/>
          <a:lstStyle/>
          <a:p>
            <a:r>
              <a:rPr lang="en-US" sz="3200" dirty="0"/>
              <a:t>O. Products, Equipment, or Materials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418E8E38-CB9C-45DD-A40E-BD16FD12EC15}"/>
              </a:ext>
            </a:extLst>
          </p:cNvPr>
          <p:cNvSpPr txBox="1"/>
          <p:nvPr/>
        </p:nvSpPr>
        <p:spPr>
          <a:xfrm>
            <a:off x="555556" y="1751617"/>
            <a:ext cx="5111646" cy="2308324"/>
          </a:xfrm>
          <a:prstGeom prst="rect">
            <a:avLst/>
          </a:prstGeom>
          <a:noFill/>
        </p:spPr>
        <p:txBody>
          <a:bodyPr wrap="square" rtlCol="0">
            <a:spAutoFit/>
          </a:bodyPr>
          <a:lstStyle/>
          <a:p>
            <a:r>
              <a:rPr lang="en-US" b="1" dirty="0">
                <a:latin typeface="Calibri" panose="020F0502020204030204" pitchFamily="34" charset="0"/>
                <a:cs typeface="Calibri" panose="020F0502020204030204" pitchFamily="34" charset="0"/>
              </a:rPr>
              <a:t>What was the approximate percentage of this vehicle’s 2021 mileage for each of the following categories? </a:t>
            </a:r>
          </a:p>
          <a:p>
            <a:r>
              <a:rPr lang="en-US" i="1" dirty="0">
                <a:latin typeface="Calibri" panose="020F0502020204030204" pitchFamily="34" charset="0"/>
                <a:cs typeface="Calibri" panose="020F0502020204030204" pitchFamily="34" charset="0"/>
              </a:rPr>
              <a:t>Total should sum to 100%</a:t>
            </a:r>
          </a:p>
          <a:p>
            <a:pPr lvl="1"/>
            <a:r>
              <a:rPr lang="en-US" dirty="0">
                <a:latin typeface="Calibri" panose="020F0502020204030204" pitchFamily="34" charset="0"/>
                <a:cs typeface="Calibri" panose="020F0502020204030204" pitchFamily="34" charset="0"/>
              </a:rPr>
              <a:t>Empty – NOT CARRYING any products, tools, equipment, or materials ___%</a:t>
            </a:r>
          </a:p>
          <a:p>
            <a:pPr lvl="1"/>
            <a:r>
              <a:rPr lang="en-US" dirty="0">
                <a:latin typeface="Calibri" panose="020F0502020204030204" pitchFamily="34" charset="0"/>
                <a:cs typeface="Calibri" panose="020F0502020204030204" pitchFamily="34" charset="0"/>
              </a:rPr>
              <a:t>Loaded – CARRYING products, tools, equipment, or materials ___%</a:t>
            </a:r>
          </a:p>
        </p:txBody>
      </p:sp>
      <p:sp>
        <p:nvSpPr>
          <p:cNvPr id="4" name="TextBox 3">
            <a:extLst>
              <a:ext uri="{FF2B5EF4-FFF2-40B4-BE49-F238E27FC236}">
                <a16:creationId xmlns:a16="http://schemas.microsoft.com/office/drawing/2014/main" id="{78E656DB-9336-4A4A-800D-628158872F55}"/>
              </a:ext>
            </a:extLst>
          </p:cNvPr>
          <p:cNvSpPr txBox="1"/>
          <p:nvPr/>
        </p:nvSpPr>
        <p:spPr>
          <a:xfrm>
            <a:off x="6220919" y="1336119"/>
            <a:ext cx="5111646" cy="2092881"/>
          </a:xfrm>
          <a:prstGeom prst="rect">
            <a:avLst/>
          </a:prstGeom>
          <a:noFill/>
        </p:spPr>
        <p:txBody>
          <a:bodyPr wrap="square" rtlCol="0">
            <a:spAutoFit/>
          </a:bodyPr>
          <a:lstStyle/>
          <a:p>
            <a:r>
              <a:rPr lang="en-US" b="1" dirty="0">
                <a:solidFill>
                  <a:srgbClr val="0070C0"/>
                </a:solidFill>
                <a:latin typeface="Calibri" panose="020F0502020204030204" pitchFamily="34" charset="0"/>
                <a:cs typeface="Calibri" panose="020F0502020204030204" pitchFamily="34" charset="0"/>
              </a:rPr>
              <a:t>What was the approximate percentage of this vehicle’s 2021 mileage that this vehicle was filled to physical capacity (cubed out)?  </a:t>
            </a:r>
            <a:r>
              <a:rPr lang="en-US" dirty="0">
                <a:solidFill>
                  <a:srgbClr val="0070C0"/>
                </a:solidFill>
                <a:latin typeface="Calibri" panose="020F0502020204030204" pitchFamily="34" charset="0"/>
                <a:cs typeface="Calibri" panose="020F0502020204030204" pitchFamily="34" charset="0"/>
              </a:rPr>
              <a:t>___%</a:t>
            </a:r>
          </a:p>
          <a:p>
            <a:endParaRPr lang="en-US" dirty="0">
              <a:solidFill>
                <a:srgbClr val="0070C0"/>
              </a:solidFill>
              <a:latin typeface="Calibri" panose="020F0502020204030204" pitchFamily="34" charset="0"/>
              <a:cs typeface="Calibri" panose="020F0502020204030204" pitchFamily="34" charset="0"/>
            </a:endParaRPr>
          </a:p>
          <a:p>
            <a:r>
              <a:rPr lang="en-US" b="1" dirty="0">
                <a:solidFill>
                  <a:srgbClr val="0070C0"/>
                </a:solidFill>
                <a:latin typeface="Calibri" panose="020F0502020204030204" pitchFamily="34" charset="0"/>
                <a:cs typeface="Calibri" panose="020F0502020204030204" pitchFamily="34" charset="0"/>
              </a:rPr>
              <a:t>What was the approximate percentage of this vehicle’s 2021 mileage that this vehicle was filled to weight limit (weighed out)?  </a:t>
            </a:r>
            <a:r>
              <a:rPr lang="en-US" dirty="0">
                <a:solidFill>
                  <a:srgbClr val="0070C0"/>
                </a:solidFill>
                <a:latin typeface="Calibri" panose="020F0502020204030204" pitchFamily="34" charset="0"/>
                <a:cs typeface="Calibri" panose="020F0502020204030204" pitchFamily="34" charset="0"/>
              </a:rPr>
              <a:t>___%</a:t>
            </a:r>
          </a:p>
        </p:txBody>
      </p:sp>
      <p:sp>
        <p:nvSpPr>
          <p:cNvPr id="5" name="TextBox 4">
            <a:extLst>
              <a:ext uri="{FF2B5EF4-FFF2-40B4-BE49-F238E27FC236}">
                <a16:creationId xmlns:a16="http://schemas.microsoft.com/office/drawing/2014/main" id="{63779066-8DE0-4EF1-B699-4BEA2C296BB4}"/>
              </a:ext>
            </a:extLst>
          </p:cNvPr>
          <p:cNvSpPr txBox="1"/>
          <p:nvPr/>
        </p:nvSpPr>
        <p:spPr>
          <a:xfrm>
            <a:off x="6220919" y="3714098"/>
            <a:ext cx="5476485" cy="1477328"/>
          </a:xfrm>
          <a:prstGeom prst="rect">
            <a:avLst/>
          </a:prstGeom>
          <a:noFill/>
        </p:spPr>
        <p:txBody>
          <a:bodyPr wrap="square" rtlCol="0">
            <a:spAutoFit/>
          </a:bodyPr>
          <a:lstStyle/>
          <a:p>
            <a:r>
              <a:rPr lang="en-US" b="1" dirty="0">
                <a:latin typeface="Calibri" panose="020F0502020204030204" pitchFamily="34" charset="0"/>
                <a:cs typeface="Calibri" panose="020F0502020204030204" pitchFamily="34" charset="0"/>
              </a:rPr>
              <a:t>In 2021, for the miles driven while carrying a load, what percentage of those “LOADED miles” were driven while carrying the following products, tools, equipment, or materials? </a:t>
            </a:r>
          </a:p>
          <a:p>
            <a:r>
              <a:rPr lang="en-US" i="1" dirty="0">
                <a:solidFill>
                  <a:schemeClr val="accent3">
                    <a:lumMod val="60000"/>
                    <a:lumOff val="40000"/>
                  </a:schemeClr>
                </a:solidFill>
                <a:latin typeface="Calibri" panose="020F0502020204030204" pitchFamily="34" charset="0"/>
                <a:cs typeface="Calibri" panose="020F0502020204030204" pitchFamily="34" charset="0"/>
              </a:rPr>
              <a:t>(Respondents select from a list of about 50 products</a:t>
            </a:r>
            <a:r>
              <a:rPr lang="en-US" i="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2185838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9342F968-9502-424F-93F6-D19FFC6ACD2E}"/>
              </a:ext>
            </a:extLst>
          </p:cNvPr>
          <p:cNvSpPr txBox="1"/>
          <p:nvPr/>
        </p:nvSpPr>
        <p:spPr>
          <a:xfrm>
            <a:off x="4617970" y="1191968"/>
            <a:ext cx="2515817" cy="461665"/>
          </a:xfrm>
          <a:prstGeom prst="rect">
            <a:avLst/>
          </a:prstGeom>
          <a:noFill/>
        </p:spPr>
        <p:txBody>
          <a:bodyPr wrap="none" rtlCol="0">
            <a:spAutoFit/>
          </a:bodyPr>
          <a:lstStyle/>
          <a:p>
            <a:r>
              <a:rPr lang="en-US" sz="2400" b="1" u="sng" dirty="0">
                <a:solidFill>
                  <a:srgbClr val="FF0000"/>
                </a:solidFill>
                <a:latin typeface="Calibri" panose="020F0502020204030204" pitchFamily="34" charset="0"/>
                <a:cs typeface="Calibri" panose="020F0502020204030204" pitchFamily="34" charset="0"/>
              </a:rPr>
              <a:t>Heavy Trucks Only</a:t>
            </a:r>
          </a:p>
        </p:txBody>
      </p:sp>
      <p:sp>
        <p:nvSpPr>
          <p:cNvPr id="8" name="Title 1">
            <a:extLst>
              <a:ext uri="{FF2B5EF4-FFF2-40B4-BE49-F238E27FC236}">
                <a16:creationId xmlns:a16="http://schemas.microsoft.com/office/drawing/2014/main" id="{951B9EB9-0FD5-43CC-ACE7-9C8445703FA2}"/>
              </a:ext>
            </a:extLst>
          </p:cNvPr>
          <p:cNvSpPr txBox="1">
            <a:spLocks/>
          </p:cNvSpPr>
          <p:nvPr/>
        </p:nvSpPr>
        <p:spPr>
          <a:xfrm>
            <a:off x="247395" y="220219"/>
            <a:ext cx="10240964" cy="76924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b="1" kern="1200" spc="60" baseline="0">
                <a:solidFill>
                  <a:schemeClr val="accent1"/>
                </a:solidFill>
                <a:latin typeface="Century Gothic" panose="020B0502020202020204" pitchFamily="34" charset="0"/>
                <a:ea typeface="+mj-ea"/>
                <a:cs typeface="+mj-cs"/>
              </a:defRPr>
            </a:lvl1pPr>
          </a:lstStyle>
          <a:p>
            <a:r>
              <a:rPr lang="en-US" sz="3200"/>
              <a:t>O. Products, Equipment, or Materials</a:t>
            </a:r>
            <a:endParaRPr lang="en-US" sz="3200" dirty="0"/>
          </a:p>
        </p:txBody>
      </p:sp>
      <p:sp>
        <p:nvSpPr>
          <p:cNvPr id="6" name="TextBox 5">
            <a:extLst>
              <a:ext uri="{FF2B5EF4-FFF2-40B4-BE49-F238E27FC236}">
                <a16:creationId xmlns:a16="http://schemas.microsoft.com/office/drawing/2014/main" id="{4F47EE25-BCF2-4B0D-863B-B989DB631008}"/>
              </a:ext>
            </a:extLst>
          </p:cNvPr>
          <p:cNvSpPr txBox="1"/>
          <p:nvPr/>
        </p:nvSpPr>
        <p:spPr>
          <a:xfrm>
            <a:off x="2033665" y="1999952"/>
            <a:ext cx="8274569" cy="3354765"/>
          </a:xfrm>
          <a:prstGeom prst="rect">
            <a:avLst/>
          </a:prstGeom>
          <a:noFill/>
        </p:spPr>
        <p:txBody>
          <a:bodyPr wrap="square" rtlCol="0">
            <a:spAutoFit/>
          </a:bodyPr>
          <a:lstStyle/>
          <a:p>
            <a:r>
              <a:rPr lang="en-US" sz="2000" b="1" dirty="0">
                <a:solidFill>
                  <a:srgbClr val="0070C0"/>
                </a:solidFill>
                <a:latin typeface="Calibri" panose="020F0502020204030204" pitchFamily="34" charset="0"/>
                <a:cs typeface="Calibri" panose="020F0502020204030204" pitchFamily="34" charset="0"/>
              </a:rPr>
              <a:t>What was the approximate percentage of this vehicle’s 2021 mileage driven to reposition the empty vehicle to a new location for the next load? </a:t>
            </a:r>
            <a:r>
              <a:rPr lang="en-US" sz="2000" dirty="0">
                <a:solidFill>
                  <a:srgbClr val="0070C0"/>
                </a:solidFill>
                <a:latin typeface="Calibri" panose="020F0502020204030204" pitchFamily="34" charset="0"/>
                <a:cs typeface="Calibri" panose="020F0502020204030204" pitchFamily="34" charset="0"/>
              </a:rPr>
              <a:t>____%</a:t>
            </a:r>
          </a:p>
          <a:p>
            <a:endParaRPr lang="en-US" sz="2000" dirty="0">
              <a:solidFill>
                <a:srgbClr val="0070C0"/>
              </a:solidFill>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What was the approximate percentage of this vehicle’s 2021 mileage driven empty or deadhead directly back to home base? </a:t>
            </a:r>
            <a:r>
              <a:rPr lang="en-US" sz="2000" dirty="0">
                <a:solidFill>
                  <a:srgbClr val="0070C0"/>
                </a:solidFill>
                <a:latin typeface="Calibri" panose="020F0502020204030204" pitchFamily="34" charset="0"/>
                <a:cs typeface="Calibri" panose="020F0502020204030204" pitchFamily="34" charset="0"/>
              </a:rPr>
              <a:t>____%</a:t>
            </a:r>
          </a:p>
          <a:p>
            <a:endParaRPr lang="en-US" sz="2000" dirty="0">
              <a:solidFill>
                <a:srgbClr val="0070C0"/>
              </a:solidFill>
              <a:latin typeface="Calibri" panose="020F0502020204030204" pitchFamily="34" charset="0"/>
              <a:cs typeface="Calibri" panose="020F0502020204030204" pitchFamily="34" charset="0"/>
            </a:endParaRPr>
          </a:p>
          <a:p>
            <a:r>
              <a:rPr lang="en-US" sz="2000" b="1" dirty="0">
                <a:solidFill>
                  <a:srgbClr val="0070C0"/>
                </a:solidFill>
                <a:latin typeface="Calibri" panose="020F0502020204030204" pitchFamily="34" charset="0"/>
                <a:cs typeface="Calibri" panose="020F0502020204030204" pitchFamily="34" charset="0"/>
              </a:rPr>
              <a:t>In 2021, did this vehicle EVER take less efficient routes due to:</a:t>
            </a:r>
          </a:p>
          <a:p>
            <a:pPr marL="742950" lvl="1" indent="-285750">
              <a:buFontTx/>
              <a:buChar char="-"/>
            </a:pPr>
            <a:r>
              <a:rPr lang="en-US" dirty="0">
                <a:solidFill>
                  <a:srgbClr val="0070C0"/>
                </a:solidFill>
                <a:latin typeface="Calibri" panose="020F0502020204030204" pitchFamily="34" charset="0"/>
                <a:cs typeface="Calibri" panose="020F0502020204030204" pitchFamily="34" charset="0"/>
              </a:rPr>
              <a:t>Low height on a bridge or a tunnel</a:t>
            </a:r>
          </a:p>
          <a:p>
            <a:pPr marL="742950" lvl="1" indent="-285750">
              <a:buFontTx/>
              <a:buChar char="-"/>
            </a:pPr>
            <a:r>
              <a:rPr lang="en-US" dirty="0">
                <a:solidFill>
                  <a:srgbClr val="0070C0"/>
                </a:solidFill>
                <a:latin typeface="Calibri" panose="020F0502020204030204" pitchFamily="34" charset="0"/>
                <a:cs typeface="Calibri" panose="020F0502020204030204" pitchFamily="34" charset="0"/>
              </a:rPr>
              <a:t>Weight restriction on a bridge</a:t>
            </a:r>
          </a:p>
          <a:p>
            <a:pPr marL="742950" lvl="1" indent="-285750">
              <a:buFontTx/>
              <a:buChar char="-"/>
            </a:pPr>
            <a:r>
              <a:rPr lang="en-US" dirty="0">
                <a:solidFill>
                  <a:srgbClr val="0070C0"/>
                </a:solidFill>
                <a:latin typeface="Calibri" panose="020F0502020204030204" pitchFamily="34" charset="0"/>
                <a:cs typeface="Calibri" panose="020F0502020204030204" pitchFamily="34" charset="0"/>
              </a:rPr>
              <a:t>Weight restriction on a highway</a:t>
            </a:r>
          </a:p>
          <a:p>
            <a:pPr marL="742950" lvl="1" indent="-285750">
              <a:buFontTx/>
              <a:buChar char="-"/>
            </a:pPr>
            <a:r>
              <a:rPr lang="en-US" dirty="0">
                <a:solidFill>
                  <a:srgbClr val="0070C0"/>
                </a:solidFill>
                <a:latin typeface="Calibri" panose="020F0502020204030204" pitchFamily="34" charset="0"/>
                <a:cs typeface="Calibri" panose="020F0502020204030204" pitchFamily="34" charset="0"/>
              </a:rPr>
              <a:t>None of the above</a:t>
            </a:r>
          </a:p>
        </p:txBody>
      </p:sp>
    </p:spTree>
    <p:extLst>
      <p:ext uri="{BB962C8B-B14F-4D97-AF65-F5344CB8AC3E}">
        <p14:creationId xmlns:p14="http://schemas.microsoft.com/office/powerpoint/2010/main" val="40145091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47395" y="235209"/>
            <a:ext cx="10240964" cy="769246"/>
          </a:xfrm>
        </p:spPr>
        <p:txBody>
          <a:bodyPr/>
          <a:lstStyle/>
          <a:p>
            <a:r>
              <a:rPr lang="en-US" sz="3200" dirty="0"/>
              <a:t>P. Hazardous Materials </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9342F968-9502-424F-93F6-D19FFC6ACD2E}"/>
              </a:ext>
            </a:extLst>
          </p:cNvPr>
          <p:cNvSpPr txBox="1"/>
          <p:nvPr/>
        </p:nvSpPr>
        <p:spPr>
          <a:xfrm>
            <a:off x="6356829" y="542790"/>
            <a:ext cx="2515817" cy="461665"/>
          </a:xfrm>
          <a:prstGeom prst="rect">
            <a:avLst/>
          </a:prstGeom>
          <a:noFill/>
        </p:spPr>
        <p:txBody>
          <a:bodyPr wrap="none" rtlCol="0">
            <a:spAutoFit/>
          </a:bodyPr>
          <a:lstStyle/>
          <a:p>
            <a:r>
              <a:rPr lang="en-US" sz="2400" b="1" u="sng" dirty="0">
                <a:solidFill>
                  <a:srgbClr val="FF0000"/>
                </a:solidFill>
                <a:latin typeface="Calibri" panose="020F0502020204030204" pitchFamily="34" charset="0"/>
                <a:cs typeface="Calibri" panose="020F0502020204030204" pitchFamily="34" charset="0"/>
              </a:rPr>
              <a:t>Heavy Trucks Only</a:t>
            </a:r>
          </a:p>
        </p:txBody>
      </p:sp>
      <p:sp>
        <p:nvSpPr>
          <p:cNvPr id="4" name="TextBox 3">
            <a:extLst>
              <a:ext uri="{FF2B5EF4-FFF2-40B4-BE49-F238E27FC236}">
                <a16:creationId xmlns:a16="http://schemas.microsoft.com/office/drawing/2014/main" id="{01D7511A-49AB-41D9-BBA7-642E2DA28D5C}"/>
              </a:ext>
            </a:extLst>
          </p:cNvPr>
          <p:cNvSpPr txBox="1"/>
          <p:nvPr/>
        </p:nvSpPr>
        <p:spPr>
          <a:xfrm>
            <a:off x="809469" y="1222145"/>
            <a:ext cx="10058400" cy="4247317"/>
          </a:xfrm>
          <a:prstGeom prst="rect">
            <a:avLst/>
          </a:prstGeom>
          <a:noFill/>
        </p:spPr>
        <p:txBody>
          <a:bodyPr wrap="square" rtlCol="0">
            <a:spAutoFit/>
          </a:bodyPr>
          <a:lstStyle/>
          <a:p>
            <a:r>
              <a:rPr lang="en-US" b="1" dirty="0">
                <a:latin typeface="Calibri" panose="020F0502020204030204" pitchFamily="34" charset="0"/>
                <a:cs typeface="Calibri" panose="020F0502020204030204" pitchFamily="34" charset="0"/>
              </a:rPr>
              <a:t>At any time during 2021, was this vehicle used to transport hazardous materials in quantities large enough to have a hazmat placard on the vehicle as required by 49 CFR Part 172 Subpart F? </a:t>
            </a:r>
            <a:endParaRPr lang="en-US" dirty="0">
              <a:latin typeface="Calibri" panose="020F0502020204030204" pitchFamily="34" charset="0"/>
              <a:cs typeface="Calibri" panose="020F0502020204030204" pitchFamily="34" charset="0"/>
            </a:endParaRPr>
          </a:p>
          <a:p>
            <a:pPr marL="285750" indent="-285750">
              <a:buFontTx/>
              <a:buChar char="-"/>
            </a:pPr>
            <a:r>
              <a:rPr lang="en-US" dirty="0">
                <a:latin typeface="Calibri" panose="020F0502020204030204" pitchFamily="34" charset="0"/>
                <a:cs typeface="Calibri" panose="020F0502020204030204" pitchFamily="34" charset="0"/>
              </a:rPr>
              <a:t>Yes </a:t>
            </a:r>
            <a:r>
              <a:rPr lang="en-US" dirty="0">
                <a:latin typeface="Calibri" panose="020F0502020204030204" pitchFamily="34" charset="0"/>
                <a:cs typeface="Calibri" panose="020F0502020204030204" pitchFamily="34" charset="0"/>
                <a:sym typeface="Wingdings" panose="05000000000000000000" pitchFamily="2" charset="2"/>
              </a:rPr>
              <a:t> </a:t>
            </a:r>
            <a:r>
              <a:rPr lang="en-US" i="1" dirty="0">
                <a:latin typeface="Calibri" panose="020F0502020204030204" pitchFamily="34" charset="0"/>
                <a:cs typeface="Calibri" panose="020F0502020204030204" pitchFamily="34" charset="0"/>
                <a:sym typeface="Wingdings" panose="05000000000000000000" pitchFamily="2" charset="2"/>
              </a:rPr>
              <a:t>Go to next question</a:t>
            </a:r>
          </a:p>
          <a:p>
            <a:pPr marL="285750" indent="-285750">
              <a:buFontTx/>
              <a:buChar char="-"/>
            </a:pPr>
            <a:r>
              <a:rPr lang="en-US" dirty="0">
                <a:latin typeface="Calibri" panose="020F0502020204030204" pitchFamily="34" charset="0"/>
                <a:cs typeface="Calibri" panose="020F0502020204030204" pitchFamily="34" charset="0"/>
                <a:sym typeface="Wingdings" panose="05000000000000000000" pitchFamily="2" charset="2"/>
              </a:rPr>
              <a:t>No  </a:t>
            </a:r>
            <a:r>
              <a:rPr lang="en-US" i="1" dirty="0">
                <a:latin typeface="Calibri" panose="020F0502020204030204" pitchFamily="34" charset="0"/>
                <a:cs typeface="Calibri" panose="020F0502020204030204" pitchFamily="34" charset="0"/>
                <a:sym typeface="Wingdings" panose="05000000000000000000" pitchFamily="2" charset="2"/>
              </a:rPr>
              <a:t>Go to contact information</a:t>
            </a:r>
          </a:p>
          <a:p>
            <a:pPr marL="285750" indent="-285750">
              <a:buFontTx/>
              <a:buChar char="-"/>
            </a:pPr>
            <a:endParaRPr lang="en-US" dirty="0">
              <a:latin typeface="Calibri" panose="020F0502020204030204" pitchFamily="34" charset="0"/>
              <a:cs typeface="Calibri" panose="020F0502020204030204" pitchFamily="34" charset="0"/>
              <a:sym typeface="Wingdings" panose="05000000000000000000" pitchFamily="2" charset="2"/>
            </a:endParaRPr>
          </a:p>
          <a:p>
            <a:r>
              <a:rPr lang="en-US" b="1" dirty="0">
                <a:latin typeface="Calibri" panose="020F0502020204030204" pitchFamily="34" charset="0"/>
                <a:cs typeface="Calibri" panose="020F0502020204030204" pitchFamily="34" charset="0"/>
                <a:sym typeface="Wingdings" panose="05000000000000000000" pitchFamily="2" charset="2"/>
              </a:rPr>
              <a:t>What was the approximate percentage of this vehicle’s 2021 mileage used to transport hazardous materials in quantities large enough to have a hazmat placard on the vehicle as required by 49 CFR Part 172 Subpart F?  </a:t>
            </a:r>
            <a:r>
              <a:rPr lang="en-US" dirty="0">
                <a:latin typeface="Calibri" panose="020F0502020204030204" pitchFamily="34" charset="0"/>
                <a:cs typeface="Calibri" panose="020F0502020204030204" pitchFamily="34" charset="0"/>
                <a:sym typeface="Wingdings" panose="05000000000000000000" pitchFamily="2" charset="2"/>
              </a:rPr>
              <a:t>____%</a:t>
            </a:r>
          </a:p>
          <a:p>
            <a:endParaRPr lang="en-US" dirty="0">
              <a:latin typeface="Calibri" panose="020F0502020204030204" pitchFamily="34" charset="0"/>
              <a:cs typeface="Calibri" panose="020F0502020204030204" pitchFamily="34" charset="0"/>
              <a:sym typeface="Wingdings" panose="05000000000000000000" pitchFamily="2" charset="2"/>
            </a:endParaRPr>
          </a:p>
          <a:p>
            <a:r>
              <a:rPr lang="en-US" b="1" dirty="0">
                <a:latin typeface="Calibri" panose="020F0502020204030204" pitchFamily="34" charset="0"/>
                <a:cs typeface="Calibri" panose="020F0502020204030204" pitchFamily="34" charset="0"/>
                <a:sym typeface="Wingdings" panose="05000000000000000000" pitchFamily="2" charset="2"/>
              </a:rPr>
              <a:t>What was the approximate percentage of this vehicle’s 2021 mileage for which this vehicle carried each of the following types of hazardous materials?</a:t>
            </a:r>
          </a:p>
          <a:p>
            <a:r>
              <a:rPr lang="en-US" i="1" dirty="0">
                <a:latin typeface="Calibri" panose="020F0502020204030204" pitchFamily="34" charset="0"/>
                <a:cs typeface="Calibri" panose="020F0502020204030204" pitchFamily="34" charset="0"/>
                <a:sym typeface="Wingdings" panose="05000000000000000000" pitchFamily="2" charset="2"/>
              </a:rPr>
              <a:t>Only report percentages for those hazardous materials carried in quantities large enough to have a hazmat placard on the vehicle. Percentages can add to more than 100% if more than one hazardous material was carried at the same time.</a:t>
            </a:r>
          </a:p>
          <a:p>
            <a:r>
              <a:rPr lang="en-US" i="1" dirty="0">
                <a:solidFill>
                  <a:schemeClr val="accent3">
                    <a:lumMod val="60000"/>
                    <a:lumOff val="40000"/>
                  </a:schemeClr>
                </a:solidFill>
                <a:latin typeface="Calibri" panose="020F0502020204030204" pitchFamily="34" charset="0"/>
                <a:cs typeface="Calibri" panose="020F0502020204030204" pitchFamily="34" charset="0"/>
                <a:sym typeface="Wingdings" panose="05000000000000000000" pitchFamily="2" charset="2"/>
              </a:rPr>
              <a:t>     (Respondents select from a list of 21 hazmat classes and divisions)</a:t>
            </a:r>
            <a:endParaRPr lang="en-US" i="1" dirty="0">
              <a:solidFill>
                <a:schemeClr val="accent3">
                  <a:lumMod val="60000"/>
                  <a:lumOff val="4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982486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624954" y="654129"/>
            <a:ext cx="10240964" cy="1213282"/>
          </a:xfrm>
        </p:spPr>
        <p:txBody>
          <a:bodyPr/>
          <a:lstStyle/>
          <a:p>
            <a:r>
              <a:rPr lang="en-US" dirty="0"/>
              <a:t>What’s next?</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3" name="TextBox 2">
            <a:extLst>
              <a:ext uri="{FF2B5EF4-FFF2-40B4-BE49-F238E27FC236}">
                <a16:creationId xmlns:a16="http://schemas.microsoft.com/office/drawing/2014/main" id="{8D5D9BAC-CD28-4562-9845-54667FD41A62}"/>
              </a:ext>
            </a:extLst>
          </p:cNvPr>
          <p:cNvSpPr txBox="1"/>
          <p:nvPr/>
        </p:nvSpPr>
        <p:spPr>
          <a:xfrm>
            <a:off x="2503357" y="2338466"/>
            <a:ext cx="6647974" cy="2308324"/>
          </a:xfrm>
          <a:prstGeom prst="rect">
            <a:avLst/>
          </a:prstGeom>
          <a:noFill/>
        </p:spPr>
        <p:txBody>
          <a:bodyPr wrap="none" rtlCol="0">
            <a:spAutoFit/>
          </a:bodyPr>
          <a:lstStyle/>
          <a:p>
            <a:r>
              <a:rPr lang="en-US" sz="2400" b="1" dirty="0">
                <a:latin typeface="Calibri" panose="020F0502020204030204" pitchFamily="34" charset="0"/>
                <a:cs typeface="Calibri" panose="020F0502020204030204" pitchFamily="34" charset="0"/>
              </a:rPr>
              <a:t>May 2021		</a:t>
            </a:r>
            <a:r>
              <a:rPr lang="en-US" sz="2400" dirty="0">
                <a:latin typeface="Calibri" panose="020F0502020204030204" pitchFamily="34" charset="0"/>
                <a:cs typeface="Calibri" panose="020F0502020204030204" pitchFamily="34" charset="0"/>
              </a:rPr>
              <a:t>Public comment period ends</a:t>
            </a:r>
          </a:p>
          <a:p>
            <a:r>
              <a:rPr lang="en-US" sz="2400" b="1" dirty="0">
                <a:latin typeface="Calibri" panose="020F0502020204030204" pitchFamily="34" charset="0"/>
                <a:cs typeface="Calibri" panose="020F0502020204030204" pitchFamily="34" charset="0"/>
              </a:rPr>
              <a:t>June 2021                 </a:t>
            </a:r>
            <a:r>
              <a:rPr lang="en-US" sz="2400" dirty="0">
                <a:latin typeface="Calibri" panose="020F0502020204030204" pitchFamily="34" charset="0"/>
                <a:cs typeface="Calibri" panose="020F0502020204030204" pitchFamily="34" charset="0"/>
              </a:rPr>
              <a:t>	Finalize question wording</a:t>
            </a:r>
          </a:p>
          <a:p>
            <a:r>
              <a:rPr lang="en-US" sz="2400" b="1" dirty="0">
                <a:latin typeface="Calibri" panose="020F0502020204030204" pitchFamily="34" charset="0"/>
                <a:cs typeface="Calibri" panose="020F0502020204030204" pitchFamily="34" charset="0"/>
              </a:rPr>
              <a:t>February 2022</a:t>
            </a:r>
            <a:r>
              <a:rPr lang="en-US" sz="2400" dirty="0">
                <a:latin typeface="Calibri" panose="020F0502020204030204" pitchFamily="34" charset="0"/>
                <a:cs typeface="Calibri" panose="020F0502020204030204" pitchFamily="34" charset="0"/>
              </a:rPr>
              <a:t>          	Data collection begins</a:t>
            </a:r>
          </a:p>
          <a:p>
            <a:r>
              <a:rPr lang="en-US" sz="2400" b="1" dirty="0">
                <a:latin typeface="Calibri" panose="020F0502020204030204" pitchFamily="34" charset="0"/>
                <a:cs typeface="Calibri" panose="020F0502020204030204" pitchFamily="34" charset="0"/>
              </a:rPr>
              <a:t>October 2022</a:t>
            </a:r>
            <a:r>
              <a:rPr lang="en-US" sz="2400" dirty="0">
                <a:latin typeface="Calibri" panose="020F0502020204030204" pitchFamily="34" charset="0"/>
                <a:cs typeface="Calibri" panose="020F0502020204030204" pitchFamily="34" charset="0"/>
              </a:rPr>
              <a:t>            	Data collection ends</a:t>
            </a:r>
          </a:p>
          <a:p>
            <a:endParaRPr lang="en-US" sz="2400" dirty="0">
              <a:latin typeface="Calibri" panose="020F0502020204030204" pitchFamily="34" charset="0"/>
              <a:cs typeface="Calibri" panose="020F0502020204030204" pitchFamily="34" charset="0"/>
            </a:endParaRPr>
          </a:p>
          <a:p>
            <a:r>
              <a:rPr lang="en-US" sz="2400" b="1" dirty="0">
                <a:latin typeface="Calibri" panose="020F0502020204030204" pitchFamily="34" charset="0"/>
                <a:cs typeface="Calibri" panose="020F0502020204030204" pitchFamily="34" charset="0"/>
              </a:rPr>
              <a:t>Fall 2023</a:t>
            </a:r>
            <a:r>
              <a:rPr lang="en-US" sz="2400" dirty="0">
                <a:latin typeface="Calibri" panose="020F0502020204030204" pitchFamily="34" charset="0"/>
                <a:cs typeface="Calibri" panose="020F0502020204030204" pitchFamily="34" charset="0"/>
              </a:rPr>
              <a:t>    		2021 VIUS data release	</a:t>
            </a:r>
          </a:p>
        </p:txBody>
      </p:sp>
    </p:spTree>
    <p:extLst>
      <p:ext uri="{BB962C8B-B14F-4D97-AF65-F5344CB8AC3E}">
        <p14:creationId xmlns:p14="http://schemas.microsoft.com/office/powerpoint/2010/main" val="41990432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4" name="Subtitle 2">
            <a:extLst>
              <a:ext uri="{FF2B5EF4-FFF2-40B4-BE49-F238E27FC236}">
                <a16:creationId xmlns:a16="http://schemas.microsoft.com/office/drawing/2014/main" id="{0B80FCB6-EAF2-41C8-8D3B-914946D720E2}"/>
              </a:ext>
            </a:extLst>
          </p:cNvPr>
          <p:cNvSpPr>
            <a:spLocks noGrp="1"/>
          </p:cNvSpPr>
          <p:nvPr>
            <p:ph type="subTitle" idx="1"/>
          </p:nvPr>
        </p:nvSpPr>
        <p:spPr>
          <a:xfrm>
            <a:off x="2113613" y="2754460"/>
            <a:ext cx="8797276" cy="1655762"/>
          </a:xfrm>
        </p:spPr>
        <p:txBody>
          <a:bodyPr>
            <a:normAutofit/>
          </a:bodyPr>
          <a:lstStyle/>
          <a:p>
            <a:r>
              <a:rPr lang="en-US" sz="2400" dirty="0">
                <a:latin typeface="Calibri" panose="020F0502020204030204" pitchFamily="34" charset="0"/>
                <a:cs typeface="Calibri" panose="020F0502020204030204" pitchFamily="34" charset="0"/>
              </a:rPr>
              <a:t>For more information, visit our webpages at:</a:t>
            </a:r>
          </a:p>
          <a:p>
            <a:r>
              <a:rPr lang="en-US" sz="2400" b="0" dirty="0">
                <a:latin typeface="Calibri" panose="020F0502020204030204" pitchFamily="34" charset="0"/>
                <a:cs typeface="Calibri" panose="020F0502020204030204" pitchFamily="34" charset="0"/>
                <a:hlinkClick r:id="rId4"/>
              </a:rPr>
              <a:t>www.bts.gov/vius</a:t>
            </a:r>
            <a:endParaRPr lang="en-US" sz="2400" b="0" dirty="0">
              <a:latin typeface="Calibri" panose="020F0502020204030204" pitchFamily="34" charset="0"/>
              <a:cs typeface="Calibri" panose="020F0502020204030204" pitchFamily="34" charset="0"/>
            </a:endParaRPr>
          </a:p>
          <a:p>
            <a:r>
              <a:rPr lang="en-US" sz="2400" b="0" dirty="0">
                <a:latin typeface="Calibri" panose="020F0502020204030204" pitchFamily="34" charset="0"/>
                <a:cs typeface="Calibri" panose="020F0502020204030204" pitchFamily="34" charset="0"/>
                <a:hlinkClick r:id="rId5"/>
              </a:rPr>
              <a:t>www.census.gov/vius</a:t>
            </a:r>
            <a:endParaRPr lang="en-US" sz="2400" b="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p>
        </p:txBody>
      </p:sp>
      <p:sp>
        <p:nvSpPr>
          <p:cNvPr id="5" name="Title 1">
            <a:extLst>
              <a:ext uri="{FF2B5EF4-FFF2-40B4-BE49-F238E27FC236}">
                <a16:creationId xmlns:a16="http://schemas.microsoft.com/office/drawing/2014/main" id="{7DDE8A26-47A3-4CF5-8E1F-2A93E0BE50DB}"/>
              </a:ext>
            </a:extLst>
          </p:cNvPr>
          <p:cNvSpPr>
            <a:spLocks noGrp="1"/>
          </p:cNvSpPr>
          <p:nvPr>
            <p:ph type="ctrTitle"/>
          </p:nvPr>
        </p:nvSpPr>
        <p:spPr>
          <a:xfrm>
            <a:off x="669925" y="1058863"/>
            <a:ext cx="10240963" cy="1212850"/>
          </a:xfrm>
        </p:spPr>
        <p:txBody>
          <a:bodyPr/>
          <a:lstStyle/>
          <a:p>
            <a:r>
              <a:rPr lang="en-US" dirty="0"/>
              <a:t>VIUS Webpages</a:t>
            </a:r>
          </a:p>
        </p:txBody>
      </p:sp>
    </p:spTree>
    <p:extLst>
      <p:ext uri="{BB962C8B-B14F-4D97-AF65-F5344CB8AC3E}">
        <p14:creationId xmlns:p14="http://schemas.microsoft.com/office/powerpoint/2010/main" val="285969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540" y="5206319"/>
            <a:ext cx="3770424" cy="1430328"/>
          </a:xfrm>
          <a:prstGeom prst="rect">
            <a:avLst/>
          </a:prstGeom>
        </p:spPr>
      </p:pic>
      <p:sp>
        <p:nvSpPr>
          <p:cNvPr id="4" name="Title 4">
            <a:extLst>
              <a:ext uri="{FF2B5EF4-FFF2-40B4-BE49-F238E27FC236}">
                <a16:creationId xmlns:a16="http://schemas.microsoft.com/office/drawing/2014/main" id="{23ED48A3-317C-4479-A577-2B2294747A22}"/>
              </a:ext>
            </a:extLst>
          </p:cNvPr>
          <p:cNvSpPr>
            <a:spLocks noGrp="1"/>
          </p:cNvSpPr>
          <p:nvPr>
            <p:ph type="ctrTitle"/>
          </p:nvPr>
        </p:nvSpPr>
        <p:spPr>
          <a:xfrm>
            <a:off x="372085" y="2101890"/>
            <a:ext cx="4026766" cy="1327110"/>
          </a:xfrm>
        </p:spPr>
        <p:txBody>
          <a:bodyPr/>
          <a:lstStyle/>
          <a:p>
            <a:r>
              <a:rPr lang="en-US" dirty="0"/>
              <a:t>VIUS Sample</a:t>
            </a:r>
          </a:p>
        </p:txBody>
      </p:sp>
      <p:sp>
        <p:nvSpPr>
          <p:cNvPr id="5" name="Content Placeholder 1">
            <a:extLst>
              <a:ext uri="{FF2B5EF4-FFF2-40B4-BE49-F238E27FC236}">
                <a16:creationId xmlns:a16="http://schemas.microsoft.com/office/drawing/2014/main" id="{929DFAC8-A01E-4CCD-93FC-D80EF8162AF7}"/>
              </a:ext>
            </a:extLst>
          </p:cNvPr>
          <p:cNvSpPr txBox="1">
            <a:spLocks/>
          </p:cNvSpPr>
          <p:nvPr/>
        </p:nvSpPr>
        <p:spPr>
          <a:xfrm>
            <a:off x="4752109" y="554182"/>
            <a:ext cx="6697484" cy="5514109"/>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600" b="1" kern="1200" spc="60" baseline="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00000"/>
              </a:lnSpc>
              <a:spcBef>
                <a:spcPts val="26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00000"/>
              </a:lnSpc>
              <a:spcBef>
                <a:spcPts val="12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00000"/>
              </a:lnSpc>
              <a:spcBef>
                <a:spcPts val="2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a:latin typeface="Calibri" panose="020F0502020204030204" pitchFamily="34" charset="0"/>
                <a:cs typeface="Calibri" panose="020F0502020204030204" pitchFamily="34" charset="0"/>
              </a:rPr>
              <a:t>VIUS collects data from registered owners of </a:t>
            </a:r>
            <a:r>
              <a:rPr lang="en-US" sz="2000" u="sng" dirty="0">
                <a:latin typeface="Calibri" panose="020F0502020204030204" pitchFamily="34" charset="0"/>
                <a:cs typeface="Calibri" panose="020F0502020204030204" pitchFamily="34" charset="0"/>
              </a:rPr>
              <a:t>both</a:t>
            </a:r>
            <a:r>
              <a:rPr lang="en-US" sz="2000" dirty="0">
                <a:latin typeface="Calibri" panose="020F0502020204030204" pitchFamily="34" charset="0"/>
                <a:cs typeface="Calibri" panose="020F0502020204030204" pitchFamily="34" charset="0"/>
              </a:rPr>
              <a:t> personally-owned and commercially-owned trucks.</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The VIUS sample includes about 150,000 records divided across FIVE truck strata:</a:t>
            </a:r>
          </a:p>
          <a:p>
            <a:pPr marL="171450" lvl="3" algn="l"/>
            <a:r>
              <a:rPr lang="en-US" sz="1900" dirty="0">
                <a:latin typeface="Calibri" panose="020F0502020204030204" pitchFamily="34" charset="0"/>
                <a:cs typeface="Calibri" panose="020F0502020204030204" pitchFamily="34" charset="0"/>
              </a:rPr>
              <a:t>1  Pickups</a:t>
            </a:r>
          </a:p>
          <a:p>
            <a:pPr marL="171450" lvl="3" algn="l"/>
            <a:r>
              <a:rPr lang="en-US" sz="1900" dirty="0">
                <a:latin typeface="Calibri" panose="020F0502020204030204" pitchFamily="34" charset="0"/>
                <a:cs typeface="Calibri" panose="020F0502020204030204" pitchFamily="34" charset="0"/>
              </a:rPr>
              <a:t>2  Sport utility vehicles, minivans, and light vans</a:t>
            </a:r>
          </a:p>
          <a:p>
            <a:pPr marL="171450" lvl="3" algn="l"/>
            <a:r>
              <a:rPr lang="en-US" sz="1900" dirty="0">
                <a:latin typeface="Calibri" panose="020F0502020204030204" pitchFamily="34" charset="0"/>
                <a:cs typeface="Calibri" panose="020F0502020204030204" pitchFamily="34" charset="0"/>
              </a:rPr>
              <a:t>3  Straight trucks &lt;26,000 pounds</a:t>
            </a:r>
          </a:p>
          <a:p>
            <a:pPr marL="171450" lvl="3" algn="l"/>
            <a:r>
              <a:rPr lang="en-US" sz="1900" dirty="0">
                <a:latin typeface="Calibri" panose="020F0502020204030204" pitchFamily="34" charset="0"/>
                <a:cs typeface="Calibri" panose="020F0502020204030204" pitchFamily="34" charset="0"/>
              </a:rPr>
              <a:t>4  Straight trucks &gt;=26,000 pounds</a:t>
            </a:r>
          </a:p>
          <a:p>
            <a:pPr marL="171450" lvl="3" algn="l"/>
            <a:r>
              <a:rPr lang="en-US" sz="1900" dirty="0">
                <a:latin typeface="Calibri" panose="020F0502020204030204" pitchFamily="34" charset="0"/>
                <a:cs typeface="Calibri" panose="020F0502020204030204" pitchFamily="34" charset="0"/>
              </a:rPr>
              <a:t>5  Truck tractors</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The following types of vehicles are out of scope for VIUS: </a:t>
            </a:r>
            <a:r>
              <a:rPr lang="en-US" sz="2000" b="0" dirty="0">
                <a:latin typeface="Calibri" panose="020F0502020204030204" pitchFamily="34" charset="0"/>
                <a:cs typeface="Calibri" panose="020F0502020204030204" pitchFamily="34" charset="0"/>
              </a:rPr>
              <a:t>government-owned trucks, ambulances, fire engines, buses, farm tractors, passenger cars, motor homes</a:t>
            </a: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36846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975518" y="1999389"/>
            <a:ext cx="10240964" cy="1213282"/>
          </a:xfrm>
        </p:spPr>
        <p:txBody>
          <a:bodyPr/>
          <a:lstStyle/>
          <a:p>
            <a:pPr algn="ctr"/>
            <a:r>
              <a:rPr lang="en-US" dirty="0"/>
              <a:t>Q &amp; A Session</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Tree>
    <p:extLst>
      <p:ext uri="{BB962C8B-B14F-4D97-AF65-F5344CB8AC3E}">
        <p14:creationId xmlns:p14="http://schemas.microsoft.com/office/powerpoint/2010/main" val="22383274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669925" y="1058863"/>
            <a:ext cx="10240964" cy="1213282"/>
          </a:xfrm>
        </p:spPr>
        <p:txBody>
          <a:bodyPr/>
          <a:lstStyle/>
          <a:p>
            <a:r>
              <a:rPr lang="en-US" dirty="0"/>
              <a:t>Contact Information</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Tree>
    <p:extLst>
      <p:ext uri="{BB962C8B-B14F-4D97-AF65-F5344CB8AC3E}">
        <p14:creationId xmlns:p14="http://schemas.microsoft.com/office/powerpoint/2010/main" val="18320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CA71B7-DC2F-4648-8EED-9D575CB9943A}"/>
              </a:ext>
            </a:extLst>
          </p:cNvPr>
          <p:cNvSpPr>
            <a:spLocks noGrp="1"/>
          </p:cNvSpPr>
          <p:nvPr>
            <p:ph type="title"/>
          </p:nvPr>
        </p:nvSpPr>
        <p:spPr>
          <a:xfrm>
            <a:off x="3289695" y="351538"/>
            <a:ext cx="6391725" cy="648038"/>
          </a:xfrm>
        </p:spPr>
        <p:txBody>
          <a:bodyPr/>
          <a:lstStyle/>
          <a:p>
            <a:r>
              <a:rPr lang="en-US" sz="4400" dirty="0"/>
              <a:t>Two Questionnaires</a:t>
            </a:r>
          </a:p>
        </p:txBody>
      </p:sp>
      <p:sp>
        <p:nvSpPr>
          <p:cNvPr id="2" name="Content Placeholder 1">
            <a:extLst>
              <a:ext uri="{FF2B5EF4-FFF2-40B4-BE49-F238E27FC236}">
                <a16:creationId xmlns:a16="http://schemas.microsoft.com/office/drawing/2014/main" id="{97F0D4C3-ECA6-4D33-9E47-E71A62FD9514}"/>
              </a:ext>
            </a:extLst>
          </p:cNvPr>
          <p:cNvSpPr>
            <a:spLocks noGrp="1"/>
          </p:cNvSpPr>
          <p:nvPr>
            <p:ph idx="1"/>
          </p:nvPr>
        </p:nvSpPr>
        <p:spPr>
          <a:xfrm>
            <a:off x="742404" y="1529951"/>
            <a:ext cx="10707189" cy="4538340"/>
          </a:xfrm>
        </p:spPr>
        <p:txBody>
          <a:bodyPr>
            <a:noAutofit/>
          </a:bodyPr>
          <a:lstStyle/>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sp>
        <p:nvSpPr>
          <p:cNvPr id="9" name="Content Placeholder 2"/>
          <p:cNvSpPr txBox="1">
            <a:spLocks/>
          </p:cNvSpPr>
          <p:nvPr/>
        </p:nvSpPr>
        <p:spPr>
          <a:xfrm>
            <a:off x="603727" y="1919063"/>
            <a:ext cx="10984545" cy="379809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600" b="1" kern="1200" spc="60" baseline="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00000"/>
              </a:lnSpc>
              <a:spcBef>
                <a:spcPts val="26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00000"/>
              </a:lnSpc>
              <a:spcBef>
                <a:spcPts val="12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00000"/>
              </a:lnSpc>
              <a:spcBef>
                <a:spcPts val="2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endParaRPr lang="en-US" sz="2100" b="0" dirty="0">
              <a:latin typeface="Calibri" panose="020F0502020204030204" pitchFamily="34" charset="0"/>
              <a:cs typeface="Calibri" panose="020F0502020204030204" pitchFamily="34" charset="0"/>
            </a:endParaRPr>
          </a:p>
          <a:p>
            <a:pPr>
              <a:spcBef>
                <a:spcPts val="0"/>
              </a:spcBef>
            </a:pPr>
            <a:endParaRPr lang="en-US" sz="2100" b="0" dirty="0">
              <a:latin typeface="Calibri" panose="020F0502020204030204" pitchFamily="34" charset="0"/>
              <a:cs typeface="Calibri" panose="020F0502020204030204" pitchFamily="34" charset="0"/>
            </a:endParaRPr>
          </a:p>
          <a:p>
            <a:pPr>
              <a:spcBef>
                <a:spcPts val="0"/>
              </a:spcBef>
            </a:pPr>
            <a:endParaRPr lang="en-US" sz="2100" b="0" dirty="0">
              <a:latin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BAC71C9A-44D4-4DBD-8341-C0D4886FA4CF}"/>
              </a:ext>
            </a:extLst>
          </p:cNvPr>
          <p:cNvPicPr>
            <a:picLocks noChangeAspect="1"/>
          </p:cNvPicPr>
          <p:nvPr/>
        </p:nvPicPr>
        <p:blipFill rotWithShape="1">
          <a:blip r:embed="rId3"/>
          <a:srcRect t="2635" b="22045"/>
          <a:stretch/>
        </p:blipFill>
        <p:spPr>
          <a:xfrm>
            <a:off x="6272639" y="1341053"/>
            <a:ext cx="3827060" cy="3798096"/>
          </a:xfrm>
          <a:prstGeom prst="rect">
            <a:avLst/>
          </a:prstGeom>
        </p:spPr>
      </p:pic>
      <p:pic>
        <p:nvPicPr>
          <p:cNvPr id="13" name="Picture 12">
            <a:extLst>
              <a:ext uri="{FF2B5EF4-FFF2-40B4-BE49-F238E27FC236}">
                <a16:creationId xmlns:a16="http://schemas.microsoft.com/office/drawing/2014/main" id="{6DCC625D-9F85-435A-A7BF-389994330F1E}"/>
              </a:ext>
            </a:extLst>
          </p:cNvPr>
          <p:cNvPicPr>
            <a:picLocks noChangeAspect="1"/>
          </p:cNvPicPr>
          <p:nvPr/>
        </p:nvPicPr>
        <p:blipFill rotWithShape="1">
          <a:blip r:embed="rId4"/>
          <a:srcRect b="22458"/>
          <a:stretch/>
        </p:blipFill>
        <p:spPr>
          <a:xfrm>
            <a:off x="2306902" y="1341053"/>
            <a:ext cx="3827060" cy="3798096"/>
          </a:xfrm>
          <a:prstGeom prst="rect">
            <a:avLst/>
          </a:prstGeom>
        </p:spPr>
      </p:pic>
      <p:sp>
        <p:nvSpPr>
          <p:cNvPr id="14" name="TextBox 13">
            <a:extLst>
              <a:ext uri="{FF2B5EF4-FFF2-40B4-BE49-F238E27FC236}">
                <a16:creationId xmlns:a16="http://schemas.microsoft.com/office/drawing/2014/main" id="{77EF9B28-18AF-4365-89AA-49EA04EF7913}"/>
              </a:ext>
            </a:extLst>
          </p:cNvPr>
          <p:cNvSpPr txBox="1"/>
          <p:nvPr/>
        </p:nvSpPr>
        <p:spPr>
          <a:xfrm>
            <a:off x="3857229" y="2356257"/>
            <a:ext cx="1433406" cy="400110"/>
          </a:xfrm>
          <a:prstGeom prst="rect">
            <a:avLst/>
          </a:prstGeom>
          <a:noFill/>
        </p:spPr>
        <p:txBody>
          <a:bodyPr wrap="none" rtlCol="0">
            <a:spAutoFit/>
          </a:bodyPr>
          <a:lstStyle/>
          <a:p>
            <a:r>
              <a:rPr lang="en-US" sz="2000" b="1" dirty="0">
                <a:solidFill>
                  <a:schemeClr val="accent1">
                    <a:lumMod val="75000"/>
                  </a:schemeClr>
                </a:solidFill>
              </a:rPr>
              <a:t>Light Trucks</a:t>
            </a:r>
          </a:p>
        </p:txBody>
      </p:sp>
      <p:sp>
        <p:nvSpPr>
          <p:cNvPr id="16" name="TextBox 15">
            <a:extLst>
              <a:ext uri="{FF2B5EF4-FFF2-40B4-BE49-F238E27FC236}">
                <a16:creationId xmlns:a16="http://schemas.microsoft.com/office/drawing/2014/main" id="{9690BA17-9BCE-4553-B868-5ABCFF9E9DD4}"/>
              </a:ext>
            </a:extLst>
          </p:cNvPr>
          <p:cNvSpPr txBox="1"/>
          <p:nvPr/>
        </p:nvSpPr>
        <p:spPr>
          <a:xfrm>
            <a:off x="8020376" y="2356257"/>
            <a:ext cx="1576650" cy="400110"/>
          </a:xfrm>
          <a:prstGeom prst="rect">
            <a:avLst/>
          </a:prstGeom>
          <a:noFill/>
        </p:spPr>
        <p:txBody>
          <a:bodyPr wrap="none" rtlCol="0">
            <a:spAutoFit/>
          </a:bodyPr>
          <a:lstStyle/>
          <a:p>
            <a:r>
              <a:rPr lang="en-US" sz="2000" b="1" dirty="0">
                <a:solidFill>
                  <a:schemeClr val="accent1">
                    <a:lumMod val="75000"/>
                  </a:schemeClr>
                </a:solidFill>
              </a:rPr>
              <a:t>Heavy Trucks</a:t>
            </a:r>
          </a:p>
        </p:txBody>
      </p:sp>
      <p:pic>
        <p:nvPicPr>
          <p:cNvPr id="17" name="Picture 16">
            <a:extLst>
              <a:ext uri="{FF2B5EF4-FFF2-40B4-BE49-F238E27FC236}">
                <a16:creationId xmlns:a16="http://schemas.microsoft.com/office/drawing/2014/main" id="{A63315A8-CD5F-4B96-8D9F-E781E7C23A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3540" y="5206319"/>
            <a:ext cx="3770424" cy="1430328"/>
          </a:xfrm>
          <a:prstGeom prst="rect">
            <a:avLst/>
          </a:prstGeom>
        </p:spPr>
      </p:pic>
    </p:spTree>
    <p:extLst>
      <p:ext uri="{BB962C8B-B14F-4D97-AF65-F5344CB8AC3E}">
        <p14:creationId xmlns:p14="http://schemas.microsoft.com/office/powerpoint/2010/main" val="365702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ctrTitle"/>
          </p:nvPr>
        </p:nvSpPr>
        <p:spPr>
          <a:xfrm>
            <a:off x="2959768" y="56584"/>
            <a:ext cx="5931570" cy="1014227"/>
          </a:xfrm>
        </p:spPr>
        <p:txBody>
          <a:bodyPr/>
          <a:lstStyle/>
          <a:p>
            <a:r>
              <a:rPr lang="en-US" sz="4400" dirty="0"/>
              <a:t>Survey Topic Areas</a:t>
            </a: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5" name="TextBox 4">
            <a:extLst>
              <a:ext uri="{FF2B5EF4-FFF2-40B4-BE49-F238E27FC236}">
                <a16:creationId xmlns:a16="http://schemas.microsoft.com/office/drawing/2014/main" id="{9C7ED77C-323C-4861-8CB3-9DAEA1BA86A0}"/>
              </a:ext>
            </a:extLst>
          </p:cNvPr>
          <p:cNvSpPr txBox="1"/>
          <p:nvPr/>
        </p:nvSpPr>
        <p:spPr>
          <a:xfrm>
            <a:off x="6500949" y="1562445"/>
            <a:ext cx="4206240" cy="646331"/>
          </a:xfrm>
          <a:prstGeom prst="rect">
            <a:avLst/>
          </a:prstGeom>
          <a:noFill/>
        </p:spPr>
        <p:txBody>
          <a:bodyPr wrap="square" rtlCol="0">
            <a:spAutoFit/>
          </a:bodyPr>
          <a:lstStyle/>
          <a:p>
            <a:endParaRPr lang="en-US" dirty="0"/>
          </a:p>
          <a:p>
            <a:endParaRPr lang="en-US" dirty="0"/>
          </a:p>
        </p:txBody>
      </p:sp>
      <p:sp>
        <p:nvSpPr>
          <p:cNvPr id="6" name="TextBox 5">
            <a:extLst>
              <a:ext uri="{FF2B5EF4-FFF2-40B4-BE49-F238E27FC236}">
                <a16:creationId xmlns:a16="http://schemas.microsoft.com/office/drawing/2014/main" id="{BF88BF01-F180-446E-B106-629EE5AC232C}"/>
              </a:ext>
            </a:extLst>
          </p:cNvPr>
          <p:cNvSpPr txBox="1"/>
          <p:nvPr/>
        </p:nvSpPr>
        <p:spPr>
          <a:xfrm>
            <a:off x="6500949" y="1655533"/>
            <a:ext cx="4206240" cy="4524315"/>
          </a:xfrm>
          <a:prstGeom prst="rect">
            <a:avLst/>
          </a:prstGeom>
          <a:noFill/>
        </p:spPr>
        <p:txBody>
          <a:bodyPr wrap="square" rtlCol="0">
            <a:spAutoFit/>
          </a:bodyPr>
          <a:lstStyle/>
          <a:p>
            <a:r>
              <a:rPr lang="en-US" b="1" dirty="0">
                <a:solidFill>
                  <a:schemeClr val="accent1">
                    <a:lumMod val="75000"/>
                  </a:schemeClr>
                </a:solidFill>
                <a:latin typeface="Calibri" panose="020F0502020204030204" pitchFamily="34" charset="0"/>
                <a:cs typeface="Calibri" panose="020F0502020204030204" pitchFamily="34" charset="0"/>
              </a:rPr>
              <a:t>A. </a:t>
            </a:r>
            <a:r>
              <a:rPr lang="en-US" dirty="0">
                <a:solidFill>
                  <a:schemeClr val="accent1">
                    <a:lumMod val="75000"/>
                  </a:schemeClr>
                </a:solidFill>
                <a:latin typeface="Calibri" panose="020F0502020204030204" pitchFamily="34" charset="0"/>
                <a:cs typeface="Calibri" panose="020F0502020204030204" pitchFamily="34" charset="0"/>
              </a:rPr>
              <a:t>Registration Information </a:t>
            </a:r>
          </a:p>
          <a:p>
            <a:r>
              <a:rPr lang="en-US" b="1" dirty="0">
                <a:solidFill>
                  <a:schemeClr val="accent1">
                    <a:lumMod val="75000"/>
                  </a:schemeClr>
                </a:solidFill>
                <a:latin typeface="Calibri" panose="020F0502020204030204" pitchFamily="34" charset="0"/>
                <a:cs typeface="Calibri" panose="020F0502020204030204" pitchFamily="34" charset="0"/>
              </a:rPr>
              <a:t>B.</a:t>
            </a:r>
            <a:r>
              <a:rPr lang="en-US" dirty="0">
                <a:solidFill>
                  <a:schemeClr val="accent1">
                    <a:lumMod val="75000"/>
                  </a:schemeClr>
                </a:solidFill>
                <a:latin typeface="Calibri" panose="020F0502020204030204" pitchFamily="34" charset="0"/>
                <a:cs typeface="Calibri" panose="020F0502020204030204" pitchFamily="34" charset="0"/>
              </a:rPr>
              <a:t> Disposal</a:t>
            </a:r>
          </a:p>
          <a:p>
            <a:r>
              <a:rPr lang="en-US" b="1" dirty="0">
                <a:solidFill>
                  <a:schemeClr val="accent1">
                    <a:lumMod val="75000"/>
                  </a:schemeClr>
                </a:solidFill>
                <a:latin typeface="Calibri" panose="020F0502020204030204" pitchFamily="34" charset="0"/>
                <a:cs typeface="Calibri" panose="020F0502020204030204" pitchFamily="34" charset="0"/>
              </a:rPr>
              <a:t>C.</a:t>
            </a:r>
            <a:r>
              <a:rPr lang="en-US" dirty="0">
                <a:solidFill>
                  <a:schemeClr val="accent1">
                    <a:lumMod val="75000"/>
                  </a:schemeClr>
                </a:solidFill>
                <a:latin typeface="Calibri" panose="020F0502020204030204" pitchFamily="34" charset="0"/>
                <a:cs typeface="Calibri" panose="020F0502020204030204" pitchFamily="34" charset="0"/>
              </a:rPr>
              <a:t> Acquisition</a:t>
            </a:r>
          </a:p>
          <a:p>
            <a:r>
              <a:rPr lang="en-US" b="1" dirty="0">
                <a:solidFill>
                  <a:schemeClr val="accent1">
                    <a:lumMod val="75000"/>
                  </a:schemeClr>
                </a:solidFill>
                <a:latin typeface="Calibri" panose="020F0502020204030204" pitchFamily="34" charset="0"/>
                <a:cs typeface="Calibri" panose="020F0502020204030204" pitchFamily="34" charset="0"/>
              </a:rPr>
              <a:t>D.</a:t>
            </a:r>
            <a:r>
              <a:rPr lang="en-US" dirty="0">
                <a:solidFill>
                  <a:schemeClr val="accent1">
                    <a:lumMod val="75000"/>
                  </a:schemeClr>
                </a:solidFill>
                <a:latin typeface="Calibri" panose="020F0502020204030204" pitchFamily="34" charset="0"/>
                <a:cs typeface="Calibri" panose="020F0502020204030204" pitchFamily="34" charset="0"/>
              </a:rPr>
              <a:t> Leasing</a:t>
            </a:r>
          </a:p>
          <a:p>
            <a:r>
              <a:rPr lang="en-US" b="1" dirty="0">
                <a:solidFill>
                  <a:schemeClr val="accent1">
                    <a:lumMod val="75000"/>
                  </a:schemeClr>
                </a:solidFill>
                <a:latin typeface="Calibri" panose="020F0502020204030204" pitchFamily="34" charset="0"/>
                <a:cs typeface="Calibri" panose="020F0502020204030204" pitchFamily="34" charset="0"/>
              </a:rPr>
              <a:t>E.</a:t>
            </a:r>
            <a:r>
              <a:rPr lang="en-US" dirty="0">
                <a:solidFill>
                  <a:schemeClr val="accent1">
                    <a:lumMod val="75000"/>
                  </a:schemeClr>
                </a:solidFill>
                <a:latin typeface="Calibri" panose="020F0502020204030204" pitchFamily="34" charset="0"/>
                <a:cs typeface="Calibri" panose="020F0502020204030204" pitchFamily="34" charset="0"/>
              </a:rPr>
              <a:t> Type of Vehicle</a:t>
            </a:r>
          </a:p>
          <a:p>
            <a:r>
              <a:rPr lang="en-US" b="1" dirty="0">
                <a:solidFill>
                  <a:schemeClr val="accent1">
                    <a:lumMod val="75000"/>
                  </a:schemeClr>
                </a:solidFill>
                <a:latin typeface="Calibri" panose="020F0502020204030204" pitchFamily="34" charset="0"/>
                <a:cs typeface="Calibri" panose="020F0502020204030204" pitchFamily="34" charset="0"/>
              </a:rPr>
              <a:t>F.</a:t>
            </a:r>
            <a:r>
              <a:rPr lang="en-US" dirty="0">
                <a:solidFill>
                  <a:schemeClr val="accent1">
                    <a:lumMod val="75000"/>
                  </a:schemeClr>
                </a:solidFill>
                <a:latin typeface="Calibri" panose="020F0502020204030204" pitchFamily="34" charset="0"/>
                <a:cs typeface="Calibri" panose="020F0502020204030204" pitchFamily="34" charset="0"/>
              </a:rPr>
              <a:t> Physical Characteristics</a:t>
            </a:r>
          </a:p>
          <a:p>
            <a:r>
              <a:rPr lang="en-US" b="1" dirty="0">
                <a:solidFill>
                  <a:schemeClr val="accent1">
                    <a:lumMod val="75000"/>
                  </a:schemeClr>
                </a:solidFill>
                <a:latin typeface="Calibri" panose="020F0502020204030204" pitchFamily="34" charset="0"/>
                <a:cs typeface="Calibri" panose="020F0502020204030204" pitchFamily="34" charset="0"/>
              </a:rPr>
              <a:t>G.</a:t>
            </a:r>
            <a:r>
              <a:rPr lang="en-US" dirty="0">
                <a:solidFill>
                  <a:schemeClr val="accent1">
                    <a:lumMod val="75000"/>
                  </a:schemeClr>
                </a:solidFill>
                <a:latin typeface="Calibri" panose="020F0502020204030204" pitchFamily="34" charset="0"/>
                <a:cs typeface="Calibri" panose="020F0502020204030204" pitchFamily="34" charset="0"/>
              </a:rPr>
              <a:t> Time Operated</a:t>
            </a:r>
          </a:p>
          <a:p>
            <a:r>
              <a:rPr lang="en-US" b="1" dirty="0">
                <a:solidFill>
                  <a:schemeClr val="accent1">
                    <a:lumMod val="75000"/>
                  </a:schemeClr>
                </a:solidFill>
                <a:latin typeface="Calibri" panose="020F0502020204030204" pitchFamily="34" charset="0"/>
                <a:cs typeface="Calibri" panose="020F0502020204030204" pitchFamily="34" charset="0"/>
              </a:rPr>
              <a:t>H.</a:t>
            </a:r>
            <a:r>
              <a:rPr lang="en-US" dirty="0">
                <a:solidFill>
                  <a:schemeClr val="accent1">
                    <a:lumMod val="75000"/>
                  </a:schemeClr>
                </a:solidFill>
                <a:latin typeface="Calibri" panose="020F0502020204030204" pitchFamily="34" charset="0"/>
                <a:cs typeface="Calibri" panose="020F0502020204030204" pitchFamily="34" charset="0"/>
              </a:rPr>
              <a:t> Home Base</a:t>
            </a:r>
          </a:p>
          <a:p>
            <a:r>
              <a:rPr lang="en-US" b="1" dirty="0">
                <a:solidFill>
                  <a:schemeClr val="accent1">
                    <a:lumMod val="75000"/>
                  </a:schemeClr>
                </a:solidFill>
                <a:latin typeface="Calibri" panose="020F0502020204030204" pitchFamily="34" charset="0"/>
                <a:cs typeface="Calibri" panose="020F0502020204030204" pitchFamily="34" charset="0"/>
              </a:rPr>
              <a:t>I.</a:t>
            </a:r>
            <a:r>
              <a:rPr lang="en-US" dirty="0">
                <a:solidFill>
                  <a:schemeClr val="accent1">
                    <a:lumMod val="75000"/>
                  </a:schemeClr>
                </a:solidFill>
                <a:latin typeface="Calibri" panose="020F0502020204030204" pitchFamily="34" charset="0"/>
                <a:cs typeface="Calibri" panose="020F0502020204030204" pitchFamily="34" charset="0"/>
              </a:rPr>
              <a:t> Miles</a:t>
            </a:r>
          </a:p>
          <a:p>
            <a:r>
              <a:rPr lang="en-US" b="1" dirty="0">
                <a:solidFill>
                  <a:schemeClr val="accent1">
                    <a:lumMod val="75000"/>
                  </a:schemeClr>
                </a:solidFill>
                <a:latin typeface="Calibri" panose="020F0502020204030204" pitchFamily="34" charset="0"/>
                <a:cs typeface="Calibri" panose="020F0502020204030204" pitchFamily="34" charset="0"/>
              </a:rPr>
              <a:t>J.</a:t>
            </a:r>
            <a:r>
              <a:rPr lang="en-US" dirty="0">
                <a:solidFill>
                  <a:schemeClr val="accent1">
                    <a:lumMod val="75000"/>
                  </a:schemeClr>
                </a:solidFill>
                <a:latin typeface="Calibri" panose="020F0502020204030204" pitchFamily="34" charset="0"/>
                <a:cs typeface="Calibri" panose="020F0502020204030204" pitchFamily="34" charset="0"/>
              </a:rPr>
              <a:t> Fuel and Maintenance</a:t>
            </a:r>
          </a:p>
          <a:p>
            <a:r>
              <a:rPr lang="en-US" b="1" dirty="0">
                <a:solidFill>
                  <a:schemeClr val="accent1">
                    <a:lumMod val="75000"/>
                  </a:schemeClr>
                </a:solidFill>
                <a:latin typeface="Calibri" panose="020F0502020204030204" pitchFamily="34" charset="0"/>
                <a:cs typeface="Calibri" panose="020F0502020204030204" pitchFamily="34" charset="0"/>
              </a:rPr>
              <a:t>K.</a:t>
            </a:r>
            <a:r>
              <a:rPr lang="en-US" dirty="0">
                <a:solidFill>
                  <a:schemeClr val="accent1">
                    <a:lumMod val="75000"/>
                  </a:schemeClr>
                </a:solidFill>
                <a:latin typeface="Calibri" panose="020F0502020204030204" pitchFamily="34" charset="0"/>
                <a:cs typeface="Calibri" panose="020F0502020204030204" pitchFamily="34" charset="0"/>
              </a:rPr>
              <a:t> Vehicle Configuration</a:t>
            </a:r>
          </a:p>
          <a:p>
            <a:r>
              <a:rPr lang="en-US" b="1" dirty="0">
                <a:solidFill>
                  <a:schemeClr val="accent1">
                    <a:lumMod val="75000"/>
                  </a:schemeClr>
                </a:solidFill>
                <a:latin typeface="Calibri" panose="020F0502020204030204" pitchFamily="34" charset="0"/>
                <a:cs typeface="Calibri" panose="020F0502020204030204" pitchFamily="34" charset="0"/>
              </a:rPr>
              <a:t>L.</a:t>
            </a:r>
            <a:r>
              <a:rPr lang="en-US" dirty="0">
                <a:solidFill>
                  <a:schemeClr val="accent1">
                    <a:lumMod val="75000"/>
                  </a:schemeClr>
                </a:solidFill>
                <a:latin typeface="Calibri" panose="020F0502020204030204" pitchFamily="34" charset="0"/>
                <a:cs typeface="Calibri" panose="020F0502020204030204" pitchFamily="34" charset="0"/>
              </a:rPr>
              <a:t> Weight</a:t>
            </a:r>
          </a:p>
          <a:p>
            <a:r>
              <a:rPr lang="en-US" b="1" dirty="0">
                <a:solidFill>
                  <a:schemeClr val="accent1">
                    <a:lumMod val="75000"/>
                  </a:schemeClr>
                </a:solidFill>
                <a:latin typeface="Calibri" panose="020F0502020204030204" pitchFamily="34" charset="0"/>
                <a:cs typeface="Calibri" panose="020F0502020204030204" pitchFamily="34" charset="0"/>
              </a:rPr>
              <a:t>M.</a:t>
            </a:r>
            <a:r>
              <a:rPr lang="en-US" dirty="0">
                <a:solidFill>
                  <a:schemeClr val="accent1">
                    <a:lumMod val="75000"/>
                  </a:schemeClr>
                </a:solidFill>
                <a:latin typeface="Calibri" panose="020F0502020204030204" pitchFamily="34" charset="0"/>
                <a:cs typeface="Calibri" panose="020F0502020204030204" pitchFamily="34" charset="0"/>
              </a:rPr>
              <a:t> Kind of Business</a:t>
            </a:r>
          </a:p>
          <a:p>
            <a:r>
              <a:rPr lang="en-US" b="1" dirty="0">
                <a:solidFill>
                  <a:srgbClr val="C00000"/>
                </a:solidFill>
                <a:latin typeface="Calibri" panose="020F0502020204030204" pitchFamily="34" charset="0"/>
                <a:cs typeface="Calibri" panose="020F0502020204030204" pitchFamily="34" charset="0"/>
              </a:rPr>
              <a:t>N.</a:t>
            </a:r>
            <a:r>
              <a:rPr lang="en-US" dirty="0">
                <a:solidFill>
                  <a:srgbClr val="C00000"/>
                </a:solidFill>
                <a:latin typeface="Calibri" panose="020F0502020204030204" pitchFamily="34" charset="0"/>
                <a:cs typeface="Calibri" panose="020F0502020204030204" pitchFamily="34" charset="0"/>
              </a:rPr>
              <a:t> For-Hire</a:t>
            </a:r>
          </a:p>
          <a:p>
            <a:r>
              <a:rPr lang="en-US" b="1" dirty="0">
                <a:solidFill>
                  <a:schemeClr val="accent1">
                    <a:lumMod val="75000"/>
                  </a:schemeClr>
                </a:solidFill>
                <a:latin typeface="Calibri" panose="020F0502020204030204" pitchFamily="34" charset="0"/>
                <a:cs typeface="Calibri" panose="020F0502020204030204" pitchFamily="34" charset="0"/>
              </a:rPr>
              <a:t>O. </a:t>
            </a:r>
            <a:r>
              <a:rPr lang="en-US" dirty="0">
                <a:solidFill>
                  <a:schemeClr val="accent1">
                    <a:lumMod val="75000"/>
                  </a:schemeClr>
                </a:solidFill>
                <a:latin typeface="Calibri" panose="020F0502020204030204" pitchFamily="34" charset="0"/>
                <a:cs typeface="Calibri" panose="020F0502020204030204" pitchFamily="34" charset="0"/>
              </a:rPr>
              <a:t>Products, Equipment, or Materials</a:t>
            </a:r>
          </a:p>
          <a:p>
            <a:r>
              <a:rPr lang="en-US" b="1" dirty="0">
                <a:solidFill>
                  <a:srgbClr val="C00000"/>
                </a:solidFill>
                <a:latin typeface="Calibri" panose="020F0502020204030204" pitchFamily="34" charset="0"/>
                <a:cs typeface="Calibri" panose="020F0502020204030204" pitchFamily="34" charset="0"/>
              </a:rPr>
              <a:t>P.</a:t>
            </a:r>
            <a:r>
              <a:rPr lang="en-US" dirty="0">
                <a:solidFill>
                  <a:srgbClr val="C00000"/>
                </a:solidFill>
                <a:latin typeface="Calibri" panose="020F0502020204030204" pitchFamily="34" charset="0"/>
                <a:cs typeface="Calibri" panose="020F0502020204030204" pitchFamily="34" charset="0"/>
              </a:rPr>
              <a:t> Hazardous Materials</a:t>
            </a:r>
          </a:p>
        </p:txBody>
      </p:sp>
      <p:sp>
        <p:nvSpPr>
          <p:cNvPr id="9" name="TextBox 8">
            <a:extLst>
              <a:ext uri="{FF2B5EF4-FFF2-40B4-BE49-F238E27FC236}">
                <a16:creationId xmlns:a16="http://schemas.microsoft.com/office/drawing/2014/main" id="{9B0108BC-BA2D-4049-B6A0-AEF7216EF0F2}"/>
              </a:ext>
            </a:extLst>
          </p:cNvPr>
          <p:cNvSpPr txBox="1"/>
          <p:nvPr/>
        </p:nvSpPr>
        <p:spPr>
          <a:xfrm>
            <a:off x="1889760" y="1655533"/>
            <a:ext cx="4206240" cy="4247317"/>
          </a:xfrm>
          <a:prstGeom prst="rect">
            <a:avLst/>
          </a:prstGeom>
          <a:noFill/>
        </p:spPr>
        <p:txBody>
          <a:bodyPr wrap="square" rtlCol="0">
            <a:spAutoFit/>
          </a:bodyPr>
          <a:lstStyle/>
          <a:p>
            <a:r>
              <a:rPr lang="en-US" b="1" dirty="0">
                <a:solidFill>
                  <a:schemeClr val="accent1">
                    <a:lumMod val="75000"/>
                  </a:schemeClr>
                </a:solidFill>
                <a:latin typeface="Calibri" panose="020F0502020204030204" pitchFamily="34" charset="0"/>
                <a:cs typeface="Calibri" panose="020F0502020204030204" pitchFamily="34" charset="0"/>
              </a:rPr>
              <a:t>A. </a:t>
            </a:r>
            <a:r>
              <a:rPr lang="en-US" dirty="0">
                <a:solidFill>
                  <a:schemeClr val="accent1">
                    <a:lumMod val="75000"/>
                  </a:schemeClr>
                </a:solidFill>
                <a:latin typeface="Calibri" panose="020F0502020204030204" pitchFamily="34" charset="0"/>
                <a:cs typeface="Calibri" panose="020F0502020204030204" pitchFamily="34" charset="0"/>
              </a:rPr>
              <a:t>Registration Information </a:t>
            </a:r>
          </a:p>
          <a:p>
            <a:r>
              <a:rPr lang="en-US" b="1" dirty="0">
                <a:solidFill>
                  <a:schemeClr val="accent1">
                    <a:lumMod val="75000"/>
                  </a:schemeClr>
                </a:solidFill>
                <a:latin typeface="Calibri" panose="020F0502020204030204" pitchFamily="34" charset="0"/>
                <a:cs typeface="Calibri" panose="020F0502020204030204" pitchFamily="34" charset="0"/>
              </a:rPr>
              <a:t>B.</a:t>
            </a:r>
            <a:r>
              <a:rPr lang="en-US" dirty="0">
                <a:solidFill>
                  <a:schemeClr val="accent1">
                    <a:lumMod val="75000"/>
                  </a:schemeClr>
                </a:solidFill>
                <a:latin typeface="Calibri" panose="020F0502020204030204" pitchFamily="34" charset="0"/>
                <a:cs typeface="Calibri" panose="020F0502020204030204" pitchFamily="34" charset="0"/>
              </a:rPr>
              <a:t> Disposal</a:t>
            </a:r>
          </a:p>
          <a:p>
            <a:r>
              <a:rPr lang="en-US" b="1" dirty="0">
                <a:solidFill>
                  <a:schemeClr val="accent1">
                    <a:lumMod val="75000"/>
                  </a:schemeClr>
                </a:solidFill>
                <a:latin typeface="Calibri" panose="020F0502020204030204" pitchFamily="34" charset="0"/>
                <a:cs typeface="Calibri" panose="020F0502020204030204" pitchFamily="34" charset="0"/>
              </a:rPr>
              <a:t>C.</a:t>
            </a:r>
            <a:r>
              <a:rPr lang="en-US" dirty="0">
                <a:solidFill>
                  <a:schemeClr val="accent1">
                    <a:lumMod val="75000"/>
                  </a:schemeClr>
                </a:solidFill>
                <a:latin typeface="Calibri" panose="020F0502020204030204" pitchFamily="34" charset="0"/>
                <a:cs typeface="Calibri" panose="020F0502020204030204" pitchFamily="34" charset="0"/>
              </a:rPr>
              <a:t> Acquisition</a:t>
            </a:r>
          </a:p>
          <a:p>
            <a:r>
              <a:rPr lang="en-US" b="1" dirty="0">
                <a:solidFill>
                  <a:schemeClr val="accent1">
                    <a:lumMod val="75000"/>
                  </a:schemeClr>
                </a:solidFill>
                <a:latin typeface="Calibri" panose="020F0502020204030204" pitchFamily="34" charset="0"/>
                <a:cs typeface="Calibri" panose="020F0502020204030204" pitchFamily="34" charset="0"/>
              </a:rPr>
              <a:t>D.</a:t>
            </a:r>
            <a:r>
              <a:rPr lang="en-US" dirty="0">
                <a:solidFill>
                  <a:schemeClr val="accent1">
                    <a:lumMod val="75000"/>
                  </a:schemeClr>
                </a:solidFill>
                <a:latin typeface="Calibri" panose="020F0502020204030204" pitchFamily="34" charset="0"/>
                <a:cs typeface="Calibri" panose="020F0502020204030204" pitchFamily="34" charset="0"/>
              </a:rPr>
              <a:t> Leasing</a:t>
            </a:r>
          </a:p>
          <a:p>
            <a:r>
              <a:rPr lang="en-US" b="1" dirty="0">
                <a:solidFill>
                  <a:schemeClr val="accent1">
                    <a:lumMod val="75000"/>
                  </a:schemeClr>
                </a:solidFill>
                <a:latin typeface="Calibri" panose="020F0502020204030204" pitchFamily="34" charset="0"/>
                <a:cs typeface="Calibri" panose="020F0502020204030204" pitchFamily="34" charset="0"/>
              </a:rPr>
              <a:t>E.</a:t>
            </a:r>
            <a:r>
              <a:rPr lang="en-US" dirty="0">
                <a:solidFill>
                  <a:schemeClr val="accent1">
                    <a:lumMod val="75000"/>
                  </a:schemeClr>
                </a:solidFill>
                <a:latin typeface="Calibri" panose="020F0502020204030204" pitchFamily="34" charset="0"/>
                <a:cs typeface="Calibri" panose="020F0502020204030204" pitchFamily="34" charset="0"/>
              </a:rPr>
              <a:t> Type of Vehicle</a:t>
            </a:r>
          </a:p>
          <a:p>
            <a:r>
              <a:rPr lang="en-US" b="1" dirty="0">
                <a:solidFill>
                  <a:schemeClr val="accent1">
                    <a:lumMod val="75000"/>
                  </a:schemeClr>
                </a:solidFill>
                <a:latin typeface="Calibri" panose="020F0502020204030204" pitchFamily="34" charset="0"/>
                <a:cs typeface="Calibri" panose="020F0502020204030204" pitchFamily="34" charset="0"/>
              </a:rPr>
              <a:t>F.</a:t>
            </a:r>
            <a:r>
              <a:rPr lang="en-US" dirty="0">
                <a:solidFill>
                  <a:schemeClr val="accent1">
                    <a:lumMod val="75000"/>
                  </a:schemeClr>
                </a:solidFill>
                <a:latin typeface="Calibri" panose="020F0502020204030204" pitchFamily="34" charset="0"/>
                <a:cs typeface="Calibri" panose="020F0502020204030204" pitchFamily="34" charset="0"/>
              </a:rPr>
              <a:t> Physical Characteristics</a:t>
            </a:r>
          </a:p>
          <a:p>
            <a:r>
              <a:rPr lang="en-US" b="1" dirty="0">
                <a:solidFill>
                  <a:schemeClr val="accent1">
                    <a:lumMod val="75000"/>
                  </a:schemeClr>
                </a:solidFill>
                <a:latin typeface="Calibri" panose="020F0502020204030204" pitchFamily="34" charset="0"/>
                <a:cs typeface="Calibri" panose="020F0502020204030204" pitchFamily="34" charset="0"/>
              </a:rPr>
              <a:t>G.</a:t>
            </a:r>
            <a:r>
              <a:rPr lang="en-US" dirty="0">
                <a:solidFill>
                  <a:schemeClr val="accent1">
                    <a:lumMod val="75000"/>
                  </a:schemeClr>
                </a:solidFill>
                <a:latin typeface="Calibri" panose="020F0502020204030204" pitchFamily="34" charset="0"/>
                <a:cs typeface="Calibri" panose="020F0502020204030204" pitchFamily="34" charset="0"/>
              </a:rPr>
              <a:t> Time Operated</a:t>
            </a:r>
          </a:p>
          <a:p>
            <a:r>
              <a:rPr lang="en-US" b="1" dirty="0">
                <a:solidFill>
                  <a:schemeClr val="accent1">
                    <a:lumMod val="75000"/>
                  </a:schemeClr>
                </a:solidFill>
                <a:latin typeface="Calibri" panose="020F0502020204030204" pitchFamily="34" charset="0"/>
                <a:cs typeface="Calibri" panose="020F0502020204030204" pitchFamily="34" charset="0"/>
              </a:rPr>
              <a:t>H.</a:t>
            </a:r>
            <a:r>
              <a:rPr lang="en-US" dirty="0">
                <a:solidFill>
                  <a:schemeClr val="accent1">
                    <a:lumMod val="75000"/>
                  </a:schemeClr>
                </a:solidFill>
                <a:latin typeface="Calibri" panose="020F0502020204030204" pitchFamily="34" charset="0"/>
                <a:cs typeface="Calibri" panose="020F0502020204030204" pitchFamily="34" charset="0"/>
              </a:rPr>
              <a:t> Home Base</a:t>
            </a:r>
          </a:p>
          <a:p>
            <a:r>
              <a:rPr lang="en-US" b="1" dirty="0">
                <a:solidFill>
                  <a:schemeClr val="accent1">
                    <a:lumMod val="75000"/>
                  </a:schemeClr>
                </a:solidFill>
                <a:latin typeface="Calibri" panose="020F0502020204030204" pitchFamily="34" charset="0"/>
                <a:cs typeface="Calibri" panose="020F0502020204030204" pitchFamily="34" charset="0"/>
              </a:rPr>
              <a:t>I.</a:t>
            </a:r>
            <a:r>
              <a:rPr lang="en-US" dirty="0">
                <a:solidFill>
                  <a:schemeClr val="accent1">
                    <a:lumMod val="75000"/>
                  </a:schemeClr>
                </a:solidFill>
                <a:latin typeface="Calibri" panose="020F0502020204030204" pitchFamily="34" charset="0"/>
                <a:cs typeface="Calibri" panose="020F0502020204030204" pitchFamily="34" charset="0"/>
              </a:rPr>
              <a:t> Miles</a:t>
            </a:r>
          </a:p>
          <a:p>
            <a:r>
              <a:rPr lang="en-US" b="1" dirty="0">
                <a:solidFill>
                  <a:schemeClr val="accent1">
                    <a:lumMod val="75000"/>
                  </a:schemeClr>
                </a:solidFill>
                <a:latin typeface="Calibri" panose="020F0502020204030204" pitchFamily="34" charset="0"/>
                <a:cs typeface="Calibri" panose="020F0502020204030204" pitchFamily="34" charset="0"/>
              </a:rPr>
              <a:t>J.</a:t>
            </a:r>
            <a:r>
              <a:rPr lang="en-US" dirty="0">
                <a:solidFill>
                  <a:schemeClr val="accent1">
                    <a:lumMod val="75000"/>
                  </a:schemeClr>
                </a:solidFill>
                <a:latin typeface="Calibri" panose="020F0502020204030204" pitchFamily="34" charset="0"/>
                <a:cs typeface="Calibri" panose="020F0502020204030204" pitchFamily="34" charset="0"/>
              </a:rPr>
              <a:t> Fuel and Maintenance</a:t>
            </a:r>
          </a:p>
          <a:p>
            <a:r>
              <a:rPr lang="en-US" b="1" dirty="0">
                <a:solidFill>
                  <a:schemeClr val="accent1">
                    <a:lumMod val="75000"/>
                  </a:schemeClr>
                </a:solidFill>
                <a:latin typeface="Calibri" panose="020F0502020204030204" pitchFamily="34" charset="0"/>
                <a:cs typeface="Calibri" panose="020F0502020204030204" pitchFamily="34" charset="0"/>
              </a:rPr>
              <a:t>K.</a:t>
            </a:r>
            <a:r>
              <a:rPr lang="en-US" dirty="0">
                <a:solidFill>
                  <a:schemeClr val="accent1">
                    <a:lumMod val="75000"/>
                  </a:schemeClr>
                </a:solidFill>
                <a:latin typeface="Calibri" panose="020F0502020204030204" pitchFamily="34" charset="0"/>
                <a:cs typeface="Calibri" panose="020F0502020204030204" pitchFamily="34" charset="0"/>
              </a:rPr>
              <a:t> Vehicle Configuration</a:t>
            </a:r>
          </a:p>
          <a:p>
            <a:r>
              <a:rPr lang="en-US" b="1" dirty="0">
                <a:solidFill>
                  <a:schemeClr val="accent1">
                    <a:lumMod val="75000"/>
                  </a:schemeClr>
                </a:solidFill>
                <a:latin typeface="Calibri" panose="020F0502020204030204" pitchFamily="34" charset="0"/>
                <a:cs typeface="Calibri" panose="020F0502020204030204" pitchFamily="34" charset="0"/>
              </a:rPr>
              <a:t>L.</a:t>
            </a:r>
            <a:r>
              <a:rPr lang="en-US" dirty="0">
                <a:solidFill>
                  <a:schemeClr val="accent1">
                    <a:lumMod val="75000"/>
                  </a:schemeClr>
                </a:solidFill>
                <a:latin typeface="Calibri" panose="020F0502020204030204" pitchFamily="34" charset="0"/>
                <a:cs typeface="Calibri" panose="020F0502020204030204" pitchFamily="34" charset="0"/>
              </a:rPr>
              <a:t> Weight</a:t>
            </a:r>
          </a:p>
          <a:p>
            <a:r>
              <a:rPr lang="en-US" b="1" dirty="0">
                <a:solidFill>
                  <a:schemeClr val="accent1">
                    <a:lumMod val="75000"/>
                  </a:schemeClr>
                </a:solidFill>
                <a:latin typeface="Calibri" panose="020F0502020204030204" pitchFamily="34" charset="0"/>
                <a:cs typeface="Calibri" panose="020F0502020204030204" pitchFamily="34" charset="0"/>
              </a:rPr>
              <a:t>M.</a:t>
            </a:r>
            <a:r>
              <a:rPr lang="en-US" dirty="0">
                <a:solidFill>
                  <a:schemeClr val="accent1">
                    <a:lumMod val="75000"/>
                  </a:schemeClr>
                </a:solidFill>
                <a:latin typeface="Calibri" panose="020F0502020204030204" pitchFamily="34" charset="0"/>
                <a:cs typeface="Calibri" panose="020F0502020204030204" pitchFamily="34" charset="0"/>
              </a:rPr>
              <a:t> Kind of Business</a:t>
            </a:r>
          </a:p>
          <a:p>
            <a:r>
              <a:rPr lang="en-US" b="1" dirty="0">
                <a:solidFill>
                  <a:schemeClr val="accent1">
                    <a:lumMod val="75000"/>
                  </a:schemeClr>
                </a:solidFill>
                <a:latin typeface="Calibri" panose="020F0502020204030204" pitchFamily="34" charset="0"/>
                <a:cs typeface="Calibri" panose="020F0502020204030204" pitchFamily="34" charset="0"/>
              </a:rPr>
              <a:t>N.</a:t>
            </a:r>
            <a:r>
              <a:rPr lang="en-US" dirty="0">
                <a:solidFill>
                  <a:schemeClr val="accent1">
                    <a:lumMod val="75000"/>
                  </a:schemeClr>
                </a:solidFill>
                <a:latin typeface="Calibri" panose="020F0502020204030204" pitchFamily="34" charset="0"/>
                <a:cs typeface="Calibri" panose="020F0502020204030204" pitchFamily="34" charset="0"/>
              </a:rPr>
              <a:t> Products, Equipment, or Materials</a:t>
            </a:r>
          </a:p>
          <a:p>
            <a:endParaRPr lang="en-US" dirty="0">
              <a:solidFill>
                <a:schemeClr val="accent1">
                  <a:lumMod val="75000"/>
                </a:schemeClr>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29D6B93A-30FD-4C49-9B38-3BEB3CE59C36}"/>
              </a:ext>
            </a:extLst>
          </p:cNvPr>
          <p:cNvSpPr txBox="1"/>
          <p:nvPr/>
        </p:nvSpPr>
        <p:spPr>
          <a:xfrm>
            <a:off x="2410098" y="1193868"/>
            <a:ext cx="2429691" cy="461665"/>
          </a:xfrm>
          <a:prstGeom prst="rect">
            <a:avLst/>
          </a:prstGeom>
          <a:noFill/>
        </p:spPr>
        <p:txBody>
          <a:bodyPr wrap="square" rtlCol="0">
            <a:spAutoFit/>
          </a:bodyPr>
          <a:lstStyle/>
          <a:p>
            <a:r>
              <a:rPr lang="en-US" sz="2400" b="1" u="sng" dirty="0">
                <a:solidFill>
                  <a:schemeClr val="accent1">
                    <a:lumMod val="75000"/>
                  </a:schemeClr>
                </a:solidFill>
                <a:latin typeface="Calibri" panose="020F0502020204030204" pitchFamily="34" charset="0"/>
                <a:cs typeface="Calibri" panose="020F0502020204030204" pitchFamily="34" charset="0"/>
              </a:rPr>
              <a:t>Light Trucks</a:t>
            </a:r>
          </a:p>
        </p:txBody>
      </p:sp>
      <p:sp>
        <p:nvSpPr>
          <p:cNvPr id="10" name="TextBox 9">
            <a:extLst>
              <a:ext uri="{FF2B5EF4-FFF2-40B4-BE49-F238E27FC236}">
                <a16:creationId xmlns:a16="http://schemas.microsoft.com/office/drawing/2014/main" id="{DE36409D-8629-4E55-9B54-57EF46B6D9CC}"/>
              </a:ext>
            </a:extLst>
          </p:cNvPr>
          <p:cNvSpPr txBox="1"/>
          <p:nvPr/>
        </p:nvSpPr>
        <p:spPr>
          <a:xfrm>
            <a:off x="7041943" y="1193868"/>
            <a:ext cx="2429691" cy="461665"/>
          </a:xfrm>
          <a:prstGeom prst="rect">
            <a:avLst/>
          </a:prstGeom>
          <a:noFill/>
        </p:spPr>
        <p:txBody>
          <a:bodyPr wrap="square" rtlCol="0">
            <a:spAutoFit/>
          </a:bodyPr>
          <a:lstStyle/>
          <a:p>
            <a:r>
              <a:rPr lang="en-US" sz="2400" b="1" u="sng" dirty="0">
                <a:solidFill>
                  <a:schemeClr val="accent1">
                    <a:lumMod val="75000"/>
                  </a:schemeClr>
                </a:solidFill>
                <a:latin typeface="Calibri" panose="020F0502020204030204" pitchFamily="34" charset="0"/>
                <a:cs typeface="Calibri" panose="020F0502020204030204" pitchFamily="34" charset="0"/>
              </a:rPr>
              <a:t>Heavy Trucks</a:t>
            </a:r>
          </a:p>
        </p:txBody>
      </p:sp>
    </p:spTree>
    <p:extLst>
      <p:ext uri="{BB962C8B-B14F-4D97-AF65-F5344CB8AC3E}">
        <p14:creationId xmlns:p14="http://schemas.microsoft.com/office/powerpoint/2010/main" val="848112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9A88-7B1A-4E23-9382-65EBA3D1D227}"/>
              </a:ext>
            </a:extLst>
          </p:cNvPr>
          <p:cNvSpPr>
            <a:spLocks noGrp="1"/>
          </p:cNvSpPr>
          <p:nvPr>
            <p:ph type="title"/>
          </p:nvPr>
        </p:nvSpPr>
        <p:spPr>
          <a:xfrm>
            <a:off x="470944" y="896615"/>
            <a:ext cx="4209288" cy="1538173"/>
          </a:xfrm>
        </p:spPr>
        <p:txBody>
          <a:bodyPr/>
          <a:lstStyle/>
          <a:p>
            <a:br>
              <a:rPr lang="en-US" sz="3200" dirty="0"/>
            </a:br>
            <a:r>
              <a:rPr lang="en-US" sz="3200" dirty="0"/>
              <a:t>A. Registration </a:t>
            </a:r>
            <a:br>
              <a:rPr lang="en-US" sz="3200" dirty="0"/>
            </a:br>
            <a:r>
              <a:rPr lang="en-US" sz="3200" dirty="0"/>
              <a:t>Information</a:t>
            </a:r>
            <a:br>
              <a:rPr lang="en-US" sz="3200" dirty="0"/>
            </a:br>
            <a:endParaRPr lang="en-US" sz="3200" dirty="0"/>
          </a:p>
        </p:txBody>
      </p:sp>
      <p:sp>
        <p:nvSpPr>
          <p:cNvPr id="3" name="Content Placeholder 2">
            <a:extLst>
              <a:ext uri="{FF2B5EF4-FFF2-40B4-BE49-F238E27FC236}">
                <a16:creationId xmlns:a16="http://schemas.microsoft.com/office/drawing/2014/main" id="{1DC22ABD-A201-4D6B-AA2A-D6926DC322AC}"/>
              </a:ext>
            </a:extLst>
          </p:cNvPr>
          <p:cNvSpPr>
            <a:spLocks noGrp="1"/>
          </p:cNvSpPr>
          <p:nvPr>
            <p:ph idx="1"/>
          </p:nvPr>
        </p:nvSpPr>
        <p:spPr>
          <a:xfrm>
            <a:off x="470944" y="2328397"/>
            <a:ext cx="4555652" cy="2224260"/>
          </a:xfrm>
        </p:spPr>
        <p:txBody>
          <a:bodyPr/>
          <a:lstStyle/>
          <a:p>
            <a:r>
              <a:rPr lang="en-US" dirty="0">
                <a:latin typeface="Calibri" panose="020F0502020204030204" pitchFamily="34" charset="0"/>
                <a:cs typeface="Calibri" panose="020F0502020204030204" pitchFamily="34" charset="0"/>
              </a:rPr>
              <a:t>Is the vehicle identified above still in your possession OR your company’s possession?</a:t>
            </a:r>
          </a:p>
          <a:p>
            <a:r>
              <a:rPr lang="en-US" b="0" dirty="0">
                <a:latin typeface="Calibri" panose="020F0502020204030204" pitchFamily="34" charset="0"/>
                <a:cs typeface="Calibri" panose="020F0502020204030204" pitchFamily="34" charset="0"/>
              </a:rPr>
              <a:t>    - Yes </a:t>
            </a:r>
            <a:r>
              <a:rPr lang="en-US" b="0" dirty="0">
                <a:latin typeface="Calibri" panose="020F0502020204030204" pitchFamily="34" charset="0"/>
                <a:cs typeface="Calibri" panose="020F0502020204030204" pitchFamily="34" charset="0"/>
                <a:sym typeface="Wingdings" panose="05000000000000000000" pitchFamily="2" charset="2"/>
              </a:rPr>
              <a:t> </a:t>
            </a:r>
            <a:r>
              <a:rPr lang="en-US" b="0" i="1" dirty="0">
                <a:latin typeface="Calibri" panose="020F0502020204030204" pitchFamily="34" charset="0"/>
                <a:cs typeface="Calibri" panose="020F0502020204030204" pitchFamily="34" charset="0"/>
                <a:sym typeface="Wingdings" panose="05000000000000000000" pitchFamily="2" charset="2"/>
              </a:rPr>
              <a:t>G</a:t>
            </a:r>
            <a:r>
              <a:rPr lang="en-US" b="0" i="1" dirty="0">
                <a:latin typeface="Calibri" panose="020F0502020204030204" pitchFamily="34" charset="0"/>
                <a:cs typeface="Calibri" panose="020F0502020204030204" pitchFamily="34" charset="0"/>
              </a:rPr>
              <a:t>o to section C Acquisition</a:t>
            </a:r>
          </a:p>
          <a:p>
            <a:r>
              <a:rPr lang="en-US" b="0" dirty="0">
                <a:latin typeface="Calibri" panose="020F0502020204030204" pitchFamily="34" charset="0"/>
                <a:cs typeface="Calibri" panose="020F0502020204030204" pitchFamily="34" charset="0"/>
              </a:rPr>
              <a:t>    - No </a:t>
            </a:r>
            <a:r>
              <a:rPr lang="en-US" b="0" dirty="0">
                <a:latin typeface="Calibri" panose="020F0502020204030204" pitchFamily="34" charset="0"/>
                <a:cs typeface="Calibri" panose="020F0502020204030204" pitchFamily="34" charset="0"/>
                <a:sym typeface="Wingdings" panose="05000000000000000000" pitchFamily="2" charset="2"/>
              </a:rPr>
              <a:t> </a:t>
            </a:r>
            <a:r>
              <a:rPr lang="en-US" b="0" i="1" dirty="0">
                <a:latin typeface="Calibri" panose="020F0502020204030204" pitchFamily="34" charset="0"/>
                <a:cs typeface="Calibri" panose="020F0502020204030204" pitchFamily="34" charset="0"/>
                <a:sym typeface="Wingdings" panose="05000000000000000000" pitchFamily="2" charset="2"/>
              </a:rPr>
              <a:t>G</a:t>
            </a:r>
            <a:r>
              <a:rPr lang="en-US" b="0" i="1" dirty="0">
                <a:latin typeface="Calibri" panose="020F0502020204030204" pitchFamily="34" charset="0"/>
                <a:cs typeface="Calibri" panose="020F0502020204030204" pitchFamily="34" charset="0"/>
              </a:rPr>
              <a:t>o to section B DISPOSAL</a:t>
            </a:r>
          </a:p>
          <a:p>
            <a:endParaRPr lang="en-US" b="0"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5" name="Content Placeholder 2">
            <a:extLst>
              <a:ext uri="{FF2B5EF4-FFF2-40B4-BE49-F238E27FC236}">
                <a16:creationId xmlns:a16="http://schemas.microsoft.com/office/drawing/2014/main" id="{27C6904B-0F29-4645-BC43-55D098FC7FCE}"/>
              </a:ext>
            </a:extLst>
          </p:cNvPr>
          <p:cNvSpPr txBox="1">
            <a:spLocks/>
          </p:cNvSpPr>
          <p:nvPr/>
        </p:nvSpPr>
        <p:spPr>
          <a:xfrm>
            <a:off x="5705106" y="1219998"/>
            <a:ext cx="5335507" cy="4970939"/>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buFont typeface="Arial" panose="020B0604020202020204" pitchFamily="34" charset="0"/>
              <a:buNone/>
              <a:defRPr sz="1800" b="1" kern="1200" spc="-20" baseline="0">
                <a:solidFill>
                  <a:schemeClr val="tx1"/>
                </a:solidFill>
                <a:latin typeface="Century Gothic" panose="020B0502020202020204" pitchFamily="34" charset="0"/>
                <a:ea typeface="+mn-ea"/>
                <a:cs typeface="+mn-cs"/>
              </a:defRPr>
            </a:lvl1pPr>
            <a:lvl2pPr marL="0" indent="0" algn="l" defTabSz="914400" rtl="0" eaLnBrk="1" latinLnBrk="0" hangingPunct="1">
              <a:lnSpc>
                <a:spcPct val="100000"/>
              </a:lnSpc>
              <a:spcBef>
                <a:spcPts val="2600"/>
              </a:spcBef>
              <a:buFont typeface="Arial" panose="020B0604020202020204" pitchFamily="34" charset="0"/>
              <a:buNone/>
              <a:defRPr sz="1300" kern="1200" spc="-20" baseline="0">
                <a:solidFill>
                  <a:schemeClr val="tx1"/>
                </a:solidFill>
                <a:latin typeface="+mn-lt"/>
                <a:ea typeface="+mn-ea"/>
                <a:cs typeface="+mn-cs"/>
              </a:defRPr>
            </a:lvl2pPr>
            <a:lvl3pPr marL="171450" indent="-171450" algn="l" defTabSz="914400" rtl="0" eaLnBrk="1" latinLnBrk="0" hangingPunct="1">
              <a:lnSpc>
                <a:spcPct val="100000"/>
              </a:lnSpc>
              <a:spcBef>
                <a:spcPts val="1200"/>
              </a:spcBef>
              <a:buFont typeface="Arial" panose="020B0604020202020204" pitchFamily="34" charset="0"/>
              <a:buChar char="•"/>
              <a:defRPr sz="1200" kern="1200" spc="-20" baseline="0">
                <a:solidFill>
                  <a:schemeClr val="tx1"/>
                </a:solidFill>
                <a:latin typeface="+mn-lt"/>
                <a:ea typeface="+mn-ea"/>
                <a:cs typeface="+mn-cs"/>
              </a:defRPr>
            </a:lvl3pPr>
            <a:lvl4pPr marL="342900" indent="-171450" algn="l" defTabSz="914400" rtl="0" eaLnBrk="1" latinLnBrk="0" hangingPunct="1">
              <a:lnSpc>
                <a:spcPct val="100000"/>
              </a:lnSpc>
              <a:spcBef>
                <a:spcPts val="600"/>
              </a:spcBef>
              <a:buFont typeface="Arial" panose="020B0604020202020204" pitchFamily="34" charset="0"/>
              <a:buChar char="‒"/>
              <a:defRPr sz="1100" kern="1200" spc="-20" baseline="0">
                <a:solidFill>
                  <a:schemeClr val="tx1"/>
                </a:solidFill>
                <a:latin typeface="+mn-lt"/>
                <a:ea typeface="+mn-ea"/>
                <a:cs typeface="+mn-cs"/>
              </a:defRPr>
            </a:lvl4pPr>
            <a:lvl5pPr marL="571500" indent="-228600" algn="l" defTabSz="914400" rtl="0" eaLnBrk="1" latinLnBrk="0" hangingPunct="1">
              <a:lnSpc>
                <a:spcPct val="100000"/>
              </a:lnSpc>
              <a:spcBef>
                <a:spcPts val="200"/>
              </a:spcBef>
              <a:buFont typeface="Arial" panose="020B0604020202020204" pitchFamily="34" charset="0"/>
              <a:buChar char="•"/>
              <a:defRPr sz="10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Calibri" panose="020F0502020204030204" pitchFamily="34" charset="0"/>
                <a:cs typeface="Calibri" panose="020F0502020204030204" pitchFamily="34" charset="0"/>
              </a:rPr>
              <a:t>Did you dispose of this vehicle prior to January 1, 2021?</a:t>
            </a:r>
          </a:p>
          <a:p>
            <a:r>
              <a:rPr lang="en-US" b="0" dirty="0">
                <a:latin typeface="Calibri" panose="020F0502020204030204" pitchFamily="34" charset="0"/>
                <a:cs typeface="Calibri" panose="020F0502020204030204" pitchFamily="34" charset="0"/>
              </a:rPr>
              <a:t>    - Yes </a:t>
            </a:r>
            <a:r>
              <a:rPr lang="en-US" b="0" dirty="0">
                <a:latin typeface="Calibri" panose="020F0502020204030204" pitchFamily="34" charset="0"/>
                <a:cs typeface="Calibri" panose="020F0502020204030204" pitchFamily="34" charset="0"/>
                <a:sym typeface="Wingdings" panose="05000000000000000000" pitchFamily="2" charset="2"/>
              </a:rPr>
              <a:t> </a:t>
            </a:r>
            <a:r>
              <a:rPr lang="en-US" b="0" i="1" dirty="0">
                <a:latin typeface="Calibri" panose="020F0502020204030204" pitchFamily="34" charset="0"/>
                <a:cs typeface="Calibri" panose="020F0502020204030204" pitchFamily="34" charset="0"/>
                <a:sym typeface="Wingdings" panose="05000000000000000000" pitchFamily="2" charset="2"/>
              </a:rPr>
              <a:t>G</a:t>
            </a:r>
            <a:r>
              <a:rPr lang="en-US" b="0" i="1" dirty="0">
                <a:latin typeface="Calibri" panose="020F0502020204030204" pitchFamily="34" charset="0"/>
                <a:cs typeface="Calibri" panose="020F0502020204030204" pitchFamily="34" charset="0"/>
              </a:rPr>
              <a:t>o to Contact Information</a:t>
            </a:r>
          </a:p>
          <a:p>
            <a:r>
              <a:rPr lang="en-US" b="0" dirty="0">
                <a:latin typeface="Calibri" panose="020F0502020204030204" pitchFamily="34" charset="0"/>
                <a:cs typeface="Calibri" panose="020F0502020204030204" pitchFamily="34" charset="0"/>
              </a:rPr>
              <a:t>    - No</a:t>
            </a:r>
          </a:p>
          <a:p>
            <a:r>
              <a:rPr lang="en-US" dirty="0">
                <a:latin typeface="Calibri" panose="020F0502020204030204" pitchFamily="34" charset="0"/>
                <a:cs typeface="Calibri" panose="020F0502020204030204" pitchFamily="34" charset="0"/>
              </a:rPr>
              <a:t>When did you dispose of this vehicle?</a:t>
            </a:r>
          </a:p>
          <a:p>
            <a:r>
              <a:rPr lang="en-US" b="0" i="1" dirty="0">
                <a:latin typeface="Calibri" panose="020F0502020204030204" pitchFamily="34" charset="0"/>
                <a:cs typeface="Calibri" panose="020F0502020204030204" pitchFamily="34" charset="0"/>
              </a:rPr>
              <a:t>     - Enter 2-digit month and 4-digit year</a:t>
            </a:r>
          </a:p>
          <a:p>
            <a:r>
              <a:rPr lang="en-US" dirty="0">
                <a:latin typeface="Calibri" panose="020F0502020204030204" pitchFamily="34" charset="0"/>
                <a:cs typeface="Calibri" panose="020F0502020204030204" pitchFamily="34" charset="0"/>
              </a:rPr>
              <a:t>How did you dispose of this vehicle?</a:t>
            </a:r>
          </a:p>
          <a:p>
            <a:r>
              <a:rPr lang="en-US" b="0" dirty="0">
                <a:latin typeface="Calibri" panose="020F0502020204030204" pitchFamily="34" charset="0"/>
                <a:cs typeface="Calibri" panose="020F0502020204030204" pitchFamily="34" charset="0"/>
              </a:rPr>
              <a:t>    - Sold or gave it away</a:t>
            </a:r>
          </a:p>
          <a:p>
            <a:r>
              <a:rPr lang="en-US" b="0" dirty="0">
                <a:latin typeface="Calibri" panose="020F0502020204030204" pitchFamily="34" charset="0"/>
                <a:cs typeface="Calibri" panose="020F0502020204030204" pitchFamily="34" charset="0"/>
              </a:rPr>
              <a:t>    - Traded it in</a:t>
            </a:r>
          </a:p>
          <a:p>
            <a:r>
              <a:rPr lang="en-US" b="0" dirty="0">
                <a:latin typeface="Calibri" panose="020F0502020204030204" pitchFamily="34" charset="0"/>
                <a:cs typeface="Calibri" panose="020F0502020204030204" pitchFamily="34" charset="0"/>
              </a:rPr>
              <a:t>    - Junked, scrapped, or otherwise destroyed it</a:t>
            </a:r>
          </a:p>
          <a:p>
            <a:r>
              <a:rPr lang="en-US" b="0" dirty="0">
                <a:latin typeface="Calibri" panose="020F0502020204030204" pitchFamily="34" charset="0"/>
                <a:cs typeface="Calibri" panose="020F0502020204030204" pitchFamily="34" charset="0"/>
              </a:rPr>
              <a:t>    - Returned it to leasing company</a:t>
            </a:r>
          </a:p>
          <a:p>
            <a:r>
              <a:rPr lang="en-US" b="0" dirty="0">
                <a:latin typeface="Calibri" panose="020F0502020204030204" pitchFamily="34" charset="0"/>
                <a:cs typeface="Calibri" panose="020F0502020204030204" pitchFamily="34" charset="0"/>
              </a:rPr>
              <a:t>    - Repossessed</a:t>
            </a:r>
          </a:p>
          <a:p>
            <a:r>
              <a:rPr lang="en-US" b="0" dirty="0">
                <a:latin typeface="Calibri" panose="020F0502020204030204" pitchFamily="34" charset="0"/>
                <a:cs typeface="Calibri" panose="020F0502020204030204" pitchFamily="34" charset="0"/>
              </a:rPr>
              <a:t>    - </a:t>
            </a:r>
            <a:r>
              <a:rPr lang="en-US" b="0" dirty="0">
                <a:solidFill>
                  <a:srgbClr val="0070C0"/>
                </a:solidFill>
                <a:latin typeface="Calibri" panose="020F0502020204030204" pitchFamily="34" charset="0"/>
                <a:cs typeface="Calibri" panose="020F0502020204030204" pitchFamily="34" charset="0"/>
              </a:rPr>
              <a:t>Sent to another country</a:t>
            </a:r>
          </a:p>
          <a:p>
            <a:endParaRPr lang="en-US" b="0"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8" name="Title 1">
            <a:extLst>
              <a:ext uri="{FF2B5EF4-FFF2-40B4-BE49-F238E27FC236}">
                <a16:creationId xmlns:a16="http://schemas.microsoft.com/office/drawing/2014/main" id="{4EE2B092-E782-485F-A1C3-2E66AE14643E}"/>
              </a:ext>
            </a:extLst>
          </p:cNvPr>
          <p:cNvSpPr txBox="1">
            <a:spLocks/>
          </p:cNvSpPr>
          <p:nvPr/>
        </p:nvSpPr>
        <p:spPr>
          <a:xfrm>
            <a:off x="5661167" y="306580"/>
            <a:ext cx="4684824" cy="808879"/>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b="1" kern="1200">
                <a:solidFill>
                  <a:srgbClr val="215493"/>
                </a:solidFill>
                <a:latin typeface="Century Gothic" panose="020B0502020202020204" pitchFamily="34" charset="0"/>
                <a:ea typeface="+mj-ea"/>
                <a:cs typeface="+mj-cs"/>
              </a:defRPr>
            </a:lvl1pPr>
          </a:lstStyle>
          <a:p>
            <a:r>
              <a:rPr lang="en-US" sz="3200" dirty="0"/>
              <a:t>B. Disposal</a:t>
            </a:r>
          </a:p>
        </p:txBody>
      </p:sp>
    </p:spTree>
    <p:extLst>
      <p:ext uri="{BB962C8B-B14F-4D97-AF65-F5344CB8AC3E}">
        <p14:creationId xmlns:p14="http://schemas.microsoft.com/office/powerpoint/2010/main" val="2252079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8A8013-2E3E-4EF8-85E3-383BA72B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 y="5192463"/>
            <a:ext cx="3770424" cy="1430328"/>
          </a:xfrm>
          <a:prstGeom prst="rect">
            <a:avLst/>
          </a:prstGeom>
        </p:spPr>
      </p:pic>
      <p:sp>
        <p:nvSpPr>
          <p:cNvPr id="5" name="Title 1">
            <a:extLst>
              <a:ext uri="{FF2B5EF4-FFF2-40B4-BE49-F238E27FC236}">
                <a16:creationId xmlns:a16="http://schemas.microsoft.com/office/drawing/2014/main" id="{9FA0505E-A4F5-4724-8B31-AB9048545D95}"/>
              </a:ext>
            </a:extLst>
          </p:cNvPr>
          <p:cNvSpPr txBox="1">
            <a:spLocks/>
          </p:cNvSpPr>
          <p:nvPr/>
        </p:nvSpPr>
        <p:spPr>
          <a:xfrm>
            <a:off x="419643" y="-354448"/>
            <a:ext cx="4858005" cy="1179313"/>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b="1" kern="1200" spc="60" baseline="0">
                <a:solidFill>
                  <a:schemeClr val="accent1"/>
                </a:solidFill>
                <a:latin typeface="Century Gothic" panose="020B0502020202020204" pitchFamily="34" charset="0"/>
                <a:ea typeface="+mj-ea"/>
                <a:cs typeface="+mj-cs"/>
              </a:defRPr>
            </a:lvl1pPr>
          </a:lstStyle>
          <a:p>
            <a:r>
              <a:rPr lang="en-US" sz="3200" dirty="0"/>
              <a:t>C. Acquisition</a:t>
            </a:r>
          </a:p>
        </p:txBody>
      </p:sp>
      <p:sp>
        <p:nvSpPr>
          <p:cNvPr id="8" name="Content Placeholder 2">
            <a:extLst>
              <a:ext uri="{FF2B5EF4-FFF2-40B4-BE49-F238E27FC236}">
                <a16:creationId xmlns:a16="http://schemas.microsoft.com/office/drawing/2014/main" id="{F115C0F3-C532-4E0F-BC6E-8847486443DD}"/>
              </a:ext>
            </a:extLst>
          </p:cNvPr>
          <p:cNvSpPr txBox="1">
            <a:spLocks/>
          </p:cNvSpPr>
          <p:nvPr/>
        </p:nvSpPr>
        <p:spPr>
          <a:xfrm>
            <a:off x="389952" y="1069917"/>
            <a:ext cx="4571792" cy="387683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600" b="1" kern="1200" spc="60" baseline="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00000"/>
              </a:lnSpc>
              <a:spcBef>
                <a:spcPts val="26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00000"/>
              </a:lnSpc>
              <a:spcBef>
                <a:spcPts val="12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00000"/>
              </a:lnSpc>
              <a:spcBef>
                <a:spcPts val="2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dirty="0">
                <a:latin typeface="Calibri" panose="020F0502020204030204" pitchFamily="34" charset="0"/>
                <a:cs typeface="Calibri" panose="020F0502020204030204" pitchFamily="34" charset="0"/>
              </a:rPr>
              <a:t>When did you originally take physical possession of this vehicle?</a:t>
            </a:r>
          </a:p>
          <a:p>
            <a:pPr>
              <a:spcBef>
                <a:spcPts val="0"/>
              </a:spcBef>
            </a:pPr>
            <a:r>
              <a:rPr lang="en-US" b="0" i="1" dirty="0">
                <a:latin typeface="Calibri" panose="020F0502020204030204" pitchFamily="34" charset="0"/>
                <a:cs typeface="Calibri" panose="020F0502020204030204" pitchFamily="34" charset="0"/>
              </a:rPr>
              <a:t>    Enter 2-digit month and 4-digit year</a:t>
            </a:r>
            <a:endParaRPr lang="en-US" b="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Was this vehicle new when you took physical possession of it? </a:t>
            </a:r>
            <a:r>
              <a:rPr lang="en-US" b="0" dirty="0">
                <a:latin typeface="Calibri" panose="020F0502020204030204" pitchFamily="34" charset="0"/>
                <a:cs typeface="Calibri" panose="020F0502020204030204" pitchFamily="34" charset="0"/>
              </a:rPr>
              <a:t>Yes/No</a:t>
            </a:r>
          </a:p>
          <a:p>
            <a:endParaRPr lang="en-US" b="0" dirty="0">
              <a:latin typeface="Calibri" panose="020F0502020204030204" pitchFamily="34" charset="0"/>
              <a:cs typeface="Calibri" panose="020F0502020204030204" pitchFamily="34" charset="0"/>
            </a:endParaRPr>
          </a:p>
          <a:p>
            <a:r>
              <a:rPr lang="en-US" u="sng" dirty="0">
                <a:solidFill>
                  <a:srgbClr val="FF0000"/>
                </a:solidFill>
                <a:latin typeface="Calibri" panose="020F0502020204030204" pitchFamily="34" charset="0"/>
                <a:cs typeface="Calibri" panose="020F0502020204030204" pitchFamily="34" charset="0"/>
              </a:rPr>
              <a:t>Heavy Trucks Only:</a:t>
            </a:r>
          </a:p>
          <a:p>
            <a:r>
              <a:rPr lang="en-US" sz="1800" dirty="0">
                <a:solidFill>
                  <a:srgbClr val="0070C0"/>
                </a:solidFill>
                <a:latin typeface="Calibri" panose="020F0502020204030204" pitchFamily="34" charset="0"/>
                <a:cs typeface="Calibri" panose="020F0502020204030204" pitchFamily="34" charset="0"/>
              </a:rPr>
              <a:t>Do you plan to replace this vehicle with a vehicle of a different weight class or axle load within the next 5 years? </a:t>
            </a:r>
            <a:r>
              <a:rPr lang="en-US" b="0" dirty="0">
                <a:solidFill>
                  <a:srgbClr val="0070C0"/>
                </a:solidFill>
                <a:latin typeface="Calibri" panose="020F0502020204030204" pitchFamily="34" charset="0"/>
                <a:cs typeface="Calibri" panose="020F0502020204030204" pitchFamily="34" charset="0"/>
              </a:rPr>
              <a:t>Yes/No</a:t>
            </a:r>
          </a:p>
          <a:p>
            <a:endParaRPr lang="en-US" dirty="0">
              <a:latin typeface="Calibri" panose="020F0502020204030204" pitchFamily="34" charset="0"/>
              <a:cs typeface="Calibri" panose="020F0502020204030204" pitchFamily="34" charset="0"/>
            </a:endParaRPr>
          </a:p>
        </p:txBody>
      </p:sp>
      <p:sp>
        <p:nvSpPr>
          <p:cNvPr id="9" name="Content Placeholder 2">
            <a:extLst>
              <a:ext uri="{FF2B5EF4-FFF2-40B4-BE49-F238E27FC236}">
                <a16:creationId xmlns:a16="http://schemas.microsoft.com/office/drawing/2014/main" id="{B810CF01-5162-4F11-A144-D3E57FAC6472}"/>
              </a:ext>
            </a:extLst>
          </p:cNvPr>
          <p:cNvSpPr txBox="1">
            <a:spLocks/>
          </p:cNvSpPr>
          <p:nvPr/>
        </p:nvSpPr>
        <p:spPr>
          <a:xfrm>
            <a:off x="5213133" y="946785"/>
            <a:ext cx="6399747" cy="5317741"/>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600" b="1" kern="1200" spc="60" baseline="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00000"/>
              </a:lnSpc>
              <a:spcBef>
                <a:spcPts val="26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00000"/>
              </a:lnSpc>
              <a:spcBef>
                <a:spcPts val="12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00000"/>
              </a:lnSpc>
              <a:spcBef>
                <a:spcPts val="2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dirty="0">
                <a:solidFill>
                  <a:srgbClr val="0070C0"/>
                </a:solidFill>
                <a:latin typeface="Calibri" panose="020F0502020204030204" pitchFamily="34" charset="0"/>
                <a:cs typeface="Calibri" panose="020F0502020204030204" pitchFamily="34" charset="0"/>
              </a:rPr>
              <a:t>Did you lease this vehicle FROM another person or company during 2021? </a:t>
            </a:r>
            <a:r>
              <a:rPr lang="en-US" b="0" dirty="0">
                <a:solidFill>
                  <a:srgbClr val="0070C0"/>
                </a:solidFill>
                <a:latin typeface="Calibri" panose="020F0502020204030204" pitchFamily="34" charset="0"/>
                <a:cs typeface="Calibri" panose="020F0502020204030204" pitchFamily="34" charset="0"/>
              </a:rPr>
              <a:t>Yes/No</a:t>
            </a:r>
          </a:p>
          <a:p>
            <a:r>
              <a:rPr lang="en-US" sz="1800" dirty="0">
                <a:solidFill>
                  <a:srgbClr val="0070C0"/>
                </a:solidFill>
                <a:latin typeface="Calibri" panose="020F0502020204030204" pitchFamily="34" charset="0"/>
                <a:cs typeface="Calibri" panose="020F0502020204030204" pitchFamily="34" charset="0"/>
              </a:rPr>
              <a:t>Did you lease this vehicle TO another person or company during 2021? </a:t>
            </a:r>
            <a:r>
              <a:rPr lang="en-US" b="0" dirty="0">
                <a:solidFill>
                  <a:srgbClr val="0070C0"/>
                </a:solidFill>
                <a:latin typeface="Calibri" panose="020F0502020204030204" pitchFamily="34" charset="0"/>
                <a:cs typeface="Calibri" panose="020F0502020204030204" pitchFamily="34" charset="0"/>
              </a:rPr>
              <a:t>Yes/No</a:t>
            </a:r>
          </a:p>
          <a:p>
            <a:endParaRPr lang="en-US" u="sng" dirty="0">
              <a:solidFill>
                <a:srgbClr val="FF0000"/>
              </a:solidFill>
              <a:latin typeface="Calibri" panose="020F0502020204030204" pitchFamily="34" charset="0"/>
              <a:cs typeface="Calibri" panose="020F0502020204030204" pitchFamily="34" charset="0"/>
            </a:endParaRPr>
          </a:p>
          <a:p>
            <a:r>
              <a:rPr lang="en-US" u="sng" dirty="0">
                <a:solidFill>
                  <a:srgbClr val="FF0000"/>
                </a:solidFill>
                <a:latin typeface="Calibri" panose="020F0502020204030204" pitchFamily="34" charset="0"/>
                <a:cs typeface="Calibri" panose="020F0502020204030204" pitchFamily="34" charset="0"/>
              </a:rPr>
              <a:t>Heavy Trucks Only:</a:t>
            </a:r>
          </a:p>
          <a:p>
            <a:pPr>
              <a:spcBef>
                <a:spcPts val="0"/>
              </a:spcBef>
            </a:pPr>
            <a:r>
              <a:rPr lang="en-US" sz="1800" dirty="0">
                <a:latin typeface="Calibri" panose="020F0502020204030204" pitchFamily="34" charset="0"/>
                <a:cs typeface="Calibri" panose="020F0502020204030204" pitchFamily="34" charset="0"/>
              </a:rPr>
              <a:t>How did you lease this vehicle?</a:t>
            </a:r>
          </a:p>
          <a:p>
            <a:pPr>
              <a:spcBef>
                <a:spcPts val="0"/>
              </a:spcBef>
            </a:pPr>
            <a:r>
              <a:rPr lang="en-US" b="0" dirty="0">
                <a:latin typeface="Calibri" panose="020F0502020204030204" pitchFamily="34" charset="0"/>
                <a:cs typeface="Calibri" panose="020F0502020204030204" pitchFamily="34" charset="0"/>
              </a:rPr>
              <a:t>      </a:t>
            </a:r>
            <a:r>
              <a:rPr lang="en-US" sz="1800" b="0" dirty="0">
                <a:latin typeface="Calibri" panose="020F0502020204030204" pitchFamily="34" charset="0"/>
                <a:cs typeface="Calibri" panose="020F0502020204030204" pitchFamily="34" charset="0"/>
              </a:rPr>
              <a:t>- Vehicle only</a:t>
            </a:r>
          </a:p>
          <a:p>
            <a:pPr>
              <a:spcBef>
                <a:spcPts val="0"/>
              </a:spcBef>
            </a:pPr>
            <a:r>
              <a:rPr lang="en-US" sz="1800" b="0" dirty="0">
                <a:latin typeface="Calibri" panose="020F0502020204030204" pitchFamily="34" charset="0"/>
                <a:cs typeface="Calibri" panose="020F0502020204030204" pitchFamily="34" charset="0"/>
              </a:rPr>
              <a:t>      - Vehicle with driver</a:t>
            </a:r>
          </a:p>
          <a:p>
            <a:r>
              <a:rPr lang="en-US" sz="1800" dirty="0">
                <a:latin typeface="Calibri" panose="020F0502020204030204" pitchFamily="34" charset="0"/>
                <a:cs typeface="Calibri" panose="020F0502020204030204" pitchFamily="34" charset="0"/>
              </a:rPr>
              <a:t>Was the leasing agreement for 12 months or more? </a:t>
            </a:r>
            <a:r>
              <a:rPr lang="en-US" b="0" dirty="0">
                <a:latin typeface="Calibri" panose="020F0502020204030204" pitchFamily="34" charset="0"/>
                <a:cs typeface="Calibri" panose="020F0502020204030204" pitchFamily="34" charset="0"/>
              </a:rPr>
              <a:t>Yes/No</a:t>
            </a:r>
          </a:p>
          <a:p>
            <a:r>
              <a:rPr lang="en-US" sz="1800" dirty="0">
                <a:latin typeface="Calibri" panose="020F0502020204030204" pitchFamily="34" charset="0"/>
                <a:cs typeface="Calibri" panose="020F0502020204030204" pitchFamily="34" charset="0"/>
              </a:rPr>
              <a:t>Which of the following did the leasing agreement include?</a:t>
            </a:r>
          </a:p>
          <a:p>
            <a:pPr>
              <a:spcBef>
                <a:spcPts val="0"/>
              </a:spcBef>
            </a:pPr>
            <a:r>
              <a:rPr lang="en-US" b="0" dirty="0">
                <a:latin typeface="Calibri" panose="020F0502020204030204" pitchFamily="34" charset="0"/>
                <a:cs typeface="Calibri" panose="020F0502020204030204" pitchFamily="34" charset="0"/>
              </a:rPr>
              <a:t>      </a:t>
            </a:r>
            <a:r>
              <a:rPr lang="en-US" sz="1800" b="0" dirty="0">
                <a:latin typeface="Calibri" panose="020F0502020204030204" pitchFamily="34" charset="0"/>
                <a:cs typeface="Calibri" panose="020F0502020204030204" pitchFamily="34" charset="0"/>
              </a:rPr>
              <a:t>- Financing only                            - Recordkeeping</a:t>
            </a:r>
          </a:p>
          <a:p>
            <a:pPr>
              <a:spcBef>
                <a:spcPts val="0"/>
              </a:spcBef>
            </a:pPr>
            <a:r>
              <a:rPr lang="en-US" sz="1800" b="0" dirty="0">
                <a:latin typeface="Calibri" panose="020F0502020204030204" pitchFamily="34" charset="0"/>
                <a:cs typeface="Calibri" panose="020F0502020204030204" pitchFamily="34" charset="0"/>
              </a:rPr>
              <a:t>      - Full maintenance                       - Fuel contract</a:t>
            </a:r>
          </a:p>
          <a:p>
            <a:pPr>
              <a:spcBef>
                <a:spcPts val="0"/>
              </a:spcBef>
            </a:pPr>
            <a:r>
              <a:rPr lang="en-US" sz="1800" b="0" dirty="0">
                <a:latin typeface="Calibri" panose="020F0502020204030204" pitchFamily="34" charset="0"/>
                <a:cs typeface="Calibri" panose="020F0502020204030204" pitchFamily="34" charset="0"/>
              </a:rPr>
              <a:t>      - Payment of taxes                       - None of the above</a:t>
            </a:r>
          </a:p>
          <a:p>
            <a:pPr>
              <a:spcBef>
                <a:spcPts val="0"/>
              </a:spcBef>
            </a:pPr>
            <a:r>
              <a:rPr lang="en-US" sz="1800" b="0" dirty="0">
                <a:latin typeface="Calibri" panose="020F0502020204030204" pitchFamily="34" charset="0"/>
                <a:cs typeface="Calibri" panose="020F0502020204030204" pitchFamily="34" charset="0"/>
              </a:rPr>
              <a:t>      - Obtaining licenses or permits</a:t>
            </a:r>
          </a:p>
        </p:txBody>
      </p:sp>
      <p:sp>
        <p:nvSpPr>
          <p:cNvPr id="10" name="Title 1">
            <a:extLst>
              <a:ext uri="{FF2B5EF4-FFF2-40B4-BE49-F238E27FC236}">
                <a16:creationId xmlns:a16="http://schemas.microsoft.com/office/drawing/2014/main" id="{F789743E-8939-4460-A8CE-81ED692CD4A2}"/>
              </a:ext>
            </a:extLst>
          </p:cNvPr>
          <p:cNvSpPr txBox="1">
            <a:spLocks/>
          </p:cNvSpPr>
          <p:nvPr/>
        </p:nvSpPr>
        <p:spPr>
          <a:xfrm>
            <a:off x="5213959" y="114300"/>
            <a:ext cx="4858005" cy="686018"/>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b="1" kern="1200" spc="60" baseline="0">
                <a:solidFill>
                  <a:schemeClr val="accent1"/>
                </a:solidFill>
                <a:latin typeface="Century Gothic" panose="020B0502020202020204" pitchFamily="34" charset="0"/>
                <a:ea typeface="+mj-ea"/>
                <a:cs typeface="+mj-cs"/>
              </a:defRPr>
            </a:lvl1pPr>
          </a:lstStyle>
          <a:p>
            <a:r>
              <a:rPr lang="en-US" sz="3200" dirty="0"/>
              <a:t>D. Leasing</a:t>
            </a:r>
          </a:p>
        </p:txBody>
      </p:sp>
    </p:spTree>
    <p:extLst>
      <p:ext uri="{BB962C8B-B14F-4D97-AF65-F5344CB8AC3E}">
        <p14:creationId xmlns:p14="http://schemas.microsoft.com/office/powerpoint/2010/main" val="2583850900"/>
      </p:ext>
    </p:extLst>
  </p:cSld>
  <p:clrMapOvr>
    <a:masterClrMapping/>
  </p:clrMapOvr>
</p:sld>
</file>

<file path=ppt/theme/theme1.xml><?xml version="1.0" encoding="utf-8"?>
<a:theme xmlns:a="http://schemas.openxmlformats.org/drawingml/2006/main" name="1_Office Theme">
  <a:themeElements>
    <a:clrScheme name="2020 Census Color Pallette">
      <a:dk1>
        <a:sysClr val="windowText" lastClr="000000"/>
      </a:dk1>
      <a:lt1>
        <a:sysClr val="window" lastClr="FFFFFF"/>
      </a:lt1>
      <a:dk2>
        <a:srgbClr val="231F20"/>
      </a:dk2>
      <a:lt2>
        <a:srgbClr val="E7E6E6"/>
      </a:lt2>
      <a:accent1>
        <a:srgbClr val="205493"/>
      </a:accent1>
      <a:accent2>
        <a:srgbClr val="0095A8"/>
      </a:accent2>
      <a:accent3>
        <a:srgbClr val="9F2842"/>
      </a:accent3>
      <a:accent4>
        <a:srgbClr val="009964"/>
      </a:accent4>
      <a:accent5>
        <a:srgbClr val="005E7B"/>
      </a:accent5>
      <a:accent6>
        <a:srgbClr val="006548"/>
      </a:accent6>
      <a:hlink>
        <a:srgbClr val="0563C1"/>
      </a:hlink>
      <a:folHlink>
        <a:srgbClr val="9F2842"/>
      </a:folHlink>
    </a:clrScheme>
    <a:fontScheme name="2020 Census fonts">
      <a:majorFont>
        <a:latin typeface="Century Gothic"/>
        <a:ea typeface=""/>
        <a:cs typeface=""/>
      </a:majorFont>
      <a:minorFont>
        <a:latin typeface="Gotham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Census_template_powerpoint_Standard.potx" id="{42B307DD-3ECE-4D11-9DCF-0D82104F0ED6}" vid="{A9F5DD3E-99FC-4B53-9F18-B05F4B0064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8729</TotalTime>
  <Words>4848</Words>
  <Application>Microsoft Office PowerPoint</Application>
  <PresentationFormat>Widescreen</PresentationFormat>
  <Paragraphs>761</Paragraphs>
  <Slides>51</Slides>
  <Notes>51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TitlesOfParts>
    <vt:vector size="57" baseType="lpstr">
      <vt:lpstr>Arial</vt:lpstr>
      <vt:lpstr>Calibri</vt:lpstr>
      <vt:lpstr>Century Gothic</vt:lpstr>
      <vt:lpstr>Gotham Bold</vt:lpstr>
      <vt:lpstr>Gotham Book</vt:lpstr>
      <vt:lpstr>1_Office Theme</vt:lpstr>
      <vt:lpstr>The Upcoming 2021 Vehicle Inventory and Use Survey (VIUS): An overview and Q&amp;A on the restored VIUS questionnaires</vt:lpstr>
      <vt:lpstr>Schedule</vt:lpstr>
      <vt:lpstr>VIUS History</vt:lpstr>
      <vt:lpstr>Restoration of the VIUS</vt:lpstr>
      <vt:lpstr>VIUS Sample</vt:lpstr>
      <vt:lpstr>Two Questionnaires</vt:lpstr>
      <vt:lpstr>Survey Topic Areas</vt:lpstr>
      <vt:lpstr> A. Registration  Information </vt:lpstr>
      <vt:lpstr>PowerPoint Presentation</vt:lpstr>
      <vt:lpstr>E. Type of Vehicle</vt:lpstr>
      <vt:lpstr>E. Type of Vehicle</vt:lpstr>
      <vt:lpstr>F. Physical Characteristics - Axles</vt:lpstr>
      <vt:lpstr>F. Physical Characteristics - Axles</vt:lpstr>
      <vt:lpstr>F. Physical Characteristics – Brakes, Gears, Cab Type</vt:lpstr>
      <vt:lpstr>F. Physical Characteristics – Transmission Type, Towing Capacity, Cabin Height</vt:lpstr>
      <vt:lpstr>F. Physical Characteristics – Standard Features</vt:lpstr>
      <vt:lpstr>F. Physical Characteristics – Driving Control Assistance Features</vt:lpstr>
      <vt:lpstr>F. Physical Characteristics – Collision Warning Features</vt:lpstr>
      <vt:lpstr>F. Physical Characteristics – Collision Intervention Features</vt:lpstr>
      <vt:lpstr>F. Physical Characteristics – Parking Assistance Features</vt:lpstr>
      <vt:lpstr>F. Physical Characteristics – Driver Assistance Systems  Features</vt:lpstr>
      <vt:lpstr>F. Physical Characteristics – Fuel Economy Features</vt:lpstr>
      <vt:lpstr>F. Physical Characteristics – Other Features</vt:lpstr>
      <vt:lpstr>F. Physical Characteristics – Other Features</vt:lpstr>
      <vt:lpstr>G. Time Operated</vt:lpstr>
      <vt:lpstr>H. Home Base</vt:lpstr>
      <vt:lpstr>I. Miles – Annual Miles and MPG</vt:lpstr>
      <vt:lpstr>I. Miles – Jurisdictions and Range of Operation</vt:lpstr>
      <vt:lpstr>I. Miles – Lifetime Miles, Idling, Auxiliary Power</vt:lpstr>
      <vt:lpstr>J. Fuel and Maintenance – Fuel Types</vt:lpstr>
      <vt:lpstr>J. Fuel and Maintenance – Refueling and General Maintenance</vt:lpstr>
      <vt:lpstr>J. Fuel and Maintenance – Extensive Repairs</vt:lpstr>
      <vt:lpstr>J. Fuel and Maintenance – Cost of Repairs and Engine Rebuild</vt:lpstr>
      <vt:lpstr>K. Vehicle Configuration – Trailer Use</vt:lpstr>
      <vt:lpstr>K. Vehicle Configuration – Trailer Characteristics</vt:lpstr>
      <vt:lpstr>K. Vehicle Configuration – Trailer Type</vt:lpstr>
      <vt:lpstr>K. Vehicle Configuration – Add-on Equipment</vt:lpstr>
      <vt:lpstr>K. Vehicle Configuration – Total Length</vt:lpstr>
      <vt:lpstr>L. Weight – Vehicle Weight</vt:lpstr>
      <vt:lpstr>L. Weight – Overweight permits</vt:lpstr>
      <vt:lpstr>M. Kind of Business – Business Activity</vt:lpstr>
      <vt:lpstr>M. Kind of Business - Industry</vt:lpstr>
      <vt:lpstr>M. Kind of Business – Operator Classification</vt:lpstr>
      <vt:lpstr>N. For-Hire </vt:lpstr>
      <vt:lpstr>O. Products, Equipment, or Materials</vt:lpstr>
      <vt:lpstr>PowerPoint Presentation</vt:lpstr>
      <vt:lpstr>P. Hazardous Materials </vt:lpstr>
      <vt:lpstr>What’s next?</vt:lpstr>
      <vt:lpstr>VIUS Webpages</vt:lpstr>
      <vt:lpstr>Q &amp; A Session</vt:lpstr>
      <vt:lpstr>Contact Information</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VIUS Test and Pilot Sampling</dc:title>
  <dc:creator>Danquan Prunty (CENSUS/ESMD FED)</dc:creator>
  <cp:lastModifiedBy>McFadden, Janine (OST)</cp:lastModifiedBy>
  <cp:revision>386</cp:revision>
  <cp:lastPrinted>2020-03-04T16:50:21Z</cp:lastPrinted>
  <dcterms:created xsi:type="dcterms:W3CDTF">2020-01-14T23:52:01Z</dcterms:created>
  <dcterms:modified xsi:type="dcterms:W3CDTF">2021-04-16T17:41:45Z</dcterms:modified>
</cp:coreProperties>
</file>