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436" r:id="rId6"/>
    <p:sldId id="2437" r:id="rId7"/>
    <p:sldId id="325" r:id="rId8"/>
    <p:sldId id="321" r:id="rId9"/>
    <p:sldId id="2439" r:id="rId10"/>
    <p:sldId id="2452" r:id="rId11"/>
    <p:sldId id="2435" r:id="rId12"/>
    <p:sldId id="2444" r:id="rId13"/>
    <p:sldId id="324" r:id="rId14"/>
    <p:sldId id="2432" r:id="rId15"/>
    <p:sldId id="323" r:id="rId16"/>
    <p:sldId id="2440" r:id="rId17"/>
    <p:sldId id="272" r:id="rId18"/>
    <p:sldId id="273" r:id="rId19"/>
    <p:sldId id="274" r:id="rId20"/>
    <p:sldId id="259" r:id="rId21"/>
    <p:sldId id="326" r:id="rId22"/>
    <p:sldId id="260" r:id="rId23"/>
    <p:sldId id="2443" r:id="rId24"/>
    <p:sldId id="2442" r:id="rId25"/>
    <p:sldId id="262" r:id="rId26"/>
    <p:sldId id="298" r:id="rId27"/>
    <p:sldId id="2445" r:id="rId28"/>
    <p:sldId id="2446" r:id="rId29"/>
    <p:sldId id="2447" r:id="rId30"/>
    <p:sldId id="2448" r:id="rId31"/>
    <p:sldId id="2449" r:id="rId32"/>
    <p:sldId id="2450" r:id="rId33"/>
    <p:sldId id="320" r:id="rId34"/>
    <p:sldId id="2441" r:id="rId35"/>
    <p:sldId id="245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4ADE2A-8E2B-1C74-34CC-6A8418B83C7E}" name="McFadden, Janine (OST)" initials="MJ(" userId="S::janine.McFadden@ad.dot.gov::4cdea3b0-1ad5-42ae-8a7f-b620c9fc30b1" providerId="AD"/>
  <p188:author id="{F1CF38BD-56B8-40C8-0155-7F4F1ABBA891}" name="Walter Kemmsies" initials="WK" userId="97ffd12f149034e1" providerId="Windows Live"/>
  <p188:author id="{8563FEEE-6E6F-1D9D-9F00-C3EDD3A540AC}" name="Rick Gabrielson" initials="RG" userId="d58287a0908a85d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dsby, April (OST)" initials="GA(" lastIdx="7" clrIdx="0">
    <p:extLst>
      <p:ext uri="{19B8F6BF-5375-455C-9EA6-DF929625EA0E}">
        <p15:presenceInfo xmlns:p15="http://schemas.microsoft.com/office/powerpoint/2012/main" userId="S::april.gadsby@ad.dot.gov::be3f4b38-10ef-449a-a06f-a516dfbb8498" providerId="AD"/>
      </p:ext>
    </p:extLst>
  </p:cmAuthor>
  <p:cmAuthor id="2" name="McFadden, Janine (OST)" initials="M(" lastIdx="4" clrIdx="1">
    <p:extLst>
      <p:ext uri="{19B8F6BF-5375-455C-9EA6-DF929625EA0E}">
        <p15:presenceInfo xmlns:p15="http://schemas.microsoft.com/office/powerpoint/2012/main" userId="S::janine.mcfadden@ad.dot.gov::4cdea3b0-1ad5-42ae-8a7f-b620c9fc30b1" providerId="AD"/>
      </p:ext>
    </p:extLst>
  </p:cmAuthor>
  <p:cmAuthor id="3" name="Matthew Chambers" initials="MSC" lastIdx="5" clrIdx="2">
    <p:extLst>
      <p:ext uri="{19B8F6BF-5375-455C-9EA6-DF929625EA0E}">
        <p15:presenceInfo xmlns:p15="http://schemas.microsoft.com/office/powerpoint/2012/main" userId="Matthew Chambers" providerId="None"/>
      </p:ext>
    </p:extLst>
  </p:cmAuthor>
  <p:cmAuthor id="4" name="Fan, Cha-Chi (OST)" initials="F(" lastIdx="27" clrIdx="3">
    <p:extLst>
      <p:ext uri="{19B8F6BF-5375-455C-9EA6-DF929625EA0E}">
        <p15:presenceInfo xmlns:p15="http://schemas.microsoft.com/office/powerpoint/2012/main" userId="S::chachi.fan@ad.dot.gov::aeb3227a-9586-4f99-a142-59d5bfeade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E74"/>
    <a:srgbClr val="083A64"/>
    <a:srgbClr val="ED7D31"/>
    <a:srgbClr val="95B4D4"/>
    <a:srgbClr val="306DAB"/>
    <a:srgbClr val="6693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22" autoAdjust="0"/>
  </p:normalViewPr>
  <p:slideViewPr>
    <p:cSldViewPr snapToGrid="0">
      <p:cViewPr varScale="1">
        <p:scale>
          <a:sx n="72" d="100"/>
          <a:sy n="72" d="100"/>
        </p:scale>
        <p:origin x="90"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2CCB-F1D6-4F34-8010-223E755B08E1}"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F8DAD-6243-4548-97AF-FF1294752D09}" type="slidenum">
              <a:rPr lang="en-US" smtClean="0"/>
              <a:t>‹#›</a:t>
            </a:fld>
            <a:endParaRPr lang="en-US"/>
          </a:p>
        </p:txBody>
      </p:sp>
    </p:spTree>
    <p:extLst>
      <p:ext uri="{BB962C8B-B14F-4D97-AF65-F5344CB8AC3E}">
        <p14:creationId xmlns:p14="http://schemas.microsoft.com/office/powerpoint/2010/main" val="270315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reviewing the bill which you can find on our OSRA webpage or by googling OSRA.  Page 22.</a:t>
            </a:r>
          </a:p>
          <a:p>
            <a:r>
              <a:rPr lang="en-US" dirty="0"/>
              <a:t>Highlights….</a:t>
            </a:r>
          </a:p>
        </p:txBody>
      </p:sp>
      <p:sp>
        <p:nvSpPr>
          <p:cNvPr id="4" name="Slide Number Placeholder 3"/>
          <p:cNvSpPr>
            <a:spLocks noGrp="1"/>
          </p:cNvSpPr>
          <p:nvPr>
            <p:ph type="sldNum" sz="quarter" idx="5"/>
          </p:nvPr>
        </p:nvSpPr>
        <p:spPr/>
        <p:txBody>
          <a:bodyPr/>
          <a:lstStyle/>
          <a:p>
            <a:fld id="{08AF8DAD-6243-4548-97AF-FF1294752D09}" type="slidenum">
              <a:rPr lang="en-US" smtClean="0"/>
              <a:t>6</a:t>
            </a:fld>
            <a:endParaRPr lang="en-US"/>
          </a:p>
        </p:txBody>
      </p:sp>
    </p:spTree>
    <p:extLst>
      <p:ext uri="{BB962C8B-B14F-4D97-AF65-F5344CB8AC3E}">
        <p14:creationId xmlns:p14="http://schemas.microsoft.com/office/powerpoint/2010/main" val="111595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F8DAD-6243-4548-97AF-FF1294752D09}" type="slidenum">
              <a:rPr lang="en-US" smtClean="0"/>
              <a:t>13</a:t>
            </a:fld>
            <a:endParaRPr lang="en-US"/>
          </a:p>
        </p:txBody>
      </p:sp>
    </p:spTree>
    <p:extLst>
      <p:ext uri="{BB962C8B-B14F-4D97-AF65-F5344CB8AC3E}">
        <p14:creationId xmlns:p14="http://schemas.microsoft.com/office/powerpoint/2010/main" val="127149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F8DAD-6243-4548-97AF-FF1294752D09}" type="slidenum">
              <a:rPr lang="en-US" smtClean="0"/>
              <a:t>21</a:t>
            </a:fld>
            <a:endParaRPr lang="en-US"/>
          </a:p>
        </p:txBody>
      </p:sp>
    </p:spTree>
    <p:extLst>
      <p:ext uri="{BB962C8B-B14F-4D97-AF65-F5344CB8AC3E}">
        <p14:creationId xmlns:p14="http://schemas.microsoft.com/office/powerpoint/2010/main" val="174345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illustrative purposes</a:t>
            </a:r>
          </a:p>
        </p:txBody>
      </p:sp>
      <p:sp>
        <p:nvSpPr>
          <p:cNvPr id="4" name="Slide Number Placeholder 3"/>
          <p:cNvSpPr>
            <a:spLocks noGrp="1"/>
          </p:cNvSpPr>
          <p:nvPr>
            <p:ph type="sldNum" sz="quarter" idx="5"/>
          </p:nvPr>
        </p:nvSpPr>
        <p:spPr/>
        <p:txBody>
          <a:bodyPr/>
          <a:lstStyle/>
          <a:p>
            <a:fld id="{08AF8DAD-6243-4548-97AF-FF1294752D09}" type="slidenum">
              <a:rPr lang="en-US" smtClean="0"/>
              <a:t>22</a:t>
            </a:fld>
            <a:endParaRPr lang="en-US"/>
          </a:p>
        </p:txBody>
      </p:sp>
    </p:spTree>
    <p:extLst>
      <p:ext uri="{BB962C8B-B14F-4D97-AF65-F5344CB8AC3E}">
        <p14:creationId xmlns:p14="http://schemas.microsoft.com/office/powerpoint/2010/main" val="3710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49357" rtl="0" eaLnBrk="1" fontAlgn="auto" latinLnBrk="0" hangingPunct="1">
              <a:lnSpc>
                <a:spcPct val="100000"/>
              </a:lnSpc>
              <a:spcBef>
                <a:spcPts val="0"/>
              </a:spcBef>
              <a:spcAft>
                <a:spcPts val="0"/>
              </a:spcAft>
              <a:buClrTx/>
              <a:buSzTx/>
              <a:buFontTx/>
              <a:buNone/>
              <a:tabLst/>
              <a:defRPr/>
            </a:pPr>
            <a:fld id="{A1F0CFB5-6272-3A49-9134-CDB92568C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35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04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AF8DAD-6243-4548-97AF-FF1294752D09}" type="slidenum">
              <a:rPr lang="en-US" smtClean="0"/>
              <a:t>32</a:t>
            </a:fld>
            <a:endParaRPr lang="en-US"/>
          </a:p>
        </p:txBody>
      </p:sp>
    </p:spTree>
    <p:extLst>
      <p:ext uri="{BB962C8B-B14F-4D97-AF65-F5344CB8AC3E}">
        <p14:creationId xmlns:p14="http://schemas.microsoft.com/office/powerpoint/2010/main" val="349755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9510-3498-463C-82BE-2CFC41963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BEBFCB-4563-4B2D-AB41-D801BC85D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28D41-C469-4211-B9EE-E7F31F4667B3}"/>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5" name="Footer Placeholder 4">
            <a:extLst>
              <a:ext uri="{FF2B5EF4-FFF2-40B4-BE49-F238E27FC236}">
                <a16:creationId xmlns:a16="http://schemas.microsoft.com/office/drawing/2014/main" id="{2C60C81B-EE10-4C39-A8C6-26872C46E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55978-D633-49F0-90E9-48B2B9CD99F3}"/>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212528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D344-0EF0-4AE6-9F94-D6B2AD179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CDC69-40DB-4C6E-9C60-F0B85317A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1079-B0FC-4C2D-BC06-1430B14D321F}"/>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5" name="Footer Placeholder 4">
            <a:extLst>
              <a:ext uri="{FF2B5EF4-FFF2-40B4-BE49-F238E27FC236}">
                <a16:creationId xmlns:a16="http://schemas.microsoft.com/office/drawing/2014/main" id="{3C156C67-F049-4058-924B-43A8D85D9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0BF21-E29D-47D4-B1BA-5F4ECA21C181}"/>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1830992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2A8A45-A356-41FE-BA54-92E6D3A73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0582F3-6A89-430E-BE02-E5E5286FED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5075D-99E6-4A42-831F-C53E3F0E2994}"/>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5" name="Footer Placeholder 4">
            <a:extLst>
              <a:ext uri="{FF2B5EF4-FFF2-40B4-BE49-F238E27FC236}">
                <a16:creationId xmlns:a16="http://schemas.microsoft.com/office/drawing/2014/main" id="{7155241B-6376-484C-8CAD-47CC8E963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5D825-674A-4D7D-893A-FFF6CEB0102B}"/>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3275186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979480" y="3021358"/>
            <a:ext cx="5992587" cy="1261295"/>
          </a:xfrm>
          <a:noFill/>
        </p:spPr>
        <p:txBody>
          <a:bodyPr vert="horz" lIns="180000" tIns="180000" rIns="252000" bIns="180000" rtlCol="0" anchor="t">
            <a:noAutofit/>
          </a:bodyPr>
          <a:lstStyle>
            <a:lvl1pPr algn="l">
              <a:defRPr lang="en-ZA" sz="4000" b="1" spc="-300" dirty="0">
                <a:solidFill>
                  <a:schemeClr val="bg1"/>
                </a:solidFill>
              </a:defRPr>
            </a:lvl1pPr>
          </a:lstStyle>
          <a:p>
            <a:pPr lvl="0" algn="r"/>
            <a:r>
              <a:rPr lang="en-US" noProof="0"/>
              <a:t>Click to edit presentation title</a:t>
            </a:r>
          </a:p>
        </p:txBody>
      </p:sp>
    </p:spTree>
    <p:extLst>
      <p:ext uri="{BB962C8B-B14F-4D97-AF65-F5344CB8AC3E}">
        <p14:creationId xmlns:p14="http://schemas.microsoft.com/office/powerpoint/2010/main" val="64929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r>
              <a:rPr lang="en-US" noProof="0"/>
              <a:t>Add a footer</a:t>
            </a:r>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1656605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Image Layou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686593"/>
            <a:ext cx="6096000" cy="4652520"/>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42117" y="1695715"/>
            <a:ext cx="5142000" cy="2999427"/>
          </a:xfrm>
        </p:spPr>
        <p:txBody>
          <a:bodyPr anchor="t"/>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r>
              <a:rPr lang="en-US" noProof="0"/>
              <a:t>Add a footer</a:t>
            </a:r>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396220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ingle column tex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F37593-9EF6-47F6-AFFE-5F4C539EEF72}"/>
              </a:ext>
            </a:extLst>
          </p:cNvPr>
          <p:cNvPicPr>
            <a:picLocks noChangeAspect="1"/>
          </p:cNvPicPr>
          <p:nvPr userDrawn="1"/>
        </p:nvPicPr>
        <p:blipFill>
          <a:blip r:embed="rId2"/>
          <a:srcRect/>
          <a:stretch/>
        </p:blipFill>
        <p:spPr>
          <a:xfrm rot="10800000">
            <a:off x="0" y="0"/>
            <a:ext cx="12192000" cy="6858000"/>
          </a:xfrm>
          <a:prstGeom prst="rect">
            <a:avLst/>
          </a:prstGeom>
          <a:noFill/>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1" y="1241232"/>
            <a:ext cx="1649918" cy="1161288"/>
          </a:xfrm>
          <a:prstGeom prst="rect">
            <a:avLst/>
          </a:prstGeom>
        </p:spPr>
      </p:pic>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470065" y="6577935"/>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C3A25A3B-3AC7-4BAE-99F4-69C1C07805E2}" type="slidenum">
              <a:rPr lang="en-US" smtClean="0"/>
              <a:pPr/>
              <a:t>‹#›</a:t>
            </a:fld>
            <a:endParaRPr lang="en-US"/>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0"/>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SECTION TITLE</a:t>
            </a:r>
          </a:p>
        </p:txBody>
      </p:sp>
      <p:sp>
        <p:nvSpPr>
          <p:cNvPr id="17" name="Google Shape;136;p19">
            <a:extLst>
              <a:ext uri="{FF2B5EF4-FFF2-40B4-BE49-F238E27FC236}">
                <a16:creationId xmlns:a16="http://schemas.microsoft.com/office/drawing/2014/main" id="{C6711DFA-A05D-4063-BB70-C1E0418DA2F8}"/>
              </a:ext>
            </a:extLst>
          </p:cNvPr>
          <p:cNvSpPr txBox="1">
            <a:spLocks/>
          </p:cNvSpPr>
          <p:nvPr userDrawn="1"/>
        </p:nvSpPr>
        <p:spPr>
          <a:xfrm>
            <a:off x="327660" y="266065"/>
            <a:ext cx="10358710" cy="539400"/>
          </a:xfrm>
          <a:prstGeom prst="rect">
            <a:avLst/>
          </a:prstGeom>
        </p:spPr>
        <p:txBody>
          <a:bodyPr spcFirstLastPara="1" wrap="square" lIns="91425" tIns="91425" rIns="91425" bIns="91425" anchor="t" anchorCtr="0">
            <a:noAutofit/>
          </a:bodyPr>
          <a:lstStyle>
            <a:lvl1pPr algn="l" defTabSz="914400" rtl="0" eaLnBrk="1" latinLnBrk="0" hangingPunct="1">
              <a:lnSpc>
                <a:spcPct val="100000"/>
              </a:lnSpc>
              <a:spcBef>
                <a:spcPct val="0"/>
              </a:spcBef>
              <a:buNone/>
              <a:defRPr sz="3600" kern="1200">
                <a:solidFill>
                  <a:srgbClr val="01235B"/>
                </a:solidFill>
                <a:latin typeface="Georgia" panose="02040502050405020303" pitchFamily="18"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1235B"/>
              </a:solidFill>
              <a:effectLst/>
              <a:uLnTx/>
              <a:uFillTx/>
              <a:latin typeface="Georgia" panose="02040502050405020303" pitchFamily="18" charset="0"/>
              <a:ea typeface="+mj-ea"/>
              <a:cs typeface="+mj-cs"/>
            </a:endParaRPr>
          </a:p>
        </p:txBody>
      </p:sp>
      <p:pic>
        <p:nvPicPr>
          <p:cNvPr id="10" name="Picture 9">
            <a:extLst>
              <a:ext uri="{FF2B5EF4-FFF2-40B4-BE49-F238E27FC236}">
                <a16:creationId xmlns:a16="http://schemas.microsoft.com/office/drawing/2014/main" id="{7D9C1AA5-2B68-4F79-9C99-67DCFF4F10A7}"/>
              </a:ext>
            </a:extLst>
          </p:cNvPr>
          <p:cNvPicPr>
            <a:picLocks noChangeAspect="1"/>
          </p:cNvPicPr>
          <p:nvPr userDrawn="1"/>
        </p:nvPicPr>
        <p:blipFill rotWithShape="1">
          <a:blip r:embed="rId4"/>
          <a:srcRect t="6" r="84947" b="-1"/>
          <a:stretch/>
        </p:blipFill>
        <p:spPr>
          <a:xfrm>
            <a:off x="93745" y="145065"/>
            <a:ext cx="775252" cy="660400"/>
          </a:xfrm>
          <a:prstGeom prst="rect">
            <a:avLst/>
          </a:prstGeom>
        </p:spPr>
      </p:pic>
      <p:sp>
        <p:nvSpPr>
          <p:cNvPr id="2" name="TextBox 1">
            <a:extLst>
              <a:ext uri="{FF2B5EF4-FFF2-40B4-BE49-F238E27FC236}">
                <a16:creationId xmlns:a16="http://schemas.microsoft.com/office/drawing/2014/main" id="{6393832A-66AA-4B10-A398-80672FA589C6}"/>
              </a:ext>
            </a:extLst>
          </p:cNvPr>
          <p:cNvSpPr txBox="1"/>
          <p:nvPr userDrawn="1"/>
        </p:nvSpPr>
        <p:spPr>
          <a:xfrm>
            <a:off x="44878" y="6682285"/>
            <a:ext cx="2202847" cy="236988"/>
          </a:xfrm>
          <a:prstGeom prst="rect">
            <a:avLst/>
          </a:prstGeom>
          <a:noFill/>
        </p:spPr>
        <p:txBody>
          <a:bodyPr wrap="none" rtlCol="0">
            <a:spAutoFit/>
          </a:bodyPr>
          <a:lstStyle/>
          <a:p>
            <a:r>
              <a:rPr lang="en-US" sz="800">
                <a:solidFill>
                  <a:schemeClr val="bg1"/>
                </a:solidFill>
                <a:latin typeface="Corbel" panose="020B0503020204020204" pitchFamily="34" charset="0"/>
              </a:rPr>
              <a:t>Deliberative Draft – Preliminary and Incomplete</a:t>
            </a:r>
          </a:p>
        </p:txBody>
      </p:sp>
    </p:spTree>
    <p:extLst>
      <p:ext uri="{BB962C8B-B14F-4D97-AF65-F5344CB8AC3E}">
        <p14:creationId xmlns:p14="http://schemas.microsoft.com/office/powerpoint/2010/main" val="263146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F89D-6B49-41CC-930C-3F3F7449B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B0BF2-9742-4FF2-B0FC-09BCA53234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C0614-7E26-4503-8341-9154649C47D5}"/>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5" name="Footer Placeholder 4">
            <a:extLst>
              <a:ext uri="{FF2B5EF4-FFF2-40B4-BE49-F238E27FC236}">
                <a16:creationId xmlns:a16="http://schemas.microsoft.com/office/drawing/2014/main" id="{C39B04D6-F56D-4A6D-A045-5741E82CF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25532-DA9E-44D8-B282-F99FD218271E}"/>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288230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C672-BAB8-401F-8C0F-F5A8FE5BA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255D3E-5115-4036-ACC8-1CCF7866A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FC61B-46CD-4640-8224-8BDB0863222D}"/>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5" name="Footer Placeholder 4">
            <a:extLst>
              <a:ext uri="{FF2B5EF4-FFF2-40B4-BE49-F238E27FC236}">
                <a16:creationId xmlns:a16="http://schemas.microsoft.com/office/drawing/2014/main" id="{08367FF8-AB1F-412D-B03D-8DF9D8CCA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9A5DB-B731-4729-B6B8-F48FECF564AF}"/>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18321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7254-DB4A-4289-BA88-5E7075A0A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AE864-CB60-4B96-B6F7-36DEFF5BA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1FC050-8C72-4A9E-8F62-D5CBE964D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D9F9D8-B4D0-4B11-8AF6-F79C1711B046}"/>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6" name="Footer Placeholder 5">
            <a:extLst>
              <a:ext uri="{FF2B5EF4-FFF2-40B4-BE49-F238E27FC236}">
                <a16:creationId xmlns:a16="http://schemas.microsoft.com/office/drawing/2014/main" id="{4AABECCC-9264-43D3-87DE-B43F6C5D4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2AB1D-6B9D-475E-862F-0CADEE5237BA}"/>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121663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F3B46-B491-4D53-A01D-EC81047F01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EC2025-1205-4D58-BC67-925282416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5D365-D5A5-425B-90FF-EEB3A250F8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D28D21-BD90-467C-987B-C3CDEACFE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7163ED-5478-4A32-8BA0-C1B204468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C8F73F-B865-4FA1-A87F-E0A83175C44C}"/>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8" name="Footer Placeholder 7">
            <a:extLst>
              <a:ext uri="{FF2B5EF4-FFF2-40B4-BE49-F238E27FC236}">
                <a16:creationId xmlns:a16="http://schemas.microsoft.com/office/drawing/2014/main" id="{F75018F5-6FBC-4FE1-9828-151D024B1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D74349-0495-404D-8BC7-1758C857EE51}"/>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118024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D565-ED28-406F-A136-8D2691A27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22D40-AF95-4E9F-BFDA-5E1679EC90ED}"/>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4" name="Footer Placeholder 3">
            <a:extLst>
              <a:ext uri="{FF2B5EF4-FFF2-40B4-BE49-F238E27FC236}">
                <a16:creationId xmlns:a16="http://schemas.microsoft.com/office/drawing/2014/main" id="{2D1C4E8A-78D6-49EA-BA61-810741D37B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89AD5-7ED5-4A20-8D9C-7E44C3987208}"/>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390454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0F19CD-F0E2-403F-B383-72678FA06105}"/>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3" name="Footer Placeholder 2">
            <a:extLst>
              <a:ext uri="{FF2B5EF4-FFF2-40B4-BE49-F238E27FC236}">
                <a16:creationId xmlns:a16="http://schemas.microsoft.com/office/drawing/2014/main" id="{41DA1E6B-C845-4F83-9468-993650FC31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361AC0-8E0F-4EE5-BFB5-8867DBC84EEA}"/>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149319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54DB-0DC0-4C67-8E9E-7C2BFE06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31F42-4208-4CDA-B47C-72794B745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CC26F-EC65-4D42-87A3-6DE6B6DBA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85968-AC60-4947-9FEA-3A40BE85A6A6}"/>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6" name="Footer Placeholder 5">
            <a:extLst>
              <a:ext uri="{FF2B5EF4-FFF2-40B4-BE49-F238E27FC236}">
                <a16:creationId xmlns:a16="http://schemas.microsoft.com/office/drawing/2014/main" id="{5C0BC5A8-A886-41D6-8066-C2F03F8AA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8913DC-894A-47C6-AA03-1D58E21BCDB2}"/>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150978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7D2D-6382-442D-ABC0-781F59F5D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AF0A43-6D6F-45B6-A7AC-F65083A2C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EF1965-4AB1-4E15-9D40-0F275ED2E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43976E-7BE5-49CB-B7F3-79BC7686BBE6}"/>
              </a:ext>
            </a:extLst>
          </p:cNvPr>
          <p:cNvSpPr>
            <a:spLocks noGrp="1"/>
          </p:cNvSpPr>
          <p:nvPr>
            <p:ph type="dt" sz="half" idx="10"/>
          </p:nvPr>
        </p:nvSpPr>
        <p:spPr/>
        <p:txBody>
          <a:bodyPr/>
          <a:lstStyle/>
          <a:p>
            <a:fld id="{8170A43E-9416-47DE-9CA5-6F9313EFA032}" type="datetimeFigureOut">
              <a:rPr lang="en-US" smtClean="0"/>
              <a:t>1/19/2023</a:t>
            </a:fld>
            <a:endParaRPr lang="en-US"/>
          </a:p>
        </p:txBody>
      </p:sp>
      <p:sp>
        <p:nvSpPr>
          <p:cNvPr id="6" name="Footer Placeholder 5">
            <a:extLst>
              <a:ext uri="{FF2B5EF4-FFF2-40B4-BE49-F238E27FC236}">
                <a16:creationId xmlns:a16="http://schemas.microsoft.com/office/drawing/2014/main" id="{E461821A-FB20-45E2-8F67-353E05CC1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02A0F-32CF-4692-8EFC-48F53BFCFF14}"/>
              </a:ext>
            </a:extLst>
          </p:cNvPr>
          <p:cNvSpPr>
            <a:spLocks noGrp="1"/>
          </p:cNvSpPr>
          <p:nvPr>
            <p:ph type="sldNum" sz="quarter" idx="12"/>
          </p:nvPr>
        </p:nvSpPr>
        <p:spPr/>
        <p:txBody>
          <a:bodyPr/>
          <a:lstStyle/>
          <a:p>
            <a:fld id="{23AB35E9-921A-4443-B2D0-D0F92D1F7035}" type="slidenum">
              <a:rPr lang="en-US" smtClean="0"/>
              <a:t>‹#›</a:t>
            </a:fld>
            <a:endParaRPr lang="en-US"/>
          </a:p>
        </p:txBody>
      </p:sp>
    </p:spTree>
    <p:extLst>
      <p:ext uri="{BB962C8B-B14F-4D97-AF65-F5344CB8AC3E}">
        <p14:creationId xmlns:p14="http://schemas.microsoft.com/office/powerpoint/2010/main" val="80514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CA0C5-28E5-49C7-AC0D-3E8F1A295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1ABD2E-563F-4315-81ED-66F6949E3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436C9-FCCC-49C9-B0A0-41505F82D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0A43E-9416-47DE-9CA5-6F9313EFA032}" type="datetimeFigureOut">
              <a:rPr lang="en-US" smtClean="0"/>
              <a:t>1/19/2023</a:t>
            </a:fld>
            <a:endParaRPr lang="en-US"/>
          </a:p>
        </p:txBody>
      </p:sp>
      <p:sp>
        <p:nvSpPr>
          <p:cNvPr id="5" name="Footer Placeholder 4">
            <a:extLst>
              <a:ext uri="{FF2B5EF4-FFF2-40B4-BE49-F238E27FC236}">
                <a16:creationId xmlns:a16="http://schemas.microsoft.com/office/drawing/2014/main" id="{DB959EEF-A2A8-4018-954B-BDB06BB18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52D09D-96DA-45EE-8B19-E7FA27B2D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B35E9-921A-4443-B2D0-D0F92D1F7035}" type="slidenum">
              <a:rPr lang="en-US" smtClean="0"/>
              <a:t>‹#›</a:t>
            </a:fld>
            <a:endParaRPr lang="en-US"/>
          </a:p>
        </p:txBody>
      </p:sp>
    </p:spTree>
    <p:extLst>
      <p:ext uri="{BB962C8B-B14F-4D97-AF65-F5344CB8AC3E}">
        <p14:creationId xmlns:p14="http://schemas.microsoft.com/office/powerpoint/2010/main" val="3396957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gi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jp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mailto:April.taylor@dot.gov" TargetMode="External"/><Relationship Id="rId3" Type="http://schemas.openxmlformats.org/officeDocument/2006/relationships/hyperlink" Target="mailto:chachi.fan@dot.gov" TargetMode="External"/><Relationship Id="rId7" Type="http://schemas.openxmlformats.org/officeDocument/2006/relationships/hyperlink" Target="mailto:matthew.chambers@dot.gov" TargetMode="External"/><Relationship Id="rId2" Type="http://schemas.openxmlformats.org/officeDocument/2006/relationships/hyperlink" Target="mailto:OSRA@dot.gov" TargetMode="External"/><Relationship Id="rId1" Type="http://schemas.openxmlformats.org/officeDocument/2006/relationships/slideLayout" Target="../slideLayouts/slideLayout14.xml"/><Relationship Id="rId6" Type="http://schemas.openxmlformats.org/officeDocument/2006/relationships/hyperlink" Target="mailto:clara.Reschovsky@dot.gov" TargetMode="External"/><Relationship Id="rId5" Type="http://schemas.openxmlformats.org/officeDocument/2006/relationships/hyperlink" Target="mailto:janine.mcfadden@dot.gov" TargetMode="External"/><Relationship Id="rId4" Type="http://schemas.openxmlformats.org/officeDocument/2006/relationships/hyperlink" Target="mailto:april.Gadsby@dot.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OSRA@dot.gov"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bts.gov/browse-statistical-products-and-data/surveys/ocean-shipping-reform-act-2022-osra-2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E5FB-B576-4D55-BD20-044FF8342A48}"/>
              </a:ext>
            </a:extLst>
          </p:cNvPr>
          <p:cNvSpPr>
            <a:spLocks noGrp="1"/>
          </p:cNvSpPr>
          <p:nvPr>
            <p:ph type="ctrTitle"/>
          </p:nvPr>
        </p:nvSpPr>
        <p:spPr>
          <a:xfrm>
            <a:off x="237507" y="1379662"/>
            <a:ext cx="11825843" cy="2496457"/>
          </a:xfrm>
        </p:spPr>
        <p:txBody>
          <a:bodyPr>
            <a:normAutofit fontScale="90000"/>
          </a:bodyPr>
          <a:lstStyle/>
          <a:p>
            <a:br>
              <a:rPr lang="en-US"/>
            </a:br>
            <a:r>
              <a:rPr lang="en-US" sz="5300"/>
              <a:t>Ocean Shipping Reform Act of 2022 (OSRA 22)</a:t>
            </a:r>
            <a:r>
              <a:rPr lang="en-US" sz="5300">
                <a:ea typeface="+mj-lt"/>
                <a:cs typeface="+mj-lt"/>
              </a:rPr>
              <a:t> </a:t>
            </a:r>
            <a:br>
              <a:rPr lang="en-US" sz="5300">
                <a:ea typeface="+mj-lt"/>
                <a:cs typeface="+mj-lt"/>
              </a:rPr>
            </a:br>
            <a:r>
              <a:rPr lang="en-US" sz="5300">
                <a:ea typeface="+mj-lt"/>
                <a:cs typeface="+mj-lt"/>
              </a:rPr>
              <a:t>Overview Webinar</a:t>
            </a:r>
            <a:endParaRPr lang="en-US" sz="5300"/>
          </a:p>
        </p:txBody>
      </p:sp>
      <p:sp>
        <p:nvSpPr>
          <p:cNvPr id="3" name="Subtitle 2">
            <a:extLst>
              <a:ext uri="{FF2B5EF4-FFF2-40B4-BE49-F238E27FC236}">
                <a16:creationId xmlns:a16="http://schemas.microsoft.com/office/drawing/2014/main" id="{647CDE72-626D-40AC-BCC0-CD234499A3C8}"/>
              </a:ext>
            </a:extLst>
          </p:cNvPr>
          <p:cNvSpPr>
            <a:spLocks noGrp="1"/>
          </p:cNvSpPr>
          <p:nvPr>
            <p:ph type="subTitle" idx="1"/>
          </p:nvPr>
        </p:nvSpPr>
        <p:spPr>
          <a:xfrm>
            <a:off x="1484416" y="4462998"/>
            <a:ext cx="9144000" cy="1596386"/>
          </a:xfrm>
        </p:spPr>
        <p:txBody>
          <a:bodyPr vert="horz" lIns="91440" tIns="45720" rIns="91440" bIns="45720" rtlCol="0" anchor="t">
            <a:normAutofit/>
          </a:bodyPr>
          <a:lstStyle/>
          <a:p>
            <a:r>
              <a:rPr lang="en-US">
                <a:cs typeface="Calibri"/>
              </a:rPr>
              <a:t>Delivered by the Office of Data Development and Standards,</a:t>
            </a:r>
          </a:p>
          <a:p>
            <a:r>
              <a:rPr lang="en-US">
                <a:cs typeface="Calibri"/>
              </a:rPr>
              <a:t>Bureau of Transportation Statistics</a:t>
            </a:r>
          </a:p>
          <a:p>
            <a:r>
              <a:rPr lang="en-US">
                <a:cs typeface="Calibri"/>
              </a:rPr>
              <a:t>January 17, 2023</a:t>
            </a:r>
          </a:p>
        </p:txBody>
      </p:sp>
      <p:cxnSp>
        <p:nvCxnSpPr>
          <p:cNvPr id="4" name="Straight Connector 3">
            <a:extLst>
              <a:ext uri="{FF2B5EF4-FFF2-40B4-BE49-F238E27FC236}">
                <a16:creationId xmlns:a16="http://schemas.microsoft.com/office/drawing/2014/main" id="{49B13D62-092A-4C62-9985-D18F09993988}"/>
              </a:ext>
            </a:extLst>
          </p:cNvPr>
          <p:cNvCxnSpPr/>
          <p:nvPr/>
        </p:nvCxnSpPr>
        <p:spPr>
          <a:xfrm>
            <a:off x="504192" y="4133418"/>
            <a:ext cx="11274804"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bts.PNG">
            <a:extLst>
              <a:ext uri="{FF2B5EF4-FFF2-40B4-BE49-F238E27FC236}">
                <a16:creationId xmlns:a16="http://schemas.microsoft.com/office/drawing/2014/main" id="{2DF7A749-69A6-5C12-FF7A-47185153A008}"/>
              </a:ext>
            </a:extLst>
          </p:cNvPr>
          <p:cNvPicPr>
            <a:picLocks noChangeAspect="1"/>
          </p:cNvPicPr>
          <p:nvPr/>
        </p:nvPicPr>
        <p:blipFill>
          <a:blip r:embed="rId2"/>
          <a:stretch>
            <a:fillRect/>
          </a:stretch>
        </p:blipFill>
        <p:spPr>
          <a:xfrm>
            <a:off x="186440" y="61054"/>
            <a:ext cx="2400300" cy="1314450"/>
          </a:xfrm>
          <a:prstGeom prst="rect">
            <a:avLst/>
          </a:prstGeom>
        </p:spPr>
      </p:pic>
    </p:spTree>
    <p:extLst>
      <p:ext uri="{BB962C8B-B14F-4D97-AF65-F5344CB8AC3E}">
        <p14:creationId xmlns:p14="http://schemas.microsoft.com/office/powerpoint/2010/main" val="117818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288F7A-0B7B-C0FF-C0D7-BD30162FB909}"/>
              </a:ext>
            </a:extLst>
          </p:cNvPr>
          <p:cNvSpPr>
            <a:spLocks noGrp="1"/>
          </p:cNvSpPr>
          <p:nvPr>
            <p:ph type="body" sz="quarter" idx="32"/>
          </p:nvPr>
        </p:nvSpPr>
        <p:spPr>
          <a:xfrm>
            <a:off x="717318" y="1856508"/>
            <a:ext cx="10757364" cy="4084369"/>
          </a:xfrm>
        </p:spPr>
        <p:txBody>
          <a:bodyPr vert="horz" lIns="91440" tIns="45720" rIns="91440" bIns="45720" rtlCol="0" anchor="t">
            <a:normAutofit/>
          </a:bodyPr>
          <a:lstStyle/>
          <a:p>
            <a:pPr marL="457200" indent="-457200">
              <a:buFont typeface="Arial" panose="020B0604020202020204" pitchFamily="34" charset="0"/>
              <a:buChar char="•"/>
            </a:pPr>
            <a:r>
              <a:rPr lang="en-US" dirty="0">
                <a:solidFill>
                  <a:srgbClr val="214E74"/>
                </a:solidFill>
                <a:cs typeface="Calibri"/>
              </a:rPr>
              <a:t>Section 16 of the bill directs the collection of street dwell time and out of service percentage data to produce statistics to be used to improve chassis and ocean shipping container management</a:t>
            </a:r>
          </a:p>
          <a:p>
            <a:pPr marL="456572" indent="-457200">
              <a:buFont typeface="Arial" panose="020B0604020202020204" pitchFamily="34" charset="0"/>
              <a:buChar char="•"/>
            </a:pPr>
            <a:r>
              <a:rPr lang="en-US" dirty="0">
                <a:solidFill>
                  <a:srgbClr val="214E74"/>
                </a:solidFill>
                <a:cs typeface="Calibri"/>
              </a:rPr>
              <a:t>OSRA seeks to increase transparency within the industry to help improve productivity and avoid future crises</a:t>
            </a:r>
          </a:p>
          <a:p>
            <a:pPr marL="456572" indent="-457200">
              <a:buFont typeface="Arial" panose="020B0604020202020204" pitchFamily="34" charset="0"/>
              <a:buChar char="•"/>
            </a:pPr>
            <a:r>
              <a:rPr lang="en-US" dirty="0">
                <a:solidFill>
                  <a:srgbClr val="214E74"/>
                </a:solidFill>
                <a:cs typeface="Calibri"/>
              </a:rPr>
              <a:t>OSRA will provide data to drive decisions within your organization</a:t>
            </a:r>
          </a:p>
          <a:p>
            <a:pPr marL="723265" lvl="1" indent="-457200">
              <a:buFont typeface="Arial" panose="020B0604020202020204" pitchFamily="34" charset="0"/>
              <a:buChar char="•"/>
            </a:pPr>
            <a:r>
              <a:rPr lang="en-US" dirty="0">
                <a:solidFill>
                  <a:srgbClr val="214E74"/>
                </a:solidFill>
                <a:cs typeface="Calibri"/>
              </a:rPr>
              <a:t>Market trends</a:t>
            </a:r>
          </a:p>
          <a:p>
            <a:pPr marL="723265" lvl="1" indent="-457200">
              <a:buFont typeface="Arial" panose="020B0604020202020204" pitchFamily="34" charset="0"/>
              <a:buChar char="•"/>
            </a:pPr>
            <a:r>
              <a:rPr lang="en-US" dirty="0">
                <a:solidFill>
                  <a:srgbClr val="214E74"/>
                </a:solidFill>
                <a:cs typeface="Calibri"/>
              </a:rPr>
              <a:t>Industry wide performance metrics</a:t>
            </a:r>
          </a:p>
          <a:p>
            <a:pPr marL="723265" lvl="1" indent="-457200">
              <a:buFont typeface="Arial" panose="020B0604020202020204" pitchFamily="34" charset="0"/>
              <a:buChar char="•"/>
            </a:pPr>
            <a:r>
              <a:rPr lang="en-US" dirty="0">
                <a:solidFill>
                  <a:srgbClr val="214E74"/>
                </a:solidFill>
                <a:cs typeface="Calibri"/>
              </a:rPr>
              <a:t>Data points for customer insights</a:t>
            </a:r>
            <a:endParaRPr lang="en-US" sz="3200" dirty="0">
              <a:cs typeface="Calibri"/>
            </a:endParaRPr>
          </a:p>
          <a:p>
            <a:pPr marL="571500" indent="-571500">
              <a:buChar char="•"/>
            </a:pPr>
            <a:endParaRPr lang="en-US" sz="3600" dirty="0">
              <a:cs typeface="Calibri"/>
            </a:endParaRPr>
          </a:p>
        </p:txBody>
      </p:sp>
      <p:sp>
        <p:nvSpPr>
          <p:cNvPr id="6" name="Title 4">
            <a:extLst>
              <a:ext uri="{FF2B5EF4-FFF2-40B4-BE49-F238E27FC236}">
                <a16:creationId xmlns:a16="http://schemas.microsoft.com/office/drawing/2014/main" id="{A61D9C51-9A91-4D62-A4A7-199ACCCA9EF3}"/>
              </a:ext>
            </a:extLst>
          </p:cNvPr>
          <p:cNvSpPr>
            <a:spLocks noGrp="1"/>
          </p:cNvSpPr>
          <p:nvPr>
            <p:ph type="title"/>
          </p:nvPr>
        </p:nvSpPr>
        <p:spPr>
          <a:xfrm>
            <a:off x="608013" y="481013"/>
            <a:ext cx="9566275" cy="431800"/>
          </a:xfrm>
        </p:spPr>
        <p:txBody>
          <a:bodyPr>
            <a:normAutofit fontScale="90000"/>
          </a:bodyPr>
          <a:lstStyle/>
          <a:p>
            <a:r>
              <a:rPr lang="en-US"/>
              <a:t>OSRA 22 Compliance and Data Uses</a:t>
            </a:r>
          </a:p>
        </p:txBody>
      </p:sp>
      <p:sp>
        <p:nvSpPr>
          <p:cNvPr id="3" name="Text Placeholder 3">
            <a:extLst>
              <a:ext uri="{FF2B5EF4-FFF2-40B4-BE49-F238E27FC236}">
                <a16:creationId xmlns:a16="http://schemas.microsoft.com/office/drawing/2014/main" id="{A5E69E75-E19F-A95C-0289-7D1E9A585C84}"/>
              </a:ext>
            </a:extLst>
          </p:cNvPr>
          <p:cNvSpPr txBox="1">
            <a:spLocks/>
          </p:cNvSpPr>
          <p:nvPr/>
        </p:nvSpPr>
        <p:spPr>
          <a:xfrm>
            <a:off x="532119" y="1276943"/>
            <a:ext cx="10757364" cy="429965"/>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66693"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12"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0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2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should I comply with the mandate? What is in it for me?</a:t>
            </a:r>
            <a:endParaRPr lang="en-US" dirty="0">
              <a:cs typeface="Calibri"/>
            </a:endParaRPr>
          </a:p>
        </p:txBody>
      </p:sp>
    </p:spTree>
    <p:extLst>
      <p:ext uri="{BB962C8B-B14F-4D97-AF65-F5344CB8AC3E}">
        <p14:creationId xmlns:p14="http://schemas.microsoft.com/office/powerpoint/2010/main" val="400467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288F7A-0B7B-C0FF-C0D7-BD30162FB909}"/>
              </a:ext>
            </a:extLst>
          </p:cNvPr>
          <p:cNvSpPr>
            <a:spLocks noGrp="1"/>
          </p:cNvSpPr>
          <p:nvPr>
            <p:ph type="body" sz="quarter" idx="32"/>
          </p:nvPr>
        </p:nvSpPr>
        <p:spPr>
          <a:xfrm>
            <a:off x="717318" y="1338606"/>
            <a:ext cx="10757364" cy="5131020"/>
          </a:xfrm>
        </p:spPr>
        <p:txBody>
          <a:bodyPr vert="horz" lIns="91440" tIns="45720" rIns="91440" bIns="45720" rtlCol="0" anchor="t">
            <a:normAutofit fontScale="85000" lnSpcReduction="20000"/>
          </a:bodyPr>
          <a:lstStyle/>
          <a:p>
            <a:pPr marL="571500" indent="-571500">
              <a:buFont typeface="Arial" panose="020B0604020202020204" pitchFamily="34" charset="0"/>
              <a:buChar char="•"/>
            </a:pPr>
            <a:r>
              <a:rPr lang="en-US" sz="3600" dirty="0">
                <a:solidFill>
                  <a:srgbClr val="214E74"/>
                </a:solidFill>
                <a:cs typeface="Calibri"/>
              </a:rPr>
              <a:t>BTS has been tasked to collect chassis and marine container data in compliance with Section 16 of the OSRA 22. </a:t>
            </a:r>
          </a:p>
          <a:p>
            <a:pPr marL="571500" indent="-571500">
              <a:buFont typeface="Arial" panose="020B0604020202020204" pitchFamily="34" charset="0"/>
              <a:buChar char="•"/>
            </a:pPr>
            <a:r>
              <a:rPr lang="en-US" sz="3600" dirty="0">
                <a:solidFill>
                  <a:srgbClr val="214E74"/>
                </a:solidFill>
                <a:cs typeface="Calibri"/>
              </a:rPr>
              <a:t>BTS will only publish </a:t>
            </a:r>
            <a:r>
              <a:rPr lang="en-US" sz="3600" b="1" i="1" dirty="0">
                <a:solidFill>
                  <a:srgbClr val="214E74"/>
                </a:solidFill>
                <a:cs typeface="Calibri"/>
              </a:rPr>
              <a:t>statistics</a:t>
            </a:r>
            <a:r>
              <a:rPr lang="en-US" sz="3600" b="1" dirty="0">
                <a:solidFill>
                  <a:srgbClr val="214E74"/>
                </a:solidFill>
                <a:cs typeface="Calibri"/>
              </a:rPr>
              <a:t> </a:t>
            </a:r>
            <a:r>
              <a:rPr lang="en-US" sz="3600" dirty="0">
                <a:solidFill>
                  <a:srgbClr val="214E74"/>
                </a:solidFill>
                <a:cs typeface="Calibri"/>
              </a:rPr>
              <a:t>that will neither reveal information about respondents nor their individual operations. </a:t>
            </a:r>
            <a:endParaRPr lang="en-US" dirty="0">
              <a:solidFill>
                <a:srgbClr val="214E74"/>
              </a:solidFill>
            </a:endParaRPr>
          </a:p>
          <a:p>
            <a:pPr marL="571500" indent="-571500">
              <a:buFont typeface="Arial" panose="020B0604020202020204" pitchFamily="34" charset="0"/>
              <a:buChar char="•"/>
            </a:pPr>
            <a:r>
              <a:rPr lang="en-US" sz="3600" dirty="0">
                <a:solidFill>
                  <a:srgbClr val="214E74"/>
                </a:solidFill>
                <a:cs typeface="Calibri"/>
              </a:rPr>
              <a:t>The raw data is collected for </a:t>
            </a:r>
            <a:r>
              <a:rPr lang="en-US" sz="3600" b="1" i="1" dirty="0">
                <a:solidFill>
                  <a:srgbClr val="214E74"/>
                </a:solidFill>
                <a:cs typeface="Calibri"/>
              </a:rPr>
              <a:t>statistical purposes only </a:t>
            </a:r>
            <a:r>
              <a:rPr lang="en-US" sz="3600" dirty="0">
                <a:solidFill>
                  <a:srgbClr val="214E74"/>
                </a:solidFill>
                <a:cs typeface="Calibri"/>
              </a:rPr>
              <a:t>and</a:t>
            </a:r>
            <a:r>
              <a:rPr lang="en-US" sz="3600" b="1" i="1" dirty="0">
                <a:solidFill>
                  <a:srgbClr val="214E74"/>
                </a:solidFill>
                <a:cs typeface="Calibri"/>
              </a:rPr>
              <a:t> </a:t>
            </a:r>
            <a:r>
              <a:rPr lang="en-US" sz="3600" dirty="0">
                <a:solidFill>
                  <a:srgbClr val="214E74"/>
                </a:solidFill>
                <a:cs typeface="Calibri"/>
              </a:rPr>
              <a:t>immune from court subpoena and Freedom of Information Act (FOIA) requests.</a:t>
            </a:r>
          </a:p>
          <a:p>
            <a:pPr marL="571500" indent="-571500">
              <a:buFont typeface="Arial" panose="020B0604020202020204" pitchFamily="34" charset="0"/>
              <a:buChar char="•"/>
            </a:pPr>
            <a:r>
              <a:rPr lang="en-US" sz="3600" dirty="0">
                <a:solidFill>
                  <a:srgbClr val="214E74"/>
                </a:solidFill>
                <a:cs typeface="Calibri"/>
              </a:rPr>
              <a:t>Only BTS staff with a </a:t>
            </a:r>
            <a:r>
              <a:rPr lang="en-US" sz="3600" b="1" i="1" dirty="0">
                <a:solidFill>
                  <a:srgbClr val="214E74"/>
                </a:solidFill>
                <a:cs typeface="Calibri"/>
              </a:rPr>
              <a:t>need to know </a:t>
            </a:r>
            <a:r>
              <a:rPr lang="en-US" sz="3600" dirty="0">
                <a:solidFill>
                  <a:srgbClr val="214E74"/>
                </a:solidFill>
                <a:cs typeface="Calibri"/>
              </a:rPr>
              <a:t>will have access to the </a:t>
            </a:r>
            <a:r>
              <a:rPr lang="en-US" sz="3600" dirty="0">
                <a:solidFill>
                  <a:srgbClr val="214E74"/>
                </a:solidFill>
                <a:ea typeface="+mn-lt"/>
                <a:cs typeface="+mn-lt"/>
              </a:rPr>
              <a:t>raw </a:t>
            </a:r>
            <a:r>
              <a:rPr lang="en-US" sz="3600" dirty="0">
                <a:solidFill>
                  <a:srgbClr val="214E74"/>
                </a:solidFill>
                <a:cs typeface="Calibri"/>
              </a:rPr>
              <a:t>data, which otherwise will </a:t>
            </a:r>
            <a:r>
              <a:rPr lang="en-US" sz="3600" b="1" i="1" dirty="0">
                <a:solidFill>
                  <a:srgbClr val="214E74"/>
                </a:solidFill>
                <a:cs typeface="Calibri"/>
              </a:rPr>
              <a:t>not</a:t>
            </a:r>
            <a:r>
              <a:rPr lang="en-US" sz="3600" b="1" dirty="0">
                <a:solidFill>
                  <a:srgbClr val="214E74"/>
                </a:solidFill>
                <a:cs typeface="Calibri"/>
              </a:rPr>
              <a:t> </a:t>
            </a:r>
            <a:r>
              <a:rPr lang="en-US" sz="3600" dirty="0">
                <a:solidFill>
                  <a:srgbClr val="214E74"/>
                </a:solidFill>
                <a:cs typeface="Calibri"/>
              </a:rPr>
              <a:t>be</a:t>
            </a:r>
            <a:r>
              <a:rPr lang="en-US" sz="3600" b="1" dirty="0">
                <a:solidFill>
                  <a:srgbClr val="214E74"/>
                </a:solidFill>
                <a:cs typeface="Calibri"/>
              </a:rPr>
              <a:t> </a:t>
            </a:r>
            <a:r>
              <a:rPr lang="en-US" sz="3600" dirty="0">
                <a:solidFill>
                  <a:srgbClr val="214E74"/>
                </a:solidFill>
                <a:cs typeface="Calibri"/>
              </a:rPr>
              <a:t>shared outside of BTS. </a:t>
            </a:r>
          </a:p>
          <a:p>
            <a:pPr marL="571500" indent="-571500">
              <a:buFont typeface="Arial" panose="020B0604020202020204" pitchFamily="34" charset="0"/>
              <a:buChar char="•"/>
            </a:pPr>
            <a:r>
              <a:rPr lang="en-US" sz="3600" dirty="0">
                <a:solidFill>
                  <a:srgbClr val="214E74"/>
                </a:solidFill>
                <a:cs typeface="Calibri"/>
              </a:rPr>
              <a:t>Data providers will only have access to up upload data for submissions into the secure data portal and </a:t>
            </a:r>
            <a:r>
              <a:rPr lang="en-US" sz="3600" b="1" i="1" dirty="0">
                <a:solidFill>
                  <a:srgbClr val="214E74"/>
                </a:solidFill>
                <a:cs typeface="Calibri"/>
              </a:rPr>
              <a:t>will not have any access to viewing data </a:t>
            </a:r>
            <a:r>
              <a:rPr lang="en-US" sz="3600" dirty="0">
                <a:solidFill>
                  <a:srgbClr val="214E74"/>
                </a:solidFill>
                <a:cs typeface="Calibri"/>
              </a:rPr>
              <a:t>within the portal.  </a:t>
            </a:r>
          </a:p>
        </p:txBody>
      </p:sp>
      <p:sp>
        <p:nvSpPr>
          <p:cNvPr id="5" name="Title 4">
            <a:extLst>
              <a:ext uri="{FF2B5EF4-FFF2-40B4-BE49-F238E27FC236}">
                <a16:creationId xmlns:a16="http://schemas.microsoft.com/office/drawing/2014/main" id="{90842A94-2156-FF51-804D-EC44BFEAB2CB}"/>
              </a:ext>
            </a:extLst>
          </p:cNvPr>
          <p:cNvSpPr>
            <a:spLocks noGrp="1"/>
          </p:cNvSpPr>
          <p:nvPr>
            <p:ph type="title"/>
          </p:nvPr>
        </p:nvSpPr>
        <p:spPr/>
        <p:txBody>
          <a:bodyPr>
            <a:normAutofit fontScale="90000"/>
          </a:bodyPr>
          <a:lstStyle/>
          <a:p>
            <a:r>
              <a:rPr lang="en-US">
                <a:cs typeface="Calibri Light"/>
              </a:rPr>
              <a:t>In Short </a:t>
            </a:r>
            <a:endParaRPr lang="en-US"/>
          </a:p>
        </p:txBody>
      </p:sp>
    </p:spTree>
    <p:extLst>
      <p:ext uri="{BB962C8B-B14F-4D97-AF65-F5344CB8AC3E}">
        <p14:creationId xmlns:p14="http://schemas.microsoft.com/office/powerpoint/2010/main" val="378225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FB8A-2D3D-44A6-9903-FCCBCBF81585}"/>
              </a:ext>
            </a:extLst>
          </p:cNvPr>
          <p:cNvSpPr>
            <a:spLocks noGrp="1"/>
          </p:cNvSpPr>
          <p:nvPr>
            <p:ph type="ctrTitle"/>
          </p:nvPr>
        </p:nvSpPr>
        <p:spPr/>
        <p:txBody>
          <a:bodyPr/>
          <a:lstStyle/>
          <a:p>
            <a:r>
              <a:rPr lang="en-US" dirty="0"/>
              <a:t>How do we work with the data </a:t>
            </a:r>
            <a:r>
              <a:rPr lang="en-US" dirty="0">
                <a:ea typeface="+mj-lt"/>
                <a:cs typeface="+mj-lt"/>
              </a:rPr>
              <a:t>received?</a:t>
            </a:r>
            <a:endParaRPr lang="en-US" dirty="0">
              <a:cs typeface="Calibri Light"/>
            </a:endParaRPr>
          </a:p>
        </p:txBody>
      </p:sp>
    </p:spTree>
    <p:extLst>
      <p:ext uri="{BB962C8B-B14F-4D97-AF65-F5344CB8AC3E}">
        <p14:creationId xmlns:p14="http://schemas.microsoft.com/office/powerpoint/2010/main" val="3005206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6A31-2C12-4C8B-B255-565DB408CFCB}"/>
              </a:ext>
            </a:extLst>
          </p:cNvPr>
          <p:cNvSpPr>
            <a:spLocks noGrp="1"/>
          </p:cNvSpPr>
          <p:nvPr>
            <p:ph type="title"/>
          </p:nvPr>
        </p:nvSpPr>
        <p:spPr/>
        <p:txBody>
          <a:bodyPr>
            <a:normAutofit fontScale="90000"/>
          </a:bodyPr>
          <a:lstStyle/>
          <a:p>
            <a:r>
              <a:rPr lang="en-US"/>
              <a:t>Review data file and notes</a:t>
            </a:r>
          </a:p>
        </p:txBody>
      </p:sp>
      <p:graphicFrame>
        <p:nvGraphicFramePr>
          <p:cNvPr id="5" name="Table 4">
            <a:extLst>
              <a:ext uri="{FF2B5EF4-FFF2-40B4-BE49-F238E27FC236}">
                <a16:creationId xmlns:a16="http://schemas.microsoft.com/office/drawing/2014/main" id="{C13636F7-7972-48F8-A826-8C153B1473A5}"/>
              </a:ext>
            </a:extLst>
          </p:cNvPr>
          <p:cNvGraphicFramePr>
            <a:graphicFrameLocks noGrp="1"/>
          </p:cNvGraphicFramePr>
          <p:nvPr/>
        </p:nvGraphicFramePr>
        <p:xfrm>
          <a:off x="1669473" y="1415930"/>
          <a:ext cx="8631803" cy="4062707"/>
        </p:xfrm>
        <a:graphic>
          <a:graphicData uri="http://schemas.openxmlformats.org/drawingml/2006/table">
            <a:tbl>
              <a:tblPr>
                <a:tableStyleId>{616DA210-FB5B-4158-B5E0-FEB733F419BA}</a:tableStyleId>
              </a:tblPr>
              <a:tblGrid>
                <a:gridCol w="894907">
                  <a:extLst>
                    <a:ext uri="{9D8B030D-6E8A-4147-A177-3AD203B41FA5}">
                      <a16:colId xmlns:a16="http://schemas.microsoft.com/office/drawing/2014/main" val="2297643663"/>
                    </a:ext>
                  </a:extLst>
                </a:gridCol>
                <a:gridCol w="510363">
                  <a:extLst>
                    <a:ext uri="{9D8B030D-6E8A-4147-A177-3AD203B41FA5}">
                      <a16:colId xmlns:a16="http://schemas.microsoft.com/office/drawing/2014/main" val="580292672"/>
                    </a:ext>
                  </a:extLst>
                </a:gridCol>
                <a:gridCol w="1031358">
                  <a:extLst>
                    <a:ext uri="{9D8B030D-6E8A-4147-A177-3AD203B41FA5}">
                      <a16:colId xmlns:a16="http://schemas.microsoft.com/office/drawing/2014/main" val="3750423534"/>
                    </a:ext>
                  </a:extLst>
                </a:gridCol>
                <a:gridCol w="1073888">
                  <a:extLst>
                    <a:ext uri="{9D8B030D-6E8A-4147-A177-3AD203B41FA5}">
                      <a16:colId xmlns:a16="http://schemas.microsoft.com/office/drawing/2014/main" val="3245644533"/>
                    </a:ext>
                  </a:extLst>
                </a:gridCol>
                <a:gridCol w="1775637">
                  <a:extLst>
                    <a:ext uri="{9D8B030D-6E8A-4147-A177-3AD203B41FA5}">
                      <a16:colId xmlns:a16="http://schemas.microsoft.com/office/drawing/2014/main" val="676372004"/>
                    </a:ext>
                  </a:extLst>
                </a:gridCol>
                <a:gridCol w="2105247">
                  <a:extLst>
                    <a:ext uri="{9D8B030D-6E8A-4147-A177-3AD203B41FA5}">
                      <a16:colId xmlns:a16="http://schemas.microsoft.com/office/drawing/2014/main" val="3284972634"/>
                    </a:ext>
                  </a:extLst>
                </a:gridCol>
                <a:gridCol w="1240403">
                  <a:extLst>
                    <a:ext uri="{9D8B030D-6E8A-4147-A177-3AD203B41FA5}">
                      <a16:colId xmlns:a16="http://schemas.microsoft.com/office/drawing/2014/main" val="398372067"/>
                    </a:ext>
                  </a:extLst>
                </a:gridCol>
              </a:tblGrid>
              <a:tr h="182209">
                <a:tc>
                  <a:txBody>
                    <a:bodyPr/>
                    <a:lstStyle/>
                    <a:p>
                      <a:pPr algn="l" fontAlgn="b"/>
                      <a:r>
                        <a:rPr lang="en-US" sz="1200" b="1" u="none" strike="noStrike">
                          <a:effectLst/>
                        </a:rPr>
                        <a:t>Chassis#</a:t>
                      </a:r>
                      <a:endParaRPr lang="en-US" sz="1200" b="1" i="0" u="none" strike="noStrike">
                        <a:solidFill>
                          <a:srgbClr val="000000"/>
                        </a:solidFill>
                        <a:effectLst/>
                        <a:latin typeface="Calibri" panose="020F0502020204030204" pitchFamily="34" charset="0"/>
                      </a:endParaRPr>
                    </a:p>
                  </a:txBody>
                  <a:tcPr marL="3387" marR="3387" marT="3387" marB="0" anchor="b">
                    <a:solidFill>
                      <a:schemeClr val="bg2"/>
                    </a:solidFill>
                  </a:tcPr>
                </a:tc>
                <a:tc>
                  <a:txBody>
                    <a:bodyPr/>
                    <a:lstStyle/>
                    <a:p>
                      <a:pPr algn="l" fontAlgn="b"/>
                      <a:r>
                        <a:rPr lang="en-US" sz="1200" b="1" u="none" strike="noStrike">
                          <a:effectLst/>
                        </a:rPr>
                        <a:t>Size</a:t>
                      </a:r>
                      <a:endParaRPr lang="en-US" sz="1200" b="1" i="0" u="none" strike="noStrike">
                        <a:solidFill>
                          <a:srgbClr val="000000"/>
                        </a:solidFill>
                        <a:effectLst/>
                        <a:latin typeface="Calibri" panose="020F0502020204030204" pitchFamily="34" charset="0"/>
                      </a:endParaRPr>
                    </a:p>
                  </a:txBody>
                  <a:tcPr marL="3387" marR="3387" marT="3387" marB="0" anchor="b">
                    <a:solidFill>
                      <a:schemeClr val="bg2"/>
                    </a:solidFill>
                  </a:tcPr>
                </a:tc>
                <a:tc>
                  <a:txBody>
                    <a:bodyPr/>
                    <a:lstStyle/>
                    <a:p>
                      <a:pPr algn="l" fontAlgn="b"/>
                      <a:r>
                        <a:rPr lang="en-US" sz="1200" b="1" u="none" strike="noStrike" err="1">
                          <a:effectLst/>
                        </a:rPr>
                        <a:t>Outgate_Date</a:t>
                      </a:r>
                      <a:endParaRPr lang="en-US" sz="1200" b="1" i="0" u="none" strike="noStrike" err="1">
                        <a:solidFill>
                          <a:srgbClr val="000000"/>
                        </a:solidFill>
                        <a:effectLst/>
                        <a:latin typeface="Calibri" panose="020F0502020204030204" pitchFamily="34" charset="0"/>
                      </a:endParaRPr>
                    </a:p>
                  </a:txBody>
                  <a:tcPr marL="3387" marR="3387" marT="3387" marB="0" anchor="b">
                    <a:solidFill>
                      <a:schemeClr val="bg2"/>
                    </a:solidFill>
                  </a:tcPr>
                </a:tc>
                <a:tc>
                  <a:txBody>
                    <a:bodyPr/>
                    <a:lstStyle/>
                    <a:p>
                      <a:pPr algn="l" fontAlgn="b"/>
                      <a:r>
                        <a:rPr lang="en-US" sz="1200" b="1" u="none" strike="noStrike" err="1">
                          <a:effectLst/>
                        </a:rPr>
                        <a:t>Ingate_Date</a:t>
                      </a:r>
                      <a:endParaRPr lang="en-US" sz="1200" b="1" i="0" u="none" strike="noStrike" err="1">
                        <a:solidFill>
                          <a:srgbClr val="000000"/>
                        </a:solidFill>
                        <a:effectLst/>
                        <a:latin typeface="Calibri" panose="020F0502020204030204" pitchFamily="34" charset="0"/>
                      </a:endParaRPr>
                    </a:p>
                  </a:txBody>
                  <a:tcPr marL="3387" marR="3387" marT="3387" marB="0" anchor="b">
                    <a:solidFill>
                      <a:schemeClr val="bg2"/>
                    </a:solidFill>
                  </a:tcPr>
                </a:tc>
                <a:tc>
                  <a:txBody>
                    <a:bodyPr/>
                    <a:lstStyle/>
                    <a:p>
                      <a:pPr algn="l" fontAlgn="b"/>
                      <a:r>
                        <a:rPr lang="en-US" sz="1200" b="1" u="none" strike="noStrike" err="1">
                          <a:effectLst/>
                        </a:rPr>
                        <a:t>Outgate_Location</a:t>
                      </a:r>
                      <a:endParaRPr lang="en-US" sz="1200" b="1" i="0" u="none" strike="noStrike">
                        <a:solidFill>
                          <a:srgbClr val="000000"/>
                        </a:solidFill>
                        <a:effectLst/>
                        <a:latin typeface="Calibri" panose="020F0502020204030204" pitchFamily="34" charset="0"/>
                      </a:endParaRPr>
                    </a:p>
                  </a:txBody>
                  <a:tcPr marL="3387" marR="3387" marT="3387" marB="0" anchor="b">
                    <a:solidFill>
                      <a:schemeClr val="bg2"/>
                    </a:solidFill>
                  </a:tcPr>
                </a:tc>
                <a:tc>
                  <a:txBody>
                    <a:bodyPr/>
                    <a:lstStyle/>
                    <a:p>
                      <a:pPr algn="l" fontAlgn="b"/>
                      <a:r>
                        <a:rPr lang="en-US" sz="1200" b="1" u="none" strike="noStrike" err="1">
                          <a:effectLst/>
                        </a:rPr>
                        <a:t>Ingate_Location</a:t>
                      </a:r>
                      <a:endParaRPr lang="en-US" sz="1200" b="1" i="0" u="none" strike="noStrike" err="1">
                        <a:solidFill>
                          <a:srgbClr val="000000"/>
                        </a:solidFill>
                        <a:effectLst/>
                        <a:latin typeface="Calibri" panose="020F0502020204030204" pitchFamily="34" charset="0"/>
                      </a:endParaRPr>
                    </a:p>
                  </a:txBody>
                  <a:tcPr marL="3387" marR="3387" marT="3387" marB="0" anchor="b">
                    <a:solidFill>
                      <a:schemeClr val="bg2"/>
                    </a:solidFill>
                  </a:tcPr>
                </a:tc>
                <a:tc>
                  <a:txBody>
                    <a:bodyPr/>
                    <a:lstStyle/>
                    <a:p>
                      <a:pPr algn="l" fontAlgn="b"/>
                      <a:r>
                        <a:rPr lang="en-US" sz="1200" b="1" u="none" strike="noStrike">
                          <a:solidFill>
                            <a:srgbClr val="000000"/>
                          </a:solidFill>
                          <a:effectLst/>
                        </a:rPr>
                        <a:t>Notes</a:t>
                      </a:r>
                      <a:endParaRPr lang="en-US" sz="1200" b="1"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2222418072"/>
                  </a:ext>
                </a:extLst>
              </a:tr>
              <a:tr h="271620">
                <a:tc>
                  <a:txBody>
                    <a:bodyPr/>
                    <a:lstStyle/>
                    <a:p>
                      <a:pPr algn="l" fontAlgn="ctr"/>
                      <a:r>
                        <a:rPr lang="en-US" sz="1000" u="none" strike="noStrike">
                          <a:effectLst/>
                        </a:rPr>
                        <a:t>1556671874</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12/12/24 11:19</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12/17/24 9:25</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SEAGIRT TERM-BALTIMORE</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SEAGIRT TERM-BALTIMORE</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3971826023"/>
                  </a:ext>
                </a:extLst>
              </a:tr>
              <a:tr h="271620">
                <a:tc>
                  <a:txBody>
                    <a:bodyPr/>
                    <a:lstStyle/>
                    <a:p>
                      <a:pPr algn="l" fontAlgn="ctr"/>
                      <a:r>
                        <a:rPr lang="en-US" sz="1000" u="none" strike="noStrike">
                          <a:effectLst/>
                        </a:rPr>
                        <a:t>9829430608</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12/16/24 11:28</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12/16/24 13:29</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NS-RICKENBACKER (COLUMBUS)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b="0" i="0" u="none" strike="noStrike" noProof="0">
                          <a:effectLst/>
                          <a:latin typeface="Calibri"/>
                        </a:rPr>
                        <a:t>NS-RICKENBACKER (COLUMBUS)</a:t>
                      </a:r>
                      <a:endParaRPr lang="en-US" sz="1000" b="0" i="0" u="none" strike="noStrike" noProof="0">
                        <a:solidFill>
                          <a:srgbClr val="000000"/>
                        </a:solidFill>
                        <a:effectLst/>
                        <a:latin typeface="Calibri"/>
                      </a:endParaRPr>
                    </a:p>
                  </a:txBody>
                  <a:tcPr marL="3387" marR="3387" marT="338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a:effectLst/>
                        </a:rPr>
                        <a:t>Unsure of return timestamp</a:t>
                      </a:r>
                      <a:endParaRPr lang="en-US" sz="1000" b="0" u="none" strike="noStrike">
                        <a:solidFill>
                          <a:srgbClr val="000000"/>
                        </a:solidFill>
                        <a:effectLst/>
                      </a:endParaRPr>
                    </a:p>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2636934166"/>
                  </a:ext>
                </a:extLst>
              </a:tr>
              <a:tr h="361031">
                <a:tc>
                  <a:txBody>
                    <a:bodyPr/>
                    <a:lstStyle/>
                    <a:p>
                      <a:pPr algn="l" fontAlgn="ctr"/>
                      <a:r>
                        <a:rPr lang="en-US" sz="1000" u="none" strike="noStrike">
                          <a:effectLst/>
                        </a:rPr>
                        <a:t>4530719866</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12/18/24 11:34</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12/18/24 15:27</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APMT- ELIZABETH</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PNCT TERMINAL-NEWARK PORT</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1100462003"/>
                  </a:ext>
                </a:extLst>
              </a:tr>
              <a:tr h="271620">
                <a:tc>
                  <a:txBody>
                    <a:bodyPr/>
                    <a:lstStyle/>
                    <a:p>
                      <a:pPr algn="l" fontAlgn="ctr"/>
                      <a:r>
                        <a:rPr lang="en-US" sz="1000" u="none" strike="noStrike">
                          <a:effectLst/>
                        </a:rPr>
                        <a:t>2378025798</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10/10/24 19:04</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12/19/24 19:16</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lvl="0" algn="l">
                        <a:buNone/>
                      </a:pPr>
                      <a:r>
                        <a:rPr lang="en-US" sz="1000" b="0" i="0" u="none" strike="noStrike" noProof="0">
                          <a:effectLst/>
                          <a:latin typeface="Calibri"/>
                        </a:rPr>
                        <a:t>BNSF-ST PAUL INTERMODAL RAMP</a:t>
                      </a:r>
                      <a:endParaRPr lang="en-US"/>
                    </a:p>
                  </a:txBody>
                  <a:tcPr marL="3387" marR="3387" marT="3387" marB="0" anchor="b"/>
                </a:tc>
                <a:tc>
                  <a:txBody>
                    <a:bodyPr/>
                    <a:lstStyle/>
                    <a:p>
                      <a:pPr algn="l" fontAlgn="b"/>
                      <a:r>
                        <a:rPr lang="en-US" sz="1000" u="none" strike="noStrike">
                          <a:effectLst/>
                        </a:rPr>
                        <a:t>BNSF-ST PAUL INTERMODAL RAMP</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1276038895"/>
                  </a:ext>
                </a:extLst>
              </a:tr>
              <a:tr h="271620">
                <a:tc>
                  <a:txBody>
                    <a:bodyPr/>
                    <a:lstStyle/>
                    <a:p>
                      <a:pPr algn="l" fontAlgn="ctr"/>
                      <a:r>
                        <a:rPr lang="en-US" sz="1000" u="none" strike="noStrike">
                          <a:effectLst/>
                        </a:rPr>
                        <a:t>9556563029</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12/15/24 9:32</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12/16/24 11:05</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BNSF - LOGISTICS PARK (KANSAS CITY)</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ARROWHEAD INTERMODAL-EDGERTON</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1483903967"/>
                  </a:ext>
                </a:extLst>
              </a:tr>
              <a:tr h="98217">
                <a:tc>
                  <a:txBody>
                    <a:bodyPr/>
                    <a:lstStyle/>
                    <a:p>
                      <a:pPr algn="l" fontAlgn="ctr"/>
                      <a:r>
                        <a:rPr lang="en-US" sz="1000" u="none" strike="noStrike">
                          <a:effectLst/>
                        </a:rPr>
                        <a:t>9884055339</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12/27/24 14:33</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12/29/24 10:57</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UP-GLOBAL 4</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UP-GLOBAL 4</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4178983984"/>
                  </a:ext>
                </a:extLst>
              </a:tr>
              <a:tr h="271620">
                <a:tc>
                  <a:txBody>
                    <a:bodyPr/>
                    <a:lstStyle/>
                    <a:p>
                      <a:pPr algn="l" fontAlgn="ctr"/>
                      <a:r>
                        <a:rPr lang="en-US" sz="1000" u="none" strike="noStrike">
                          <a:effectLst/>
                        </a:rPr>
                        <a:t>5953491134</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12/28/24 9:56</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12/29/24 11:13</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BNSF - LOGISTICS PARK (KANSAS CITY)</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lvl="0" algn="l">
                        <a:buNone/>
                      </a:pPr>
                      <a:r>
                        <a:rPr lang="en-US" sz="1000" b="0" i="0" u="none" strike="noStrike" noProof="0">
                          <a:effectLst/>
                          <a:latin typeface="Calibri"/>
                        </a:rPr>
                        <a:t>BNSF - LOGISTICS PARK (KANSAS CITY)</a:t>
                      </a:r>
                      <a:endParaRPr lang="en-US"/>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2732084128"/>
                  </a:ext>
                </a:extLst>
              </a:tr>
              <a:tr h="182209">
                <a:tc>
                  <a:txBody>
                    <a:bodyPr/>
                    <a:lstStyle/>
                    <a:p>
                      <a:pPr algn="l" fontAlgn="ctr"/>
                      <a:r>
                        <a:rPr lang="en-US" sz="1000" u="none" strike="noStrike">
                          <a:effectLst/>
                        </a:rPr>
                        <a:t>9360098180</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12/20/24 22:43</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12/25/24 9:52</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BNSF-MEMPHIS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BNSF-MEMPHIS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504597815"/>
                  </a:ext>
                </a:extLst>
              </a:tr>
              <a:tr h="271620">
                <a:tc>
                  <a:txBody>
                    <a:bodyPr/>
                    <a:lstStyle/>
                    <a:p>
                      <a:pPr algn="l" fontAlgn="ctr"/>
                      <a:r>
                        <a:rPr lang="en-US" sz="1000" u="none" strike="noStrike">
                          <a:effectLst/>
                        </a:rPr>
                        <a:t>7329445903</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11/23/24 13:54</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12/17/24 3:58</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u="none" strike="noStrike">
                        <a:effectLst/>
                      </a:endParaRPr>
                    </a:p>
                  </a:txBody>
                  <a:tcPr marL="3387" marR="3387" marT="3387" marB="0" anchor="b"/>
                </a:tc>
                <a:tc>
                  <a:txBody>
                    <a:bodyPr/>
                    <a:lstStyle/>
                    <a:p>
                      <a:pPr algn="l" fontAlgn="b"/>
                      <a:r>
                        <a:rPr lang="en-US" sz="1000" u="none" strike="noStrike">
                          <a:effectLst/>
                        </a:rPr>
                        <a:t>GREENWICH PACKER TERMINAL</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2962948636"/>
                  </a:ext>
                </a:extLst>
              </a:tr>
              <a:tr h="271620">
                <a:tc>
                  <a:txBody>
                    <a:bodyPr/>
                    <a:lstStyle/>
                    <a:p>
                      <a:pPr algn="l" fontAlgn="ctr"/>
                      <a:r>
                        <a:rPr lang="en-US" sz="1000" u="none" strike="noStrike">
                          <a:effectLst/>
                        </a:rPr>
                        <a:t>2029969986</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11/26/24 13:22</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12/30/24 13:27</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BARBOURS CUT CONTAINER TERMINAL</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IMS-LAPORTE (INTEGRATED MARINE SVCS)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2554080084"/>
                  </a:ext>
                </a:extLst>
              </a:tr>
              <a:tr h="271620">
                <a:tc>
                  <a:txBody>
                    <a:bodyPr/>
                    <a:lstStyle/>
                    <a:p>
                      <a:pPr algn="l" fontAlgn="ctr"/>
                      <a:r>
                        <a:rPr lang="en-US" sz="1000" u="none" strike="noStrike">
                          <a:effectLst/>
                        </a:rPr>
                        <a:t>6447086615</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12/10/24 21:14</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12/27/24 0:23</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UNIVERSAL INTERMODAL-DALLAS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UNIVERSAL INTERMODAL-DALLAS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3249854957"/>
                  </a:ext>
                </a:extLst>
              </a:tr>
              <a:tr h="271620">
                <a:tc>
                  <a:txBody>
                    <a:bodyPr/>
                    <a:lstStyle/>
                    <a:p>
                      <a:pPr algn="l" fontAlgn="ctr"/>
                      <a:r>
                        <a:rPr lang="en-US" sz="1000" u="none" strike="noStrike">
                          <a:effectLst/>
                        </a:rPr>
                        <a:t>5453922995</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12/15/24 10:01</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12/28/24 12:06</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LONG BEACH TTI</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APMT- LOS ANGELES</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u="none" strike="noStrike">
                          <a:effectLst/>
                        </a:rPr>
                        <a:t>Out beyond contract</a:t>
                      </a:r>
                      <a:endParaRPr lang="en-US" sz="1000" b="0" u="none" strike="noStrike">
                        <a:solidFill>
                          <a:srgbClr val="000000"/>
                        </a:solidFill>
                        <a:effectLst/>
                      </a:endParaRPr>
                    </a:p>
                    <a:p>
                      <a:pPr algn="l" fontAlgn="b"/>
                      <a:endParaRPr lang="en-US" sz="1000" b="0" i="0" u="none" strike="noStrike">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733571132"/>
                  </a:ext>
                </a:extLst>
              </a:tr>
              <a:tr h="361031">
                <a:tc>
                  <a:txBody>
                    <a:bodyPr/>
                    <a:lstStyle/>
                    <a:p>
                      <a:pPr algn="l" fontAlgn="ctr"/>
                      <a:r>
                        <a:rPr lang="en-US" sz="1000" u="none" strike="noStrike">
                          <a:effectLst/>
                        </a:rPr>
                        <a:t>4530719866</a:t>
                      </a:r>
                      <a:endParaRPr lang="en-US" sz="1000" b="0" i="0" u="none" strike="noStrike">
                        <a:solidFill>
                          <a:srgbClr val="000000"/>
                        </a:solidFill>
                        <a:effectLst/>
                        <a:latin typeface="Calibri" panose="020F0502020204030204" pitchFamily="34" charset="0"/>
                      </a:endParaRPr>
                    </a:p>
                  </a:txBody>
                  <a:tcPr marL="3387" marR="3387" marT="3387" marB="0" anchor="ctr"/>
                </a:tc>
                <a:tc>
                  <a:txBody>
                    <a:bodyPr/>
                    <a:lstStyle/>
                    <a:p>
                      <a:pPr algn="l" fontAlgn="b"/>
                      <a:r>
                        <a:rPr lang="en-US" sz="1000" u="none" strike="noStrike">
                          <a:effectLst/>
                        </a:rPr>
                        <a:t>40</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dirty="0">
                          <a:effectLst/>
                        </a:rPr>
                        <a:t>12/18/24 11:34</a:t>
                      </a:r>
                      <a:endParaRPr lang="en-US" sz="1000" b="0" i="0" u="none" strike="noStrike" dirty="0">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12/18/24 15:27</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APMT- ELIZABETH</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r>
                        <a:rPr lang="en-US" sz="1000" u="none" strike="noStrike">
                          <a:effectLst/>
                        </a:rPr>
                        <a:t>PNCT TERMINAL-NEWARK PORT</a:t>
                      </a:r>
                      <a:endParaRPr lang="en-US" sz="1000" b="0" i="0" u="none" strike="noStrike">
                        <a:solidFill>
                          <a:srgbClr val="000000"/>
                        </a:solidFill>
                        <a:effectLst/>
                        <a:latin typeface="Calibri" panose="020F0502020204030204" pitchFamily="34" charset="0"/>
                      </a:endParaRPr>
                    </a:p>
                  </a:txBody>
                  <a:tcPr marL="3387" marR="3387" marT="3387"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387" marR="3387" marT="3387" marB="0" anchor="b">
                    <a:solidFill>
                      <a:schemeClr val="accent6">
                        <a:lumMod val="40000"/>
                        <a:lumOff val="60000"/>
                      </a:schemeClr>
                    </a:solidFill>
                  </a:tcPr>
                </a:tc>
                <a:extLst>
                  <a:ext uri="{0D108BD9-81ED-4DB2-BD59-A6C34878D82A}">
                    <a16:rowId xmlns:a16="http://schemas.microsoft.com/office/drawing/2014/main" val="1135210085"/>
                  </a:ext>
                </a:extLst>
              </a:tr>
            </a:tbl>
          </a:graphicData>
        </a:graphic>
      </p:graphicFrame>
      <p:sp>
        <p:nvSpPr>
          <p:cNvPr id="8" name="Arrow: Down 7">
            <a:extLst>
              <a:ext uri="{FF2B5EF4-FFF2-40B4-BE49-F238E27FC236}">
                <a16:creationId xmlns:a16="http://schemas.microsoft.com/office/drawing/2014/main" id="{4F709352-75A4-4D68-BC4E-FB3693331FD7}"/>
              </a:ext>
            </a:extLst>
          </p:cNvPr>
          <p:cNvSpPr/>
          <p:nvPr/>
        </p:nvSpPr>
        <p:spPr>
          <a:xfrm>
            <a:off x="9561199" y="5525801"/>
            <a:ext cx="304800" cy="233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6515091-A37C-4BAC-9751-E0737CE4DA85}"/>
              </a:ext>
            </a:extLst>
          </p:cNvPr>
          <p:cNvSpPr txBox="1"/>
          <p:nvPr/>
        </p:nvSpPr>
        <p:spPr>
          <a:xfrm>
            <a:off x="8987565" y="5811965"/>
            <a:ext cx="1615780" cy="923330"/>
          </a:xfrm>
          <a:prstGeom prst="rect">
            <a:avLst/>
          </a:prstGeom>
          <a:noFill/>
          <a:ln>
            <a:solidFill>
              <a:schemeClr val="accent6">
                <a:lumMod val="40000"/>
                <a:lumOff val="60000"/>
              </a:schemeClr>
            </a:solidFill>
          </a:ln>
        </p:spPr>
        <p:txBody>
          <a:bodyPr wrap="square" rtlCol="0">
            <a:spAutoFit/>
          </a:bodyPr>
          <a:lstStyle/>
          <a:p>
            <a:r>
              <a:rPr lang="en-US"/>
              <a:t>Review and react (follow-up/data edits)</a:t>
            </a:r>
          </a:p>
        </p:txBody>
      </p:sp>
      <p:cxnSp>
        <p:nvCxnSpPr>
          <p:cNvPr id="3" name="Straight Arrow Connector 2">
            <a:extLst>
              <a:ext uri="{FF2B5EF4-FFF2-40B4-BE49-F238E27FC236}">
                <a16:creationId xmlns:a16="http://schemas.microsoft.com/office/drawing/2014/main" id="{C117AA12-91EE-2F7C-8035-6BD4A2DE7CE3}"/>
              </a:ext>
            </a:extLst>
          </p:cNvPr>
          <p:cNvCxnSpPr>
            <a:cxnSpLocks/>
          </p:cNvCxnSpPr>
          <p:nvPr/>
        </p:nvCxnSpPr>
        <p:spPr>
          <a:xfrm flipV="1">
            <a:off x="1579783" y="4082473"/>
            <a:ext cx="3989744" cy="932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8A6168-2341-BEBF-F7FD-EC0A7F05641D}"/>
              </a:ext>
            </a:extLst>
          </p:cNvPr>
          <p:cNvSpPr txBox="1"/>
          <p:nvPr/>
        </p:nvSpPr>
        <p:spPr>
          <a:xfrm>
            <a:off x="89691" y="4830472"/>
            <a:ext cx="1490092" cy="369332"/>
          </a:xfrm>
          <a:prstGeom prst="rect">
            <a:avLst/>
          </a:prstGeom>
          <a:noFill/>
          <a:ln>
            <a:solidFill>
              <a:schemeClr val="accent6">
                <a:lumMod val="40000"/>
                <a:lumOff val="60000"/>
              </a:schemeClr>
            </a:solidFill>
          </a:ln>
        </p:spPr>
        <p:txBody>
          <a:bodyPr wrap="square" lIns="91440" tIns="45720" rIns="91440" bIns="45720" rtlCol="0" anchor="t">
            <a:spAutoFit/>
          </a:bodyPr>
          <a:lstStyle/>
          <a:p>
            <a:r>
              <a:rPr lang="en-US" dirty="0"/>
              <a:t>Missing value</a:t>
            </a:r>
          </a:p>
        </p:txBody>
      </p:sp>
      <p:cxnSp>
        <p:nvCxnSpPr>
          <p:cNvPr id="16" name="Straight Arrow Connector 15">
            <a:extLst>
              <a:ext uri="{FF2B5EF4-FFF2-40B4-BE49-F238E27FC236}">
                <a16:creationId xmlns:a16="http://schemas.microsoft.com/office/drawing/2014/main" id="{607BF88F-6F30-40B1-81AB-EA91DC093045}"/>
              </a:ext>
            </a:extLst>
          </p:cNvPr>
          <p:cNvCxnSpPr>
            <a:cxnSpLocks/>
            <a:stCxn id="4" idx="0"/>
          </p:cNvCxnSpPr>
          <p:nvPr/>
        </p:nvCxnSpPr>
        <p:spPr>
          <a:xfrm flipV="1">
            <a:off x="834737" y="2863273"/>
            <a:ext cx="2102427" cy="196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A40B4029-0B56-4414-B086-90E3FF7C77E3}"/>
              </a:ext>
            </a:extLst>
          </p:cNvPr>
          <p:cNvSpPr>
            <a:spLocks noGrp="1"/>
          </p:cNvSpPr>
          <p:nvPr>
            <p:ph type="sldNum" sz="quarter" idx="33"/>
          </p:nvPr>
        </p:nvSpPr>
        <p:spPr/>
        <p:txBody>
          <a:bodyPr/>
          <a:lstStyle/>
          <a:p>
            <a:fld id="{19B51A1E-902D-48AF-9020-955120F399B6}" type="slidenum">
              <a:rPr lang="en-US" smtClean="0"/>
              <a:pPr/>
              <a:t>13</a:t>
            </a:fld>
            <a:endParaRPr lang="en-US"/>
          </a:p>
        </p:txBody>
      </p:sp>
      <p:sp>
        <p:nvSpPr>
          <p:cNvPr id="12" name="TextBox 11">
            <a:extLst>
              <a:ext uri="{FF2B5EF4-FFF2-40B4-BE49-F238E27FC236}">
                <a16:creationId xmlns:a16="http://schemas.microsoft.com/office/drawing/2014/main" id="{537F7CB8-44BF-44E4-B852-C97F88B67E68}"/>
              </a:ext>
            </a:extLst>
          </p:cNvPr>
          <p:cNvSpPr txBox="1"/>
          <p:nvPr/>
        </p:nvSpPr>
        <p:spPr>
          <a:xfrm>
            <a:off x="89691" y="5558526"/>
            <a:ext cx="7510409" cy="1200329"/>
          </a:xfrm>
          <a:prstGeom prst="rect">
            <a:avLst/>
          </a:prstGeom>
          <a:noFill/>
          <a:ln>
            <a:solidFill>
              <a:srgbClr val="C5E0B4"/>
            </a:solidFill>
          </a:ln>
        </p:spPr>
        <p:txBody>
          <a:bodyPr wrap="square" rtlCol="0">
            <a:spAutoFit/>
          </a:bodyPr>
          <a:lstStyle/>
          <a:p>
            <a:r>
              <a:rPr lang="en-US" dirty="0"/>
              <a:t>If values are missing:</a:t>
            </a:r>
          </a:p>
          <a:p>
            <a:pPr marL="342900" indent="-342900">
              <a:buAutoNum type="arabicPeriod"/>
            </a:pPr>
            <a:r>
              <a:rPr lang="en-US" dirty="0"/>
              <a:t>Follow-up with data provider, especially for large amounts of missing data</a:t>
            </a:r>
          </a:p>
          <a:p>
            <a:pPr marL="342900" indent="-342900">
              <a:buAutoNum type="arabicPeriod"/>
            </a:pPr>
            <a:r>
              <a:rPr lang="en-US" dirty="0"/>
              <a:t>Check if missing values can be imputed using similar entries</a:t>
            </a:r>
          </a:p>
          <a:p>
            <a:pPr marL="342900" indent="-342900">
              <a:buAutoNum type="arabicPeriod"/>
            </a:pPr>
            <a:r>
              <a:rPr lang="en-US" dirty="0"/>
              <a:t>Use what we can of the incomplete data</a:t>
            </a:r>
          </a:p>
        </p:txBody>
      </p:sp>
    </p:spTree>
    <p:extLst>
      <p:ext uri="{BB962C8B-B14F-4D97-AF65-F5344CB8AC3E}">
        <p14:creationId xmlns:p14="http://schemas.microsoft.com/office/powerpoint/2010/main" val="163681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6A31-2C12-4C8B-B255-565DB408CFCB}"/>
              </a:ext>
            </a:extLst>
          </p:cNvPr>
          <p:cNvSpPr>
            <a:spLocks noGrp="1"/>
          </p:cNvSpPr>
          <p:nvPr>
            <p:ph type="title"/>
          </p:nvPr>
        </p:nvSpPr>
        <p:spPr/>
        <p:txBody>
          <a:bodyPr>
            <a:normAutofit fontScale="90000"/>
          </a:bodyPr>
          <a:lstStyle/>
          <a:p>
            <a:r>
              <a:rPr lang="en-US"/>
              <a:t>Check for naming and data field consistency </a:t>
            </a:r>
          </a:p>
        </p:txBody>
      </p:sp>
      <p:graphicFrame>
        <p:nvGraphicFramePr>
          <p:cNvPr id="5" name="Table 4">
            <a:extLst>
              <a:ext uri="{FF2B5EF4-FFF2-40B4-BE49-F238E27FC236}">
                <a16:creationId xmlns:a16="http://schemas.microsoft.com/office/drawing/2014/main" id="{6992D01C-B7D5-4655-AFCA-A2BCBCA16EEC}"/>
              </a:ext>
            </a:extLst>
          </p:cNvPr>
          <p:cNvGraphicFramePr>
            <a:graphicFrameLocks noGrp="1"/>
          </p:cNvGraphicFramePr>
          <p:nvPr>
            <p:extLst>
              <p:ext uri="{D42A27DB-BD31-4B8C-83A1-F6EECF244321}">
                <p14:modId xmlns:p14="http://schemas.microsoft.com/office/powerpoint/2010/main" val="146732953"/>
              </p:ext>
            </p:extLst>
          </p:nvPr>
        </p:nvGraphicFramePr>
        <p:xfrm>
          <a:off x="2121946" y="1509338"/>
          <a:ext cx="8331201" cy="1305560"/>
        </p:xfrm>
        <a:graphic>
          <a:graphicData uri="http://schemas.openxmlformats.org/drawingml/2006/table">
            <a:tbl>
              <a:tblPr>
                <a:tableStyleId>{616DA210-FB5B-4158-B5E0-FEB733F419BA}</a:tableStyleId>
              </a:tblPr>
              <a:tblGrid>
                <a:gridCol w="844538">
                  <a:extLst>
                    <a:ext uri="{9D8B030D-6E8A-4147-A177-3AD203B41FA5}">
                      <a16:colId xmlns:a16="http://schemas.microsoft.com/office/drawing/2014/main" val="2831220137"/>
                    </a:ext>
                  </a:extLst>
                </a:gridCol>
                <a:gridCol w="948275">
                  <a:extLst>
                    <a:ext uri="{9D8B030D-6E8A-4147-A177-3AD203B41FA5}">
                      <a16:colId xmlns:a16="http://schemas.microsoft.com/office/drawing/2014/main" val="3572235196"/>
                    </a:ext>
                  </a:extLst>
                </a:gridCol>
                <a:gridCol w="1770275">
                  <a:extLst>
                    <a:ext uri="{9D8B030D-6E8A-4147-A177-3AD203B41FA5}">
                      <a16:colId xmlns:a16="http://schemas.microsoft.com/office/drawing/2014/main" val="1557188474"/>
                    </a:ext>
                  </a:extLst>
                </a:gridCol>
                <a:gridCol w="1421389">
                  <a:extLst>
                    <a:ext uri="{9D8B030D-6E8A-4147-A177-3AD203B41FA5}">
                      <a16:colId xmlns:a16="http://schemas.microsoft.com/office/drawing/2014/main" val="3639291209"/>
                    </a:ext>
                  </a:extLst>
                </a:gridCol>
                <a:gridCol w="1514081">
                  <a:extLst>
                    <a:ext uri="{9D8B030D-6E8A-4147-A177-3AD203B41FA5}">
                      <a16:colId xmlns:a16="http://schemas.microsoft.com/office/drawing/2014/main" val="1234693073"/>
                    </a:ext>
                  </a:extLst>
                </a:gridCol>
                <a:gridCol w="1832643">
                  <a:extLst>
                    <a:ext uri="{9D8B030D-6E8A-4147-A177-3AD203B41FA5}">
                      <a16:colId xmlns:a16="http://schemas.microsoft.com/office/drawing/2014/main" val="880253869"/>
                    </a:ext>
                  </a:extLst>
                </a:gridCol>
              </a:tblGrid>
              <a:tr h="184150">
                <a:tc>
                  <a:txBody>
                    <a:bodyPr/>
                    <a:lstStyle/>
                    <a:p>
                      <a:pPr algn="l" fontAlgn="b"/>
                      <a:r>
                        <a:rPr lang="en-US" sz="1200" u="none" strike="noStrike">
                          <a:effectLst/>
                        </a:rPr>
                        <a:t>Chassis#</a:t>
                      </a:r>
                      <a:endParaRPr lang="en-US" sz="1200" b="1" i="0" u="none" strike="noStrike">
                        <a:solidFill>
                          <a:srgbClr val="000000"/>
                        </a:solidFill>
                        <a:effectLst/>
                        <a:latin typeface="Calibri" panose="020F0502020204030204" pitchFamily="34" charset="0"/>
                      </a:endParaRPr>
                    </a:p>
                  </a:txBody>
                  <a:tcPr marL="6350" marR="6350" marT="6350" marB="0" anchor="b">
                    <a:solidFill>
                      <a:srgbClr val="6693C1">
                        <a:alpha val="69020"/>
                      </a:srgbClr>
                    </a:solidFill>
                  </a:tcPr>
                </a:tc>
                <a:tc>
                  <a:txBody>
                    <a:bodyPr/>
                    <a:lstStyle/>
                    <a:p>
                      <a:pPr algn="l" fontAlgn="b"/>
                      <a:r>
                        <a:rPr lang="en-US" sz="1200" u="none" strike="noStrike">
                          <a:effectLst/>
                        </a:rPr>
                        <a:t>Size</a:t>
                      </a:r>
                      <a:endParaRPr lang="en-US" sz="1200" b="1" i="0" u="none" strike="noStrike">
                        <a:solidFill>
                          <a:srgbClr val="000000"/>
                        </a:solidFill>
                        <a:effectLst/>
                        <a:latin typeface="Calibri" panose="020F0502020204030204" pitchFamily="34" charset="0"/>
                      </a:endParaRPr>
                    </a:p>
                  </a:txBody>
                  <a:tcPr marL="6350" marR="6350" marT="6350" marB="0" anchor="b">
                    <a:solidFill>
                      <a:srgbClr val="6693C1">
                        <a:alpha val="69020"/>
                      </a:srgbClr>
                    </a:solidFill>
                  </a:tcPr>
                </a:tc>
                <a:tc>
                  <a:txBody>
                    <a:bodyPr/>
                    <a:lstStyle/>
                    <a:p>
                      <a:pPr algn="l" fontAlgn="b"/>
                      <a:r>
                        <a:rPr lang="en-US" sz="1200" u="none" strike="noStrike" err="1">
                          <a:effectLst/>
                        </a:rPr>
                        <a:t>Outgate_TS</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6693C1">
                        <a:alpha val="69020"/>
                      </a:srgbClr>
                    </a:solidFill>
                  </a:tcPr>
                </a:tc>
                <a:tc>
                  <a:txBody>
                    <a:bodyPr/>
                    <a:lstStyle/>
                    <a:p>
                      <a:pPr algn="l" fontAlgn="b"/>
                      <a:r>
                        <a:rPr lang="en-US" sz="1200" u="none" strike="noStrike" err="1">
                          <a:effectLst/>
                        </a:rPr>
                        <a:t>Ingate_TS</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6693C1">
                        <a:alpha val="69020"/>
                      </a:srgbClr>
                    </a:solidFill>
                  </a:tcPr>
                </a:tc>
                <a:tc>
                  <a:txBody>
                    <a:bodyPr/>
                    <a:lstStyle/>
                    <a:p>
                      <a:pPr algn="l" fontAlgn="b"/>
                      <a:r>
                        <a:rPr lang="en-US" sz="1200" u="none" strike="noStrike" err="1">
                          <a:effectLst/>
                        </a:rPr>
                        <a:t>Outgate_Location</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6693C1">
                        <a:alpha val="69020"/>
                      </a:srgbClr>
                    </a:solidFill>
                  </a:tcPr>
                </a:tc>
                <a:tc>
                  <a:txBody>
                    <a:bodyPr/>
                    <a:lstStyle/>
                    <a:p>
                      <a:pPr algn="l" fontAlgn="b"/>
                      <a:r>
                        <a:rPr lang="en-US" sz="1200" u="none" strike="noStrike" err="1">
                          <a:effectLst/>
                        </a:rPr>
                        <a:t>Ingate_Location</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6693C1">
                        <a:alpha val="69020"/>
                      </a:srgbClr>
                    </a:solidFill>
                  </a:tcPr>
                </a:tc>
                <a:extLst>
                  <a:ext uri="{0D108BD9-81ED-4DB2-BD59-A6C34878D82A}">
                    <a16:rowId xmlns:a16="http://schemas.microsoft.com/office/drawing/2014/main" val="2077834453"/>
                  </a:ext>
                </a:extLst>
              </a:tr>
              <a:tr h="184150">
                <a:tc>
                  <a:txBody>
                    <a:bodyPr/>
                    <a:lstStyle/>
                    <a:p>
                      <a:pPr algn="l" fontAlgn="ctr"/>
                      <a:r>
                        <a:rPr lang="en-US" sz="1200" u="none" strike="noStrike">
                          <a:effectLst/>
                        </a:rPr>
                        <a:t>1556671874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12/12/24 11:19</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12/17/24 9:25</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SEAGIRT TERM-BALTIMORE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SEAGIRT TERM-BALTIMORE</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9007146"/>
                  </a:ext>
                </a:extLst>
              </a:tr>
              <a:tr h="288646">
                <a:tc>
                  <a:txBody>
                    <a:bodyPr/>
                    <a:lstStyle/>
                    <a:p>
                      <a:pPr algn="l" fontAlgn="ctr"/>
                      <a:r>
                        <a:rPr lang="en-US" sz="1200" u="none" strike="noStrike">
                          <a:effectLst/>
                        </a:rPr>
                        <a:t>9829430608</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12/16/24 11:28</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12/16/24 13:29</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NS-RICKENBACKER (COLUMBUS)</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CPG DEPOT-CREEKWAY (COLUMBUS)</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6855682"/>
                  </a:ext>
                </a:extLst>
              </a:tr>
              <a:tr h="184150">
                <a:tc>
                  <a:txBody>
                    <a:bodyPr/>
                    <a:lstStyle/>
                    <a:p>
                      <a:pPr algn="l" fontAlgn="ctr"/>
                      <a:r>
                        <a:rPr lang="en-US" sz="1200" u="none" strike="noStrike">
                          <a:effectLst/>
                        </a:rPr>
                        <a:t>4530719866</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12/18/24 11:34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12/18/24 15:27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APMT- ELIZABETH</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dirty="0">
                          <a:effectLst/>
                        </a:rPr>
                        <a:t>PNCT TERMINAL-NEWARK PORT</a:t>
                      </a:r>
                      <a:endParaRPr lang="en-US"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6657894"/>
                  </a:ext>
                </a:extLst>
              </a:tr>
            </a:tbl>
          </a:graphicData>
        </a:graphic>
      </p:graphicFrame>
      <p:graphicFrame>
        <p:nvGraphicFramePr>
          <p:cNvPr id="6" name="Table 5">
            <a:extLst>
              <a:ext uri="{FF2B5EF4-FFF2-40B4-BE49-F238E27FC236}">
                <a16:creationId xmlns:a16="http://schemas.microsoft.com/office/drawing/2014/main" id="{71931188-4EF3-41F2-9AC9-452EBF294B52}"/>
              </a:ext>
            </a:extLst>
          </p:cNvPr>
          <p:cNvGraphicFramePr>
            <a:graphicFrameLocks noGrp="1"/>
          </p:cNvGraphicFramePr>
          <p:nvPr>
            <p:extLst>
              <p:ext uri="{D42A27DB-BD31-4B8C-83A1-F6EECF244321}">
                <p14:modId xmlns:p14="http://schemas.microsoft.com/office/powerpoint/2010/main" val="1312577286"/>
              </p:ext>
            </p:extLst>
          </p:nvPr>
        </p:nvGraphicFramePr>
        <p:xfrm>
          <a:off x="2121946" y="2938540"/>
          <a:ext cx="8331200" cy="1122680"/>
        </p:xfrm>
        <a:graphic>
          <a:graphicData uri="http://schemas.openxmlformats.org/drawingml/2006/table">
            <a:tbl>
              <a:tblPr>
                <a:tableStyleId>{616DA210-FB5B-4158-B5E0-FEB733F419BA}</a:tableStyleId>
              </a:tblPr>
              <a:tblGrid>
                <a:gridCol w="825500">
                  <a:extLst>
                    <a:ext uri="{9D8B030D-6E8A-4147-A177-3AD203B41FA5}">
                      <a16:colId xmlns:a16="http://schemas.microsoft.com/office/drawing/2014/main" val="1313603808"/>
                    </a:ext>
                  </a:extLst>
                </a:gridCol>
                <a:gridCol w="887953">
                  <a:extLst>
                    <a:ext uri="{9D8B030D-6E8A-4147-A177-3AD203B41FA5}">
                      <a16:colId xmlns:a16="http://schemas.microsoft.com/office/drawing/2014/main" val="759669120"/>
                    </a:ext>
                  </a:extLst>
                </a:gridCol>
                <a:gridCol w="1931447">
                  <a:extLst>
                    <a:ext uri="{9D8B030D-6E8A-4147-A177-3AD203B41FA5}">
                      <a16:colId xmlns:a16="http://schemas.microsoft.com/office/drawing/2014/main" val="664229720"/>
                    </a:ext>
                  </a:extLst>
                </a:gridCol>
                <a:gridCol w="1397000">
                  <a:extLst>
                    <a:ext uri="{9D8B030D-6E8A-4147-A177-3AD203B41FA5}">
                      <a16:colId xmlns:a16="http://schemas.microsoft.com/office/drawing/2014/main" val="3274252441"/>
                    </a:ext>
                  </a:extLst>
                </a:gridCol>
                <a:gridCol w="1369532">
                  <a:extLst>
                    <a:ext uri="{9D8B030D-6E8A-4147-A177-3AD203B41FA5}">
                      <a16:colId xmlns:a16="http://schemas.microsoft.com/office/drawing/2014/main" val="543065337"/>
                    </a:ext>
                  </a:extLst>
                </a:gridCol>
                <a:gridCol w="1919768">
                  <a:extLst>
                    <a:ext uri="{9D8B030D-6E8A-4147-A177-3AD203B41FA5}">
                      <a16:colId xmlns:a16="http://schemas.microsoft.com/office/drawing/2014/main" val="864978963"/>
                    </a:ext>
                  </a:extLst>
                </a:gridCol>
              </a:tblGrid>
              <a:tr h="0">
                <a:tc>
                  <a:txBody>
                    <a:bodyPr/>
                    <a:lstStyle/>
                    <a:p>
                      <a:pPr algn="l" fontAlgn="b"/>
                      <a:r>
                        <a:rPr lang="en-US" sz="1200" u="none" strike="noStrike" err="1">
                          <a:effectLst/>
                        </a:rPr>
                        <a:t>ChassisID</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Size_Class</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Outgate_Date</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Ingate_Date</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Outgate_Loc</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Ingate_Loc</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3392909296"/>
                  </a:ext>
                </a:extLst>
              </a:tr>
              <a:tr h="0">
                <a:tc>
                  <a:txBody>
                    <a:bodyPr/>
                    <a:lstStyle/>
                    <a:p>
                      <a:pPr algn="l" fontAlgn="ctr"/>
                      <a:r>
                        <a:rPr lang="en-US" sz="1200" u="none" strike="noStrike">
                          <a:effectLst/>
                        </a:rPr>
                        <a:t>5953491134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12/28/24 9:56</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12/29/24 11:13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BNSF - LOGISTICS PARK (KANSAS CITY)</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ARROWHEAD INTERMODAL-EDGERTON</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9614719"/>
                  </a:ext>
                </a:extLst>
              </a:tr>
              <a:tr h="184150">
                <a:tc>
                  <a:txBody>
                    <a:bodyPr/>
                    <a:lstStyle/>
                    <a:p>
                      <a:pPr algn="l" fontAlgn="ctr"/>
                      <a:r>
                        <a:rPr lang="en-US" sz="1200" u="none" strike="noStrike">
                          <a:effectLst/>
                        </a:rPr>
                        <a:t>9360098180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12/20/24 22:43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12/25/24 9:52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BNSF-MEMPHIS</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IMC DEPOT-MEMPHIS</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419659"/>
                  </a:ext>
                </a:extLst>
              </a:tr>
              <a:tr h="184150">
                <a:tc>
                  <a:txBody>
                    <a:bodyPr/>
                    <a:lstStyle/>
                    <a:p>
                      <a:pPr algn="l" fontAlgn="ctr"/>
                      <a:r>
                        <a:rPr lang="en-US" sz="1200" u="none" strike="noStrike">
                          <a:effectLst/>
                        </a:rPr>
                        <a:t>7329445903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11/23/24 13:54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12/17/24 3:58</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CSX-PHILADELPHIA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GREENWICH PACKER TERMINAL</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5914855"/>
                  </a:ext>
                </a:extLst>
              </a:tr>
            </a:tbl>
          </a:graphicData>
        </a:graphic>
      </p:graphicFrame>
      <p:graphicFrame>
        <p:nvGraphicFramePr>
          <p:cNvPr id="8" name="Table 7">
            <a:extLst>
              <a:ext uri="{FF2B5EF4-FFF2-40B4-BE49-F238E27FC236}">
                <a16:creationId xmlns:a16="http://schemas.microsoft.com/office/drawing/2014/main" id="{6AD05028-4C97-4780-9429-83C1491ADAE2}"/>
              </a:ext>
            </a:extLst>
          </p:cNvPr>
          <p:cNvGraphicFramePr>
            <a:graphicFrameLocks noGrp="1"/>
          </p:cNvGraphicFramePr>
          <p:nvPr>
            <p:extLst>
              <p:ext uri="{D42A27DB-BD31-4B8C-83A1-F6EECF244321}">
                <p14:modId xmlns:p14="http://schemas.microsoft.com/office/powerpoint/2010/main" val="875363955"/>
              </p:ext>
            </p:extLst>
          </p:nvPr>
        </p:nvGraphicFramePr>
        <p:xfrm>
          <a:off x="130543" y="4958715"/>
          <a:ext cx="5745557" cy="1631800"/>
        </p:xfrm>
        <a:graphic>
          <a:graphicData uri="http://schemas.openxmlformats.org/drawingml/2006/table">
            <a:tbl>
              <a:tblPr>
                <a:tableStyleId>{616DA210-FB5B-4158-B5E0-FEB733F419BA}</a:tableStyleId>
              </a:tblPr>
              <a:tblGrid>
                <a:gridCol w="798112">
                  <a:extLst>
                    <a:ext uri="{9D8B030D-6E8A-4147-A177-3AD203B41FA5}">
                      <a16:colId xmlns:a16="http://schemas.microsoft.com/office/drawing/2014/main" val="2831220137"/>
                    </a:ext>
                  </a:extLst>
                </a:gridCol>
                <a:gridCol w="438289">
                  <a:extLst>
                    <a:ext uri="{9D8B030D-6E8A-4147-A177-3AD203B41FA5}">
                      <a16:colId xmlns:a16="http://schemas.microsoft.com/office/drawing/2014/main" val="3572235196"/>
                    </a:ext>
                  </a:extLst>
                </a:gridCol>
                <a:gridCol w="1220858">
                  <a:extLst>
                    <a:ext uri="{9D8B030D-6E8A-4147-A177-3AD203B41FA5}">
                      <a16:colId xmlns:a16="http://schemas.microsoft.com/office/drawing/2014/main" val="1557188474"/>
                    </a:ext>
                  </a:extLst>
                </a:gridCol>
                <a:gridCol w="980251">
                  <a:extLst>
                    <a:ext uri="{9D8B030D-6E8A-4147-A177-3AD203B41FA5}">
                      <a16:colId xmlns:a16="http://schemas.microsoft.com/office/drawing/2014/main" val="3639291209"/>
                    </a:ext>
                  </a:extLst>
                </a:gridCol>
                <a:gridCol w="1008937">
                  <a:extLst>
                    <a:ext uri="{9D8B030D-6E8A-4147-A177-3AD203B41FA5}">
                      <a16:colId xmlns:a16="http://schemas.microsoft.com/office/drawing/2014/main" val="1234693073"/>
                    </a:ext>
                  </a:extLst>
                </a:gridCol>
                <a:gridCol w="1299110">
                  <a:extLst>
                    <a:ext uri="{9D8B030D-6E8A-4147-A177-3AD203B41FA5}">
                      <a16:colId xmlns:a16="http://schemas.microsoft.com/office/drawing/2014/main" val="880253869"/>
                    </a:ext>
                  </a:extLst>
                </a:gridCol>
              </a:tblGrid>
              <a:tr h="207456">
                <a:tc>
                  <a:txBody>
                    <a:bodyPr/>
                    <a:lstStyle/>
                    <a:p>
                      <a:pPr algn="l" fontAlgn="b"/>
                      <a:r>
                        <a:rPr lang="en-US" sz="1200" u="none" strike="noStrike">
                          <a:effectLst/>
                        </a:rPr>
                        <a:t>Chassis#</a:t>
                      </a:r>
                      <a:endParaRPr lang="en-US" sz="12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a:effectLst/>
                        </a:rPr>
                        <a:t>Size</a:t>
                      </a:r>
                      <a:endParaRPr lang="en-US" sz="12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Outgate_Date</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Ingate_Date</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Outgate_Loc</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Ingate_Loc</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2077834453"/>
                  </a:ext>
                </a:extLst>
              </a:tr>
              <a:tr h="407950">
                <a:tc>
                  <a:txBody>
                    <a:bodyPr/>
                    <a:lstStyle/>
                    <a:p>
                      <a:pPr algn="l" fontAlgn="ctr"/>
                      <a:r>
                        <a:rPr lang="en-US" sz="1200" u="none" strike="noStrike">
                          <a:effectLst/>
                        </a:rPr>
                        <a:t>1556671874</a:t>
                      </a:r>
                      <a:endParaRPr lang="en-US" sz="12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noFill/>
                  </a:tcPr>
                </a:tc>
                <a:tc>
                  <a:txBody>
                    <a:bodyPr/>
                    <a:lstStyle/>
                    <a:p>
                      <a:pPr algn="l" fontAlgn="b"/>
                      <a:r>
                        <a:rPr lang="en-US" sz="1200" u="none" strike="noStrike">
                          <a:effectLst/>
                        </a:rPr>
                        <a:t>12/12/24 11:19</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12/17/24 9:25</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SEAGIRT TERM-BALTIMORE</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SEAGIRT TERM-BALTIMORE</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9007146"/>
                  </a:ext>
                </a:extLst>
              </a:tr>
              <a:tr h="608444">
                <a:tc>
                  <a:txBody>
                    <a:bodyPr/>
                    <a:lstStyle/>
                    <a:p>
                      <a:pPr algn="l" fontAlgn="ctr"/>
                      <a:r>
                        <a:rPr lang="en-US" sz="1200" u="none" strike="noStrike">
                          <a:effectLst/>
                        </a:rPr>
                        <a:t>9829430608</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12/16/24 11:28</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12/16/24 13:29</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NS-RICKENBACKER (COLUMBUS)</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CPG DEPOT-CREEKWAY (COLUMBUS)</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6855682"/>
                  </a:ext>
                </a:extLst>
              </a:tr>
              <a:tr h="407950">
                <a:tc>
                  <a:txBody>
                    <a:bodyPr/>
                    <a:lstStyle/>
                    <a:p>
                      <a:pPr algn="l" fontAlgn="ctr"/>
                      <a:r>
                        <a:rPr lang="en-US" sz="1200" u="none" strike="noStrike">
                          <a:effectLst/>
                        </a:rPr>
                        <a:t>4530719866</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12/18/24 11:34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12/18/24 15:27</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APMT- ELIZABETH</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PNCT TERMINAL-NEWARK PORT</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6657894"/>
                  </a:ext>
                </a:extLst>
              </a:tr>
            </a:tbl>
          </a:graphicData>
        </a:graphic>
      </p:graphicFrame>
      <p:graphicFrame>
        <p:nvGraphicFramePr>
          <p:cNvPr id="9" name="Table 8">
            <a:extLst>
              <a:ext uri="{FF2B5EF4-FFF2-40B4-BE49-F238E27FC236}">
                <a16:creationId xmlns:a16="http://schemas.microsoft.com/office/drawing/2014/main" id="{6CA49A86-8756-4117-8036-F8A292F604FA}"/>
              </a:ext>
            </a:extLst>
          </p:cNvPr>
          <p:cNvGraphicFramePr>
            <a:graphicFrameLocks noGrp="1"/>
          </p:cNvGraphicFramePr>
          <p:nvPr>
            <p:extLst>
              <p:ext uri="{D42A27DB-BD31-4B8C-83A1-F6EECF244321}">
                <p14:modId xmlns:p14="http://schemas.microsoft.com/office/powerpoint/2010/main" val="3569151677"/>
              </p:ext>
            </p:extLst>
          </p:nvPr>
        </p:nvGraphicFramePr>
        <p:xfrm>
          <a:off x="6216070" y="4919195"/>
          <a:ext cx="5745557" cy="1671320"/>
        </p:xfrm>
        <a:graphic>
          <a:graphicData uri="http://schemas.openxmlformats.org/drawingml/2006/table">
            <a:tbl>
              <a:tblPr>
                <a:tableStyleId>{616DA210-FB5B-4158-B5E0-FEB733F419BA}</a:tableStyleId>
              </a:tblPr>
              <a:tblGrid>
                <a:gridCol w="846863">
                  <a:extLst>
                    <a:ext uri="{9D8B030D-6E8A-4147-A177-3AD203B41FA5}">
                      <a16:colId xmlns:a16="http://schemas.microsoft.com/office/drawing/2014/main" val="1313603808"/>
                    </a:ext>
                  </a:extLst>
                </a:gridCol>
                <a:gridCol w="466908">
                  <a:extLst>
                    <a:ext uri="{9D8B030D-6E8A-4147-A177-3AD203B41FA5}">
                      <a16:colId xmlns:a16="http://schemas.microsoft.com/office/drawing/2014/main" val="759669120"/>
                    </a:ext>
                  </a:extLst>
                </a:gridCol>
                <a:gridCol w="1199910">
                  <a:extLst>
                    <a:ext uri="{9D8B030D-6E8A-4147-A177-3AD203B41FA5}">
                      <a16:colId xmlns:a16="http://schemas.microsoft.com/office/drawing/2014/main" val="664229720"/>
                    </a:ext>
                  </a:extLst>
                </a:gridCol>
                <a:gridCol w="963431">
                  <a:extLst>
                    <a:ext uri="{9D8B030D-6E8A-4147-A177-3AD203B41FA5}">
                      <a16:colId xmlns:a16="http://schemas.microsoft.com/office/drawing/2014/main" val="3274252441"/>
                    </a:ext>
                  </a:extLst>
                </a:gridCol>
                <a:gridCol w="1133657">
                  <a:extLst>
                    <a:ext uri="{9D8B030D-6E8A-4147-A177-3AD203B41FA5}">
                      <a16:colId xmlns:a16="http://schemas.microsoft.com/office/drawing/2014/main" val="543065337"/>
                    </a:ext>
                  </a:extLst>
                </a:gridCol>
                <a:gridCol w="1134788">
                  <a:extLst>
                    <a:ext uri="{9D8B030D-6E8A-4147-A177-3AD203B41FA5}">
                      <a16:colId xmlns:a16="http://schemas.microsoft.com/office/drawing/2014/main" val="864978963"/>
                    </a:ext>
                  </a:extLst>
                </a:gridCol>
              </a:tblGrid>
              <a:tr h="171170">
                <a:tc>
                  <a:txBody>
                    <a:bodyPr/>
                    <a:lstStyle/>
                    <a:p>
                      <a:pPr algn="l" fontAlgn="b"/>
                      <a:r>
                        <a:rPr lang="en-US" sz="1200" u="none" strike="noStrike">
                          <a:effectLst/>
                        </a:rPr>
                        <a:t>Chassis#</a:t>
                      </a:r>
                      <a:endParaRPr lang="en-US" sz="12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a:effectLst/>
                        </a:rPr>
                        <a:t>Size</a:t>
                      </a:r>
                      <a:endParaRPr lang="en-US" sz="12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Outgate_Date</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Ingate_Date</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Outgate_Loc</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200" u="none" strike="noStrike" err="1">
                          <a:effectLst/>
                        </a:rPr>
                        <a:t>Ingate_Loc</a:t>
                      </a:r>
                      <a:endParaRPr lang="en-US" sz="1200" b="1" i="0" u="none" strike="noStrike" err="1">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3392909296"/>
                  </a:ext>
                </a:extLst>
              </a:tr>
              <a:tr h="525735">
                <a:tc>
                  <a:txBody>
                    <a:bodyPr/>
                    <a:lstStyle/>
                    <a:p>
                      <a:pPr algn="l" fontAlgn="ctr"/>
                      <a:r>
                        <a:rPr lang="en-US" sz="1200" u="none" strike="noStrike">
                          <a:effectLst/>
                        </a:rPr>
                        <a:t>5953491134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12/28/24 9:56</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12/29/24 11:13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BNSF - LOGISTICS PARK (KANSAS CITY)</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ARROWHEAD INTERMODAL-EDGERTON</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9614719"/>
                  </a:ext>
                </a:extLst>
              </a:tr>
              <a:tr h="354565">
                <a:tc>
                  <a:txBody>
                    <a:bodyPr/>
                    <a:lstStyle/>
                    <a:p>
                      <a:pPr algn="l" fontAlgn="ctr"/>
                      <a:r>
                        <a:rPr lang="en-US" sz="1200" u="none" strike="noStrike">
                          <a:effectLst/>
                        </a:rPr>
                        <a:t>9360098180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12/20/24 22:43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12/25/24 9:52</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BNSF-MEMPHIS</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IMC DEPOT-MEMPHIS</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419659"/>
                  </a:ext>
                </a:extLst>
              </a:tr>
              <a:tr h="354565">
                <a:tc>
                  <a:txBody>
                    <a:bodyPr/>
                    <a:lstStyle/>
                    <a:p>
                      <a:pPr algn="l" fontAlgn="ctr"/>
                      <a:r>
                        <a:rPr lang="en-US" sz="1200" u="none" strike="noStrike">
                          <a:effectLst/>
                        </a:rPr>
                        <a:t>7329445903</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40</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11/23/24 13:54</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12/17/24 3:58</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CSX-PHILADELPHIA</a:t>
                      </a:r>
                      <a:endParaRPr lang="en-US"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200" u="none" strike="noStrike">
                          <a:effectLst/>
                        </a:rPr>
                        <a:t>GREENWICH PACKER TERMINAL</a:t>
                      </a:r>
                      <a:endParaRPr lang="en-US"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5914855"/>
                  </a:ext>
                </a:extLst>
              </a:tr>
            </a:tbl>
          </a:graphicData>
        </a:graphic>
      </p:graphicFrame>
      <p:sp>
        <p:nvSpPr>
          <p:cNvPr id="10" name="Arrow: Right 9">
            <a:extLst>
              <a:ext uri="{FF2B5EF4-FFF2-40B4-BE49-F238E27FC236}">
                <a16:creationId xmlns:a16="http://schemas.microsoft.com/office/drawing/2014/main" id="{BD394966-E778-47B4-AD49-19A856264F76}"/>
              </a:ext>
            </a:extLst>
          </p:cNvPr>
          <p:cNvSpPr/>
          <p:nvPr/>
        </p:nvSpPr>
        <p:spPr>
          <a:xfrm rot="5400000">
            <a:off x="5634973" y="4147449"/>
            <a:ext cx="660400" cy="644747"/>
          </a:xfrm>
          <a:prstGeom prst="rightArrow">
            <a:avLst/>
          </a:prstGeom>
          <a:solidFill>
            <a:srgbClr val="214E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3248C9-0B79-4904-8E0F-CD242DE89BF5}"/>
              </a:ext>
            </a:extLst>
          </p:cNvPr>
          <p:cNvSpPr txBox="1"/>
          <p:nvPr/>
        </p:nvSpPr>
        <p:spPr>
          <a:xfrm>
            <a:off x="6489405" y="4241800"/>
            <a:ext cx="3619795" cy="369332"/>
          </a:xfrm>
          <a:prstGeom prst="rect">
            <a:avLst/>
          </a:prstGeom>
          <a:noFill/>
        </p:spPr>
        <p:txBody>
          <a:bodyPr wrap="square" rtlCol="0">
            <a:spAutoFit/>
          </a:bodyPr>
          <a:lstStyle/>
          <a:p>
            <a:r>
              <a:rPr lang="en-US"/>
              <a:t>Make headers and data type match</a:t>
            </a:r>
          </a:p>
        </p:txBody>
      </p:sp>
      <p:sp>
        <p:nvSpPr>
          <p:cNvPr id="3" name="TextBox 2">
            <a:extLst>
              <a:ext uri="{FF2B5EF4-FFF2-40B4-BE49-F238E27FC236}">
                <a16:creationId xmlns:a16="http://schemas.microsoft.com/office/drawing/2014/main" id="{EDF79683-3871-4F85-A2E0-2D48E079B20F}"/>
              </a:ext>
            </a:extLst>
          </p:cNvPr>
          <p:cNvSpPr txBox="1"/>
          <p:nvPr/>
        </p:nvSpPr>
        <p:spPr>
          <a:xfrm>
            <a:off x="130542" y="1952756"/>
            <a:ext cx="1439639" cy="369332"/>
          </a:xfrm>
          <a:prstGeom prst="rect">
            <a:avLst/>
          </a:prstGeom>
          <a:noFill/>
        </p:spPr>
        <p:txBody>
          <a:bodyPr wrap="square" rtlCol="0">
            <a:spAutoFit/>
          </a:bodyPr>
          <a:lstStyle/>
          <a:p>
            <a:r>
              <a:rPr lang="en-US"/>
              <a:t>Provider 1 </a:t>
            </a:r>
          </a:p>
        </p:txBody>
      </p:sp>
      <p:sp>
        <p:nvSpPr>
          <p:cNvPr id="12" name="TextBox 11">
            <a:extLst>
              <a:ext uri="{FF2B5EF4-FFF2-40B4-BE49-F238E27FC236}">
                <a16:creationId xmlns:a16="http://schemas.microsoft.com/office/drawing/2014/main" id="{8756867D-5586-4195-8349-D70754F6B2CE}"/>
              </a:ext>
            </a:extLst>
          </p:cNvPr>
          <p:cNvSpPr txBox="1"/>
          <p:nvPr/>
        </p:nvSpPr>
        <p:spPr>
          <a:xfrm>
            <a:off x="130542" y="3244334"/>
            <a:ext cx="1439639" cy="369332"/>
          </a:xfrm>
          <a:prstGeom prst="rect">
            <a:avLst/>
          </a:prstGeom>
          <a:noFill/>
        </p:spPr>
        <p:txBody>
          <a:bodyPr wrap="square" rtlCol="0">
            <a:spAutoFit/>
          </a:bodyPr>
          <a:lstStyle/>
          <a:p>
            <a:r>
              <a:rPr lang="en-US"/>
              <a:t>Provider 2 </a:t>
            </a:r>
          </a:p>
        </p:txBody>
      </p:sp>
    </p:spTree>
    <p:extLst>
      <p:ext uri="{BB962C8B-B14F-4D97-AF65-F5344CB8AC3E}">
        <p14:creationId xmlns:p14="http://schemas.microsoft.com/office/powerpoint/2010/main" val="351564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D6A31-2C12-4C8B-B255-565DB408CFCB}"/>
              </a:ext>
            </a:extLst>
          </p:cNvPr>
          <p:cNvSpPr>
            <a:spLocks noGrp="1"/>
          </p:cNvSpPr>
          <p:nvPr>
            <p:ph type="title"/>
          </p:nvPr>
        </p:nvSpPr>
        <p:spPr/>
        <p:txBody>
          <a:bodyPr>
            <a:normAutofit fontScale="90000"/>
          </a:bodyPr>
          <a:lstStyle/>
          <a:p>
            <a:r>
              <a:rPr lang="en-US"/>
              <a:t>Identify geography</a:t>
            </a:r>
          </a:p>
        </p:txBody>
      </p:sp>
      <p:pic>
        <p:nvPicPr>
          <p:cNvPr id="10" name="Picture 9" descr="LA-LB MSA and IEP locations">
            <a:extLst>
              <a:ext uri="{FF2B5EF4-FFF2-40B4-BE49-F238E27FC236}">
                <a16:creationId xmlns:a16="http://schemas.microsoft.com/office/drawing/2014/main" id="{8789BE47-47DA-4BFC-BA83-7109BE73C9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6924" y="3048536"/>
            <a:ext cx="3520876" cy="3017157"/>
          </a:xfrm>
          <a:prstGeom prst="rect">
            <a:avLst/>
          </a:prstGeom>
        </p:spPr>
      </p:pic>
      <p:pic>
        <p:nvPicPr>
          <p:cNvPr id="16" name="Picture 15">
            <a:extLst>
              <a:ext uri="{FF2B5EF4-FFF2-40B4-BE49-F238E27FC236}">
                <a16:creationId xmlns:a16="http://schemas.microsoft.com/office/drawing/2014/main" id="{9841121B-F9C4-4057-9D38-860E99F04A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59376" y="2316444"/>
            <a:ext cx="5179563" cy="4142325"/>
          </a:xfrm>
          <a:prstGeom prst="rect">
            <a:avLst/>
          </a:prstGeom>
        </p:spPr>
      </p:pic>
      <p:cxnSp>
        <p:nvCxnSpPr>
          <p:cNvPr id="6" name="Straight Arrow Connector 5">
            <a:extLst>
              <a:ext uri="{FF2B5EF4-FFF2-40B4-BE49-F238E27FC236}">
                <a16:creationId xmlns:a16="http://schemas.microsoft.com/office/drawing/2014/main" id="{9915FF4C-B486-8559-370F-32DD91EE9420}"/>
              </a:ext>
            </a:extLst>
          </p:cNvPr>
          <p:cNvCxnSpPr>
            <a:cxnSpLocks/>
          </p:cNvCxnSpPr>
          <p:nvPr/>
        </p:nvCxnSpPr>
        <p:spPr>
          <a:xfrm flipH="1">
            <a:off x="3745266" y="3005270"/>
            <a:ext cx="21036" cy="1656577"/>
          </a:xfrm>
          <a:prstGeom prst="straightConnector1">
            <a:avLst/>
          </a:prstGeom>
          <a:ln>
            <a:solidFill>
              <a:srgbClr val="083A6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830A81-C730-8C92-1D7E-820A438133BF}"/>
              </a:ext>
            </a:extLst>
          </p:cNvPr>
          <p:cNvSpPr txBox="1"/>
          <p:nvPr/>
        </p:nvSpPr>
        <p:spPr>
          <a:xfrm>
            <a:off x="2189274" y="2347897"/>
            <a:ext cx="2712316" cy="646331"/>
          </a:xfrm>
          <a:prstGeom prst="rect">
            <a:avLst/>
          </a:prstGeom>
          <a:noFill/>
          <a:ln>
            <a:solidFill>
              <a:srgbClr val="083A64"/>
            </a:solidFill>
          </a:ln>
        </p:spPr>
        <p:txBody>
          <a:bodyPr wrap="square" rtlCol="0">
            <a:spAutoFit/>
          </a:bodyPr>
          <a:lstStyle/>
          <a:p>
            <a:r>
              <a:rPr lang="en-US" dirty="0"/>
              <a:t>Included in regional estimate, not local</a:t>
            </a:r>
          </a:p>
        </p:txBody>
      </p:sp>
      <p:sp>
        <p:nvSpPr>
          <p:cNvPr id="5" name="TextBox 4">
            <a:extLst>
              <a:ext uri="{FF2B5EF4-FFF2-40B4-BE49-F238E27FC236}">
                <a16:creationId xmlns:a16="http://schemas.microsoft.com/office/drawing/2014/main" id="{8B389A1B-BDDF-450B-B539-C632F475AB71}"/>
              </a:ext>
            </a:extLst>
          </p:cNvPr>
          <p:cNvSpPr txBox="1"/>
          <p:nvPr/>
        </p:nvSpPr>
        <p:spPr>
          <a:xfrm>
            <a:off x="1362853" y="1165019"/>
            <a:ext cx="9547899" cy="923330"/>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pPr algn="ctr"/>
            <a:r>
              <a:rPr lang="en-US"/>
              <a:t>The addresses provided will be aggregated to a market to create a consistent market definition across all providers that will serve as the local level. Then they will be further aggregated to a regional and national level. </a:t>
            </a:r>
          </a:p>
        </p:txBody>
      </p:sp>
      <p:sp>
        <p:nvSpPr>
          <p:cNvPr id="3" name="Oval 2">
            <a:extLst>
              <a:ext uri="{FF2B5EF4-FFF2-40B4-BE49-F238E27FC236}">
                <a16:creationId xmlns:a16="http://schemas.microsoft.com/office/drawing/2014/main" id="{BCA2899D-A08D-162F-ECD2-8A0510617FE6}"/>
              </a:ext>
            </a:extLst>
          </p:cNvPr>
          <p:cNvSpPr/>
          <p:nvPr/>
        </p:nvSpPr>
        <p:spPr>
          <a:xfrm>
            <a:off x="6803166" y="4555665"/>
            <a:ext cx="343868" cy="372534"/>
          </a:xfrm>
          <a:prstGeom prst="ellipse">
            <a:avLst/>
          </a:prstGeom>
          <a:noFill/>
          <a:ln w="28575">
            <a:solidFill>
              <a:srgbClr val="08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7B2D25D-2E45-981C-2068-C88678BFD8D2}"/>
              </a:ext>
            </a:extLst>
          </p:cNvPr>
          <p:cNvCxnSpPr>
            <a:cxnSpLocks/>
            <a:endCxn id="3" idx="0"/>
          </p:cNvCxnSpPr>
          <p:nvPr/>
        </p:nvCxnSpPr>
        <p:spPr>
          <a:xfrm>
            <a:off x="4650669" y="2950317"/>
            <a:ext cx="2324431" cy="1605348"/>
          </a:xfrm>
          <a:prstGeom prst="straightConnector1">
            <a:avLst/>
          </a:prstGeom>
          <a:ln w="19050">
            <a:solidFill>
              <a:srgbClr val="083A64"/>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34433E-BDD0-496B-ABF9-716D0D861117}"/>
              </a:ext>
            </a:extLst>
          </p:cNvPr>
          <p:cNvCxnSpPr>
            <a:cxnSpLocks/>
            <a:endCxn id="3" idx="3"/>
          </p:cNvCxnSpPr>
          <p:nvPr/>
        </p:nvCxnSpPr>
        <p:spPr>
          <a:xfrm flipV="1">
            <a:off x="4257800" y="4873643"/>
            <a:ext cx="2595724" cy="917557"/>
          </a:xfrm>
          <a:prstGeom prst="straightConnector1">
            <a:avLst/>
          </a:prstGeom>
          <a:ln w="19050">
            <a:solidFill>
              <a:srgbClr val="083A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36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5B048-1C1E-46D2-BBD9-17E68E637D5A}"/>
              </a:ext>
            </a:extLst>
          </p:cNvPr>
          <p:cNvSpPr>
            <a:spLocks noGrp="1"/>
          </p:cNvSpPr>
          <p:nvPr>
            <p:ph sz="half" idx="1"/>
          </p:nvPr>
        </p:nvSpPr>
        <p:spPr>
          <a:xfrm>
            <a:off x="696883" y="1384919"/>
            <a:ext cx="11125010" cy="849806"/>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marL="0" indent="0" algn="ctr">
              <a:buNone/>
            </a:pPr>
            <a:r>
              <a:rPr lang="en-US">
                <a:ea typeface="Calibri"/>
                <a:cs typeface="Calibri"/>
              </a:rPr>
              <a:t> </a:t>
            </a:r>
            <a:r>
              <a:rPr lang="en-US" sz="1800">
                <a:solidFill>
                  <a:schemeClr val="dk1"/>
                </a:solidFill>
              </a:rPr>
              <a:t>Now that the prior steps have been accomplished the data can be combined across all data files received. This results in one master file of all providers' data together on which calculations are made.</a:t>
            </a:r>
          </a:p>
        </p:txBody>
      </p:sp>
      <p:sp>
        <p:nvSpPr>
          <p:cNvPr id="2" name="Title 1">
            <a:extLst>
              <a:ext uri="{FF2B5EF4-FFF2-40B4-BE49-F238E27FC236}">
                <a16:creationId xmlns:a16="http://schemas.microsoft.com/office/drawing/2014/main" id="{A97D6A31-2C12-4C8B-B255-565DB408CFCB}"/>
              </a:ext>
            </a:extLst>
          </p:cNvPr>
          <p:cNvSpPr>
            <a:spLocks noGrp="1"/>
          </p:cNvSpPr>
          <p:nvPr>
            <p:ph type="title"/>
          </p:nvPr>
        </p:nvSpPr>
        <p:spPr/>
        <p:txBody>
          <a:bodyPr>
            <a:normAutofit fontScale="90000"/>
          </a:bodyPr>
          <a:lstStyle/>
          <a:p>
            <a:r>
              <a:rPr lang="en-US">
                <a:ea typeface="Calibri Light"/>
                <a:cs typeface="Calibri Light"/>
              </a:rPr>
              <a:t>Combine data</a:t>
            </a:r>
            <a:endParaRPr lang="en-US"/>
          </a:p>
        </p:txBody>
      </p:sp>
      <p:graphicFrame>
        <p:nvGraphicFramePr>
          <p:cNvPr id="5" name="Table 4">
            <a:extLst>
              <a:ext uri="{FF2B5EF4-FFF2-40B4-BE49-F238E27FC236}">
                <a16:creationId xmlns:a16="http://schemas.microsoft.com/office/drawing/2014/main" id="{FDEA8ACD-0CCC-4F86-97EF-255E216E9899}"/>
              </a:ext>
            </a:extLst>
          </p:cNvPr>
          <p:cNvGraphicFramePr>
            <a:graphicFrameLocks noGrp="1"/>
          </p:cNvGraphicFramePr>
          <p:nvPr>
            <p:extLst>
              <p:ext uri="{D42A27DB-BD31-4B8C-83A1-F6EECF244321}">
                <p14:modId xmlns:p14="http://schemas.microsoft.com/office/powerpoint/2010/main" val="3088314821"/>
              </p:ext>
            </p:extLst>
          </p:nvPr>
        </p:nvGraphicFramePr>
        <p:xfrm>
          <a:off x="350442" y="2792412"/>
          <a:ext cx="5745557" cy="1518920"/>
        </p:xfrm>
        <a:graphic>
          <a:graphicData uri="http://schemas.openxmlformats.org/drawingml/2006/table">
            <a:tbl>
              <a:tblPr>
                <a:tableStyleId>{616DA210-FB5B-4158-B5E0-FEB733F419BA}</a:tableStyleId>
              </a:tblPr>
              <a:tblGrid>
                <a:gridCol w="798112">
                  <a:extLst>
                    <a:ext uri="{9D8B030D-6E8A-4147-A177-3AD203B41FA5}">
                      <a16:colId xmlns:a16="http://schemas.microsoft.com/office/drawing/2014/main" val="2831220137"/>
                    </a:ext>
                  </a:extLst>
                </a:gridCol>
                <a:gridCol w="438289">
                  <a:extLst>
                    <a:ext uri="{9D8B030D-6E8A-4147-A177-3AD203B41FA5}">
                      <a16:colId xmlns:a16="http://schemas.microsoft.com/office/drawing/2014/main" val="3572235196"/>
                    </a:ext>
                  </a:extLst>
                </a:gridCol>
                <a:gridCol w="1220858">
                  <a:extLst>
                    <a:ext uri="{9D8B030D-6E8A-4147-A177-3AD203B41FA5}">
                      <a16:colId xmlns:a16="http://schemas.microsoft.com/office/drawing/2014/main" val="1557188474"/>
                    </a:ext>
                  </a:extLst>
                </a:gridCol>
                <a:gridCol w="980251">
                  <a:extLst>
                    <a:ext uri="{9D8B030D-6E8A-4147-A177-3AD203B41FA5}">
                      <a16:colId xmlns:a16="http://schemas.microsoft.com/office/drawing/2014/main" val="3639291209"/>
                    </a:ext>
                  </a:extLst>
                </a:gridCol>
                <a:gridCol w="1008937">
                  <a:extLst>
                    <a:ext uri="{9D8B030D-6E8A-4147-A177-3AD203B41FA5}">
                      <a16:colId xmlns:a16="http://schemas.microsoft.com/office/drawing/2014/main" val="1234693073"/>
                    </a:ext>
                  </a:extLst>
                </a:gridCol>
                <a:gridCol w="1299110">
                  <a:extLst>
                    <a:ext uri="{9D8B030D-6E8A-4147-A177-3AD203B41FA5}">
                      <a16:colId xmlns:a16="http://schemas.microsoft.com/office/drawing/2014/main" val="880253869"/>
                    </a:ext>
                  </a:extLst>
                </a:gridCol>
              </a:tblGrid>
              <a:tr h="184150">
                <a:tc>
                  <a:txBody>
                    <a:bodyPr/>
                    <a:lstStyle/>
                    <a:p>
                      <a:pPr algn="l" fontAlgn="b"/>
                      <a:r>
                        <a:rPr lang="en-US" sz="1400" u="none" strike="noStrike">
                          <a:effectLst/>
                        </a:rPr>
                        <a:t>Chassis#</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Size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Outgate_Date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Ingate_Date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Outgate_Loc</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Ingate_Loc</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2077834453"/>
                  </a:ext>
                </a:extLst>
              </a:tr>
              <a:tr h="300826">
                <a:tc>
                  <a:txBody>
                    <a:bodyPr/>
                    <a:lstStyle/>
                    <a:p>
                      <a:pPr algn="l" fontAlgn="ctr"/>
                      <a:r>
                        <a:rPr lang="en-US" sz="1400" u="none" strike="noStrike">
                          <a:effectLst/>
                        </a:rPr>
                        <a:t>1556671874</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12/12/24 11:19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12/17/24 9:25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Baltimore</a:t>
                      </a:r>
                    </a:p>
                  </a:txBody>
                  <a:tcPr marL="6350" marR="6350" marT="6350" marB="0" anchor="b"/>
                </a:tc>
                <a:tc>
                  <a:txBody>
                    <a:bodyPr/>
                    <a:lstStyle/>
                    <a:p>
                      <a:pPr algn="l" fontAlgn="b"/>
                      <a:r>
                        <a:rPr lang="en-US" sz="1400" u="none" strike="noStrike">
                          <a:effectLst/>
                        </a:rPr>
                        <a:t>Baltimore</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9007146"/>
                  </a:ext>
                </a:extLst>
              </a:tr>
              <a:tr h="184150">
                <a:tc>
                  <a:txBody>
                    <a:bodyPr/>
                    <a:lstStyle/>
                    <a:p>
                      <a:pPr algn="l" fontAlgn="ctr"/>
                      <a:r>
                        <a:rPr lang="en-US" sz="1400" u="none" strike="noStrike">
                          <a:effectLst/>
                        </a:rPr>
                        <a:t>9829430608</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12/16/24 11:28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12/16/24 13:29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Columbus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Columbus</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6855682"/>
                  </a:ext>
                </a:extLst>
              </a:tr>
              <a:tr h="184150">
                <a:tc>
                  <a:txBody>
                    <a:bodyPr/>
                    <a:lstStyle/>
                    <a:p>
                      <a:pPr algn="l" fontAlgn="ctr"/>
                      <a:r>
                        <a:rPr lang="en-US" sz="1400" u="none" strike="noStrike">
                          <a:effectLst/>
                        </a:rPr>
                        <a:t>4530719866</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12/18/24 11:34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12/18/24 15:27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New Jersey</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New Jersey</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6657894"/>
                  </a:ext>
                </a:extLst>
              </a:tr>
            </a:tbl>
          </a:graphicData>
        </a:graphic>
      </p:graphicFrame>
      <p:graphicFrame>
        <p:nvGraphicFramePr>
          <p:cNvPr id="6" name="Table 5">
            <a:extLst>
              <a:ext uri="{FF2B5EF4-FFF2-40B4-BE49-F238E27FC236}">
                <a16:creationId xmlns:a16="http://schemas.microsoft.com/office/drawing/2014/main" id="{16CA258C-F75F-433B-99DB-819B032423F5}"/>
              </a:ext>
            </a:extLst>
          </p:cNvPr>
          <p:cNvGraphicFramePr>
            <a:graphicFrameLocks noGrp="1"/>
          </p:cNvGraphicFramePr>
          <p:nvPr>
            <p:extLst>
              <p:ext uri="{D42A27DB-BD31-4B8C-83A1-F6EECF244321}">
                <p14:modId xmlns:p14="http://schemas.microsoft.com/office/powerpoint/2010/main" val="948054700"/>
              </p:ext>
            </p:extLst>
          </p:nvPr>
        </p:nvGraphicFramePr>
        <p:xfrm>
          <a:off x="350443" y="4830763"/>
          <a:ext cx="5745557" cy="1518920"/>
        </p:xfrm>
        <a:graphic>
          <a:graphicData uri="http://schemas.openxmlformats.org/drawingml/2006/table">
            <a:tbl>
              <a:tblPr>
                <a:tableStyleId>{616DA210-FB5B-4158-B5E0-FEB733F419BA}</a:tableStyleId>
              </a:tblPr>
              <a:tblGrid>
                <a:gridCol w="846863">
                  <a:extLst>
                    <a:ext uri="{9D8B030D-6E8A-4147-A177-3AD203B41FA5}">
                      <a16:colId xmlns:a16="http://schemas.microsoft.com/office/drawing/2014/main" val="1313603808"/>
                    </a:ext>
                  </a:extLst>
                </a:gridCol>
                <a:gridCol w="466908">
                  <a:extLst>
                    <a:ext uri="{9D8B030D-6E8A-4147-A177-3AD203B41FA5}">
                      <a16:colId xmlns:a16="http://schemas.microsoft.com/office/drawing/2014/main" val="759669120"/>
                    </a:ext>
                  </a:extLst>
                </a:gridCol>
                <a:gridCol w="1199910">
                  <a:extLst>
                    <a:ext uri="{9D8B030D-6E8A-4147-A177-3AD203B41FA5}">
                      <a16:colId xmlns:a16="http://schemas.microsoft.com/office/drawing/2014/main" val="664229720"/>
                    </a:ext>
                  </a:extLst>
                </a:gridCol>
                <a:gridCol w="963431">
                  <a:extLst>
                    <a:ext uri="{9D8B030D-6E8A-4147-A177-3AD203B41FA5}">
                      <a16:colId xmlns:a16="http://schemas.microsoft.com/office/drawing/2014/main" val="3274252441"/>
                    </a:ext>
                  </a:extLst>
                </a:gridCol>
                <a:gridCol w="967082">
                  <a:extLst>
                    <a:ext uri="{9D8B030D-6E8A-4147-A177-3AD203B41FA5}">
                      <a16:colId xmlns:a16="http://schemas.microsoft.com/office/drawing/2014/main" val="543065337"/>
                    </a:ext>
                  </a:extLst>
                </a:gridCol>
                <a:gridCol w="1301363">
                  <a:extLst>
                    <a:ext uri="{9D8B030D-6E8A-4147-A177-3AD203B41FA5}">
                      <a16:colId xmlns:a16="http://schemas.microsoft.com/office/drawing/2014/main" val="864978963"/>
                    </a:ext>
                  </a:extLst>
                </a:gridCol>
              </a:tblGrid>
              <a:tr h="154231">
                <a:tc>
                  <a:txBody>
                    <a:bodyPr/>
                    <a:lstStyle/>
                    <a:p>
                      <a:pPr algn="l" fontAlgn="b"/>
                      <a:r>
                        <a:rPr lang="en-US" sz="1400" u="none" strike="noStrike">
                          <a:effectLst/>
                        </a:rPr>
                        <a:t>Chassis#</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Size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Outgate_Date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Ingate_Date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Outgate_Loc</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Ingate_Loc</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3392909296"/>
                  </a:ext>
                </a:extLst>
              </a:tr>
              <a:tr h="0">
                <a:tc>
                  <a:txBody>
                    <a:bodyPr/>
                    <a:lstStyle/>
                    <a:p>
                      <a:pPr algn="l" fontAlgn="ctr"/>
                      <a:r>
                        <a:rPr lang="en-US" sz="1400" u="none" strike="noStrike">
                          <a:effectLst/>
                        </a:rPr>
                        <a:t>5953491134</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12/28/24 9:56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12/29/24 11:13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MidWest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MidWest</a:t>
                      </a:r>
                    </a:p>
                  </a:txBody>
                  <a:tcPr marL="6350" marR="6350" marT="6350" marB="0" anchor="b"/>
                </a:tc>
                <a:extLst>
                  <a:ext uri="{0D108BD9-81ED-4DB2-BD59-A6C34878D82A}">
                    <a16:rowId xmlns:a16="http://schemas.microsoft.com/office/drawing/2014/main" val="2619614719"/>
                  </a:ext>
                </a:extLst>
              </a:tr>
              <a:tr h="184150">
                <a:tc>
                  <a:txBody>
                    <a:bodyPr/>
                    <a:lstStyle/>
                    <a:p>
                      <a:pPr algn="l" fontAlgn="ctr"/>
                      <a:r>
                        <a:rPr lang="en-US" sz="1400" u="none" strike="noStrike">
                          <a:effectLst/>
                        </a:rPr>
                        <a:t>9360098180</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12/20/24 22:43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12/25/24 9:52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Memphis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Memphis</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419659"/>
                  </a:ext>
                </a:extLst>
              </a:tr>
              <a:tr h="172433">
                <a:tc>
                  <a:txBody>
                    <a:bodyPr/>
                    <a:lstStyle/>
                    <a:p>
                      <a:pPr algn="l" fontAlgn="ctr"/>
                      <a:r>
                        <a:rPr lang="en-US" sz="1400" u="none" strike="noStrike">
                          <a:effectLst/>
                        </a:rPr>
                        <a:t>7329445903</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11/23/24 13:54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12/17/24 3:58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NorthEast</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NorthEast</a:t>
                      </a:r>
                    </a:p>
                  </a:txBody>
                  <a:tcPr marL="6350" marR="6350" marT="6350" marB="0" anchor="b"/>
                </a:tc>
                <a:extLst>
                  <a:ext uri="{0D108BD9-81ED-4DB2-BD59-A6C34878D82A}">
                    <a16:rowId xmlns:a16="http://schemas.microsoft.com/office/drawing/2014/main" val="4235914855"/>
                  </a:ext>
                </a:extLst>
              </a:tr>
            </a:tbl>
          </a:graphicData>
        </a:graphic>
      </p:graphicFrame>
      <p:graphicFrame>
        <p:nvGraphicFramePr>
          <p:cNvPr id="7" name="Table 6">
            <a:extLst>
              <a:ext uri="{FF2B5EF4-FFF2-40B4-BE49-F238E27FC236}">
                <a16:creationId xmlns:a16="http://schemas.microsoft.com/office/drawing/2014/main" id="{02184901-FF4D-4B0F-8B91-E06D3B39FDCC}"/>
              </a:ext>
            </a:extLst>
          </p:cNvPr>
          <p:cNvGraphicFramePr>
            <a:graphicFrameLocks noGrp="1"/>
          </p:cNvGraphicFramePr>
          <p:nvPr>
            <p:extLst>
              <p:ext uri="{D42A27DB-BD31-4B8C-83A1-F6EECF244321}">
                <p14:modId xmlns:p14="http://schemas.microsoft.com/office/powerpoint/2010/main" val="3594647988"/>
              </p:ext>
            </p:extLst>
          </p:nvPr>
        </p:nvGraphicFramePr>
        <p:xfrm>
          <a:off x="6619067" y="3091566"/>
          <a:ext cx="5439735" cy="2818130"/>
        </p:xfrm>
        <a:graphic>
          <a:graphicData uri="http://schemas.openxmlformats.org/drawingml/2006/table">
            <a:tbl>
              <a:tblPr>
                <a:tableStyleId>{616DA210-FB5B-4158-B5E0-FEB733F419BA}</a:tableStyleId>
              </a:tblPr>
              <a:tblGrid>
                <a:gridCol w="755631">
                  <a:extLst>
                    <a:ext uri="{9D8B030D-6E8A-4147-A177-3AD203B41FA5}">
                      <a16:colId xmlns:a16="http://schemas.microsoft.com/office/drawing/2014/main" val="2831220137"/>
                    </a:ext>
                  </a:extLst>
                </a:gridCol>
                <a:gridCol w="414960">
                  <a:extLst>
                    <a:ext uri="{9D8B030D-6E8A-4147-A177-3AD203B41FA5}">
                      <a16:colId xmlns:a16="http://schemas.microsoft.com/office/drawing/2014/main" val="3572235196"/>
                    </a:ext>
                  </a:extLst>
                </a:gridCol>
                <a:gridCol w="1155875">
                  <a:extLst>
                    <a:ext uri="{9D8B030D-6E8A-4147-A177-3AD203B41FA5}">
                      <a16:colId xmlns:a16="http://schemas.microsoft.com/office/drawing/2014/main" val="1557188474"/>
                    </a:ext>
                  </a:extLst>
                </a:gridCol>
                <a:gridCol w="928075">
                  <a:extLst>
                    <a:ext uri="{9D8B030D-6E8A-4147-A177-3AD203B41FA5}">
                      <a16:colId xmlns:a16="http://schemas.microsoft.com/office/drawing/2014/main" val="3639291209"/>
                    </a:ext>
                  </a:extLst>
                </a:gridCol>
                <a:gridCol w="955233">
                  <a:extLst>
                    <a:ext uri="{9D8B030D-6E8A-4147-A177-3AD203B41FA5}">
                      <a16:colId xmlns:a16="http://schemas.microsoft.com/office/drawing/2014/main" val="1234693073"/>
                    </a:ext>
                  </a:extLst>
                </a:gridCol>
                <a:gridCol w="1229961">
                  <a:extLst>
                    <a:ext uri="{9D8B030D-6E8A-4147-A177-3AD203B41FA5}">
                      <a16:colId xmlns:a16="http://schemas.microsoft.com/office/drawing/2014/main" val="880253869"/>
                    </a:ext>
                  </a:extLst>
                </a:gridCol>
              </a:tblGrid>
              <a:tr h="184150">
                <a:tc>
                  <a:txBody>
                    <a:bodyPr/>
                    <a:lstStyle/>
                    <a:p>
                      <a:pPr algn="l" fontAlgn="b"/>
                      <a:r>
                        <a:rPr lang="en-US" sz="1400" u="none" strike="noStrike">
                          <a:effectLst/>
                        </a:rPr>
                        <a:t>Chassis#</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Size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Outgate_Date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Ingate_Date</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Outgate_Loc</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400" u="none" strike="noStrike">
                          <a:effectLst/>
                        </a:rPr>
                        <a:t>Ingate_Loc</a:t>
                      </a:r>
                      <a:endParaRPr lang="en-US" sz="14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2077834453"/>
                  </a:ext>
                </a:extLst>
              </a:tr>
              <a:tr h="184150">
                <a:tc>
                  <a:txBody>
                    <a:bodyPr/>
                    <a:lstStyle/>
                    <a:p>
                      <a:pPr algn="l" fontAlgn="ctr"/>
                      <a:r>
                        <a:rPr lang="en-US" sz="1400" u="none" strike="noStrike">
                          <a:effectLst/>
                        </a:rPr>
                        <a:t>1556671874</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12/12/24 11:19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12/17/24 9:25</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Baltimore</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Baltimore</a:t>
                      </a:r>
                    </a:p>
                  </a:txBody>
                  <a:tcPr marL="6350" marR="6350" marT="6350" marB="0" anchor="b"/>
                </a:tc>
                <a:extLst>
                  <a:ext uri="{0D108BD9-81ED-4DB2-BD59-A6C34878D82A}">
                    <a16:rowId xmlns:a16="http://schemas.microsoft.com/office/drawing/2014/main" val="2909007146"/>
                  </a:ext>
                </a:extLst>
              </a:tr>
              <a:tr h="184150">
                <a:tc>
                  <a:txBody>
                    <a:bodyPr/>
                    <a:lstStyle/>
                    <a:p>
                      <a:pPr algn="l" fontAlgn="ctr"/>
                      <a:r>
                        <a:rPr lang="en-US" sz="1400" u="none" strike="noStrike">
                          <a:effectLst/>
                        </a:rPr>
                        <a:t>9829430608</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12/16/24 11:28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12/16/24 13:29</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Columbus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Columbus</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6855682"/>
                  </a:ext>
                </a:extLst>
              </a:tr>
              <a:tr h="184150">
                <a:tc>
                  <a:txBody>
                    <a:bodyPr/>
                    <a:lstStyle/>
                    <a:p>
                      <a:pPr algn="l" fontAlgn="ctr"/>
                      <a:r>
                        <a:rPr lang="en-US" sz="1400" u="none" strike="noStrike">
                          <a:effectLst/>
                        </a:rPr>
                        <a:t>4530719866</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12/18/24 11:34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12/18/24 15:27</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New Jersey</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New Jersey</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6657894"/>
                  </a:ext>
                </a:extLst>
              </a:tr>
              <a:tr h="184150">
                <a:tc>
                  <a:txBody>
                    <a:bodyPr/>
                    <a:lstStyle/>
                    <a:p>
                      <a:pPr algn="l" fontAlgn="ctr"/>
                      <a:r>
                        <a:rPr lang="en-US" sz="1400" u="none" strike="noStrike">
                          <a:effectLst/>
                        </a:rPr>
                        <a:t>5953491134</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12/28/24 9:56</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12/29/24 11:13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MidWest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MidWest</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61856288"/>
                  </a:ext>
                </a:extLst>
              </a:tr>
              <a:tr h="184150">
                <a:tc>
                  <a:txBody>
                    <a:bodyPr/>
                    <a:lstStyle/>
                    <a:p>
                      <a:pPr algn="l" fontAlgn="ctr"/>
                      <a:r>
                        <a:rPr lang="en-US" sz="1400" u="none" strike="noStrike">
                          <a:effectLst/>
                        </a:rPr>
                        <a:t>9360098180</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12/20/24 22:43</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12/25/24 9:52</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Memphis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Memphis</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34293142"/>
                  </a:ext>
                </a:extLst>
              </a:tr>
              <a:tr h="184150">
                <a:tc>
                  <a:txBody>
                    <a:bodyPr/>
                    <a:lstStyle/>
                    <a:p>
                      <a:pPr algn="l" fontAlgn="ctr"/>
                      <a:r>
                        <a:rPr lang="en-US" sz="1400" u="none" strike="noStrike">
                          <a:effectLst/>
                        </a:rPr>
                        <a:t>7329445903</a:t>
                      </a:r>
                      <a:endParaRPr lang="en-US"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11/23/24 13:54</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12/17/24 3:58</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NorthEast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400" u="none" strike="noStrike">
                          <a:effectLst/>
                        </a:rPr>
                        <a:t>NorthEast</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5127657"/>
                  </a:ext>
                </a:extLst>
              </a:tr>
            </a:tbl>
          </a:graphicData>
        </a:graphic>
      </p:graphicFrame>
      <p:cxnSp>
        <p:nvCxnSpPr>
          <p:cNvPr id="12" name="Straight Arrow Connector 11">
            <a:extLst>
              <a:ext uri="{FF2B5EF4-FFF2-40B4-BE49-F238E27FC236}">
                <a16:creationId xmlns:a16="http://schemas.microsoft.com/office/drawing/2014/main" id="{D189F0BD-8F1C-4A9F-A3EF-8E0EB1351638}"/>
              </a:ext>
            </a:extLst>
          </p:cNvPr>
          <p:cNvCxnSpPr>
            <a:cxnSpLocks/>
            <a:stCxn id="6" idx="3"/>
            <a:endCxn id="7" idx="1"/>
          </p:cNvCxnSpPr>
          <p:nvPr/>
        </p:nvCxnSpPr>
        <p:spPr>
          <a:xfrm flipV="1">
            <a:off x="6096000" y="4500631"/>
            <a:ext cx="523067" cy="1089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E4CAF3-B3D1-448A-A7BA-C1D6BDC90832}"/>
              </a:ext>
            </a:extLst>
          </p:cNvPr>
          <p:cNvCxnSpPr>
            <a:cxnSpLocks/>
            <a:stCxn id="5" idx="3"/>
            <a:endCxn id="7" idx="1"/>
          </p:cNvCxnSpPr>
          <p:nvPr/>
        </p:nvCxnSpPr>
        <p:spPr>
          <a:xfrm>
            <a:off x="6095999" y="3551872"/>
            <a:ext cx="523068" cy="94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496B611-4DD7-46F4-9BF7-09726B90F29C}"/>
              </a:ext>
            </a:extLst>
          </p:cNvPr>
          <p:cNvSpPr txBox="1"/>
          <p:nvPr/>
        </p:nvSpPr>
        <p:spPr>
          <a:xfrm>
            <a:off x="2425776" y="4486360"/>
            <a:ext cx="1439639" cy="369332"/>
          </a:xfrm>
          <a:prstGeom prst="rect">
            <a:avLst/>
          </a:prstGeom>
          <a:noFill/>
        </p:spPr>
        <p:txBody>
          <a:bodyPr wrap="square" rtlCol="0">
            <a:spAutoFit/>
          </a:bodyPr>
          <a:lstStyle/>
          <a:p>
            <a:r>
              <a:rPr lang="en-US"/>
              <a:t>Provider 2 </a:t>
            </a:r>
          </a:p>
        </p:txBody>
      </p:sp>
      <p:sp>
        <p:nvSpPr>
          <p:cNvPr id="11" name="TextBox 10">
            <a:extLst>
              <a:ext uri="{FF2B5EF4-FFF2-40B4-BE49-F238E27FC236}">
                <a16:creationId xmlns:a16="http://schemas.microsoft.com/office/drawing/2014/main" id="{DC568EA2-1172-4C4B-AF88-64A9B97399A0}"/>
              </a:ext>
            </a:extLst>
          </p:cNvPr>
          <p:cNvSpPr txBox="1"/>
          <p:nvPr/>
        </p:nvSpPr>
        <p:spPr>
          <a:xfrm>
            <a:off x="2407032" y="2467215"/>
            <a:ext cx="1439639" cy="369332"/>
          </a:xfrm>
          <a:prstGeom prst="rect">
            <a:avLst/>
          </a:prstGeom>
          <a:noFill/>
        </p:spPr>
        <p:txBody>
          <a:bodyPr wrap="square" rtlCol="0">
            <a:spAutoFit/>
          </a:bodyPr>
          <a:lstStyle/>
          <a:p>
            <a:r>
              <a:rPr lang="en-US"/>
              <a:t>Provider 1 </a:t>
            </a:r>
          </a:p>
        </p:txBody>
      </p:sp>
    </p:spTree>
    <p:extLst>
      <p:ext uri="{BB962C8B-B14F-4D97-AF65-F5344CB8AC3E}">
        <p14:creationId xmlns:p14="http://schemas.microsoft.com/office/powerpoint/2010/main" val="23607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82B9B-F109-4849-9AA9-DCD91F906F7B}"/>
              </a:ext>
            </a:extLst>
          </p:cNvPr>
          <p:cNvSpPr>
            <a:spLocks noGrp="1"/>
          </p:cNvSpPr>
          <p:nvPr>
            <p:ph type="title"/>
          </p:nvPr>
        </p:nvSpPr>
        <p:spPr/>
        <p:txBody>
          <a:bodyPr>
            <a:normAutofit fontScale="90000"/>
          </a:bodyPr>
          <a:lstStyle/>
          <a:p>
            <a:r>
              <a:rPr lang="en-US"/>
              <a:t>Data Cleansing</a:t>
            </a:r>
          </a:p>
        </p:txBody>
      </p:sp>
      <p:graphicFrame>
        <p:nvGraphicFramePr>
          <p:cNvPr id="3" name="Table 2">
            <a:extLst>
              <a:ext uri="{FF2B5EF4-FFF2-40B4-BE49-F238E27FC236}">
                <a16:creationId xmlns:a16="http://schemas.microsoft.com/office/drawing/2014/main" id="{C2CE790F-A5FC-4F5E-A742-9AE7CC84E0C0}"/>
              </a:ext>
            </a:extLst>
          </p:cNvPr>
          <p:cNvGraphicFramePr>
            <a:graphicFrameLocks noGrp="1"/>
          </p:cNvGraphicFramePr>
          <p:nvPr>
            <p:extLst>
              <p:ext uri="{D42A27DB-BD31-4B8C-83A1-F6EECF244321}">
                <p14:modId xmlns:p14="http://schemas.microsoft.com/office/powerpoint/2010/main" val="1306548841"/>
              </p:ext>
            </p:extLst>
          </p:nvPr>
        </p:nvGraphicFramePr>
        <p:xfrm>
          <a:off x="821595" y="2245430"/>
          <a:ext cx="5041900" cy="736600"/>
        </p:xfrm>
        <a:graphic>
          <a:graphicData uri="http://schemas.openxmlformats.org/drawingml/2006/table">
            <a:tbl>
              <a:tblPr>
                <a:tableStyleId>{616DA210-FB5B-4158-B5E0-FEB733F419BA}</a:tableStyleId>
              </a:tblPr>
              <a:tblGrid>
                <a:gridCol w="825500">
                  <a:extLst>
                    <a:ext uri="{9D8B030D-6E8A-4147-A177-3AD203B41FA5}">
                      <a16:colId xmlns:a16="http://schemas.microsoft.com/office/drawing/2014/main" val="1824614160"/>
                    </a:ext>
                  </a:extLst>
                </a:gridCol>
                <a:gridCol w="1079500">
                  <a:extLst>
                    <a:ext uri="{9D8B030D-6E8A-4147-A177-3AD203B41FA5}">
                      <a16:colId xmlns:a16="http://schemas.microsoft.com/office/drawing/2014/main" val="625221562"/>
                    </a:ext>
                  </a:extLst>
                </a:gridCol>
                <a:gridCol w="1739900">
                  <a:extLst>
                    <a:ext uri="{9D8B030D-6E8A-4147-A177-3AD203B41FA5}">
                      <a16:colId xmlns:a16="http://schemas.microsoft.com/office/drawing/2014/main" val="2024179321"/>
                    </a:ext>
                  </a:extLst>
                </a:gridCol>
                <a:gridCol w="1397000">
                  <a:extLst>
                    <a:ext uri="{9D8B030D-6E8A-4147-A177-3AD203B41FA5}">
                      <a16:colId xmlns:a16="http://schemas.microsoft.com/office/drawing/2014/main" val="3867634013"/>
                    </a:ext>
                  </a:extLst>
                </a:gridCol>
              </a:tblGrid>
              <a:tr h="184150">
                <a:tc>
                  <a:txBody>
                    <a:bodyPr/>
                    <a:lstStyle/>
                    <a:p>
                      <a:pPr algn="l" fontAlgn="b"/>
                      <a:r>
                        <a:rPr lang="en-US" sz="1100" u="none" strike="noStrike">
                          <a:effectLst/>
                        </a:rPr>
                        <a:t>Chassis#</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Size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err="1">
                          <a:effectLst/>
                        </a:rPr>
                        <a:t>Outgate</a:t>
                      </a:r>
                      <a:r>
                        <a:rPr lang="en-US" sz="1100" u="none" strike="noStrike">
                          <a:effectLst/>
                        </a:rPr>
                        <a:t>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Ingate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4060530441"/>
                  </a:ext>
                </a:extLst>
              </a:tr>
              <a:tr h="184150">
                <a:tc>
                  <a:txBody>
                    <a:bodyPr/>
                    <a:lstStyle/>
                    <a:p>
                      <a:pPr algn="l" fontAlgn="ctr"/>
                      <a:r>
                        <a:rPr lang="en-US" sz="1100" u="none" strike="noStrike">
                          <a:effectLst/>
                        </a:rPr>
                        <a:t>6447086615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12/10/24 21:14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12/27/24 0:23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27263835"/>
                  </a:ext>
                </a:extLst>
              </a:tr>
              <a:tr h="184150">
                <a:tc>
                  <a:txBody>
                    <a:bodyPr/>
                    <a:lstStyle/>
                    <a:p>
                      <a:pPr algn="l" fontAlgn="ctr"/>
                      <a:r>
                        <a:rPr lang="en-US" sz="1100" u="none" strike="noStrike">
                          <a:effectLst/>
                        </a:rPr>
                        <a:t>5453922995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12/15/24 10:01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12/28/24 12:06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0572006"/>
                  </a:ext>
                </a:extLst>
              </a:tr>
              <a:tr h="184150">
                <a:tc>
                  <a:txBody>
                    <a:bodyPr/>
                    <a:lstStyle/>
                    <a:p>
                      <a:pPr algn="l" fontAlgn="ctr"/>
                      <a:r>
                        <a:rPr lang="en-US" sz="1100" u="none" strike="noStrike">
                          <a:effectLst/>
                        </a:rPr>
                        <a:t>4530719866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11:34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15:27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3655366"/>
                  </a:ext>
                </a:extLst>
              </a:tr>
            </a:tbl>
          </a:graphicData>
        </a:graphic>
      </p:graphicFrame>
      <p:graphicFrame>
        <p:nvGraphicFramePr>
          <p:cNvPr id="4" name="Table 3">
            <a:extLst>
              <a:ext uri="{FF2B5EF4-FFF2-40B4-BE49-F238E27FC236}">
                <a16:creationId xmlns:a16="http://schemas.microsoft.com/office/drawing/2014/main" id="{4A661EF6-96E2-4619-91D6-0D6E8BCB345F}"/>
              </a:ext>
            </a:extLst>
          </p:cNvPr>
          <p:cNvGraphicFramePr>
            <a:graphicFrameLocks noGrp="1"/>
          </p:cNvGraphicFramePr>
          <p:nvPr>
            <p:extLst>
              <p:ext uri="{D42A27DB-BD31-4B8C-83A1-F6EECF244321}">
                <p14:modId xmlns:p14="http://schemas.microsoft.com/office/powerpoint/2010/main" val="2271507532"/>
              </p:ext>
            </p:extLst>
          </p:nvPr>
        </p:nvGraphicFramePr>
        <p:xfrm>
          <a:off x="821595" y="3506609"/>
          <a:ext cx="5041900" cy="736600"/>
        </p:xfrm>
        <a:graphic>
          <a:graphicData uri="http://schemas.openxmlformats.org/drawingml/2006/table">
            <a:tbl>
              <a:tblPr>
                <a:tableStyleId>{616DA210-FB5B-4158-B5E0-FEB733F419BA}</a:tableStyleId>
              </a:tblPr>
              <a:tblGrid>
                <a:gridCol w="825500">
                  <a:extLst>
                    <a:ext uri="{9D8B030D-6E8A-4147-A177-3AD203B41FA5}">
                      <a16:colId xmlns:a16="http://schemas.microsoft.com/office/drawing/2014/main" val="1815154527"/>
                    </a:ext>
                  </a:extLst>
                </a:gridCol>
                <a:gridCol w="1079500">
                  <a:extLst>
                    <a:ext uri="{9D8B030D-6E8A-4147-A177-3AD203B41FA5}">
                      <a16:colId xmlns:a16="http://schemas.microsoft.com/office/drawing/2014/main" val="1327297799"/>
                    </a:ext>
                  </a:extLst>
                </a:gridCol>
                <a:gridCol w="1739900">
                  <a:extLst>
                    <a:ext uri="{9D8B030D-6E8A-4147-A177-3AD203B41FA5}">
                      <a16:colId xmlns:a16="http://schemas.microsoft.com/office/drawing/2014/main" val="2557594666"/>
                    </a:ext>
                  </a:extLst>
                </a:gridCol>
                <a:gridCol w="1397000">
                  <a:extLst>
                    <a:ext uri="{9D8B030D-6E8A-4147-A177-3AD203B41FA5}">
                      <a16:colId xmlns:a16="http://schemas.microsoft.com/office/drawing/2014/main" val="2591694272"/>
                    </a:ext>
                  </a:extLst>
                </a:gridCol>
              </a:tblGrid>
              <a:tr h="184150">
                <a:tc>
                  <a:txBody>
                    <a:bodyPr/>
                    <a:lstStyle/>
                    <a:p>
                      <a:pPr algn="l" fontAlgn="b"/>
                      <a:r>
                        <a:rPr lang="en-US" sz="1100" u="none" strike="noStrike">
                          <a:effectLst/>
                        </a:rPr>
                        <a:t>Chassis#</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Size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err="1">
                          <a:effectLst/>
                        </a:rPr>
                        <a:t>Outgate</a:t>
                      </a:r>
                      <a:r>
                        <a:rPr lang="en-US" sz="1100" u="none" strike="noStrike">
                          <a:effectLst/>
                        </a:rPr>
                        <a:t>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Ingate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2880428353"/>
                  </a:ext>
                </a:extLst>
              </a:tr>
              <a:tr h="184150">
                <a:tc>
                  <a:txBody>
                    <a:bodyPr/>
                    <a:lstStyle/>
                    <a:p>
                      <a:pPr algn="l" fontAlgn="ctr"/>
                      <a:r>
                        <a:rPr lang="en-US" sz="1100" u="none" strike="noStrike">
                          <a:effectLst/>
                        </a:rPr>
                        <a:t>1556671874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12/12/24 11:19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12/17/24 9:25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3864573"/>
                  </a:ext>
                </a:extLst>
              </a:tr>
              <a:tr h="184150">
                <a:tc>
                  <a:txBody>
                    <a:bodyPr/>
                    <a:lstStyle/>
                    <a:p>
                      <a:pPr algn="l" fontAlgn="ctr"/>
                      <a:r>
                        <a:rPr lang="en-US" sz="1100" u="none" strike="noStrike">
                          <a:effectLst/>
                        </a:rPr>
                        <a:t>9829430608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12/16/24 11:28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12/16/24 13:29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86415050"/>
                  </a:ext>
                </a:extLst>
              </a:tr>
              <a:tr h="184150">
                <a:tc>
                  <a:txBody>
                    <a:bodyPr/>
                    <a:lstStyle/>
                    <a:p>
                      <a:pPr algn="l" fontAlgn="ctr"/>
                      <a:r>
                        <a:rPr lang="en-US" sz="1100" u="none" strike="noStrike">
                          <a:effectLst/>
                        </a:rPr>
                        <a:t>4530719866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11:34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15:27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88540235"/>
                  </a:ext>
                </a:extLst>
              </a:tr>
            </a:tbl>
          </a:graphicData>
        </a:graphic>
      </p:graphicFrame>
      <p:sp>
        <p:nvSpPr>
          <p:cNvPr id="5" name="TextBox 4">
            <a:extLst>
              <a:ext uri="{FF2B5EF4-FFF2-40B4-BE49-F238E27FC236}">
                <a16:creationId xmlns:a16="http://schemas.microsoft.com/office/drawing/2014/main" id="{A2A5326E-DF4B-4E00-839C-46D6ABE4F484}"/>
              </a:ext>
            </a:extLst>
          </p:cNvPr>
          <p:cNvSpPr txBox="1"/>
          <p:nvPr/>
        </p:nvSpPr>
        <p:spPr>
          <a:xfrm>
            <a:off x="821595" y="1835855"/>
            <a:ext cx="3784134" cy="369332"/>
          </a:xfrm>
          <a:prstGeom prst="rect">
            <a:avLst/>
          </a:prstGeom>
          <a:noFill/>
        </p:spPr>
        <p:txBody>
          <a:bodyPr wrap="square" rtlCol="0">
            <a:spAutoFit/>
          </a:bodyPr>
          <a:lstStyle/>
          <a:p>
            <a:r>
              <a:rPr lang="en-US"/>
              <a:t>Provider 1</a:t>
            </a:r>
          </a:p>
        </p:txBody>
      </p:sp>
      <p:sp>
        <p:nvSpPr>
          <p:cNvPr id="6" name="TextBox 5">
            <a:extLst>
              <a:ext uri="{FF2B5EF4-FFF2-40B4-BE49-F238E27FC236}">
                <a16:creationId xmlns:a16="http://schemas.microsoft.com/office/drawing/2014/main" id="{34167DC2-6FF6-40C5-AD65-E0CB032E279E}"/>
              </a:ext>
            </a:extLst>
          </p:cNvPr>
          <p:cNvSpPr txBox="1"/>
          <p:nvPr/>
        </p:nvSpPr>
        <p:spPr>
          <a:xfrm>
            <a:off x="821595" y="3089811"/>
            <a:ext cx="3784134" cy="369332"/>
          </a:xfrm>
          <a:prstGeom prst="rect">
            <a:avLst/>
          </a:prstGeom>
          <a:noFill/>
        </p:spPr>
        <p:txBody>
          <a:bodyPr wrap="square" rtlCol="0">
            <a:spAutoFit/>
          </a:bodyPr>
          <a:lstStyle/>
          <a:p>
            <a:r>
              <a:rPr lang="en-US"/>
              <a:t>Provider 2</a:t>
            </a:r>
          </a:p>
        </p:txBody>
      </p:sp>
      <p:sp>
        <p:nvSpPr>
          <p:cNvPr id="7" name="Rectangle 6">
            <a:extLst>
              <a:ext uri="{FF2B5EF4-FFF2-40B4-BE49-F238E27FC236}">
                <a16:creationId xmlns:a16="http://schemas.microsoft.com/office/drawing/2014/main" id="{713C24EA-2D4A-45F2-B758-591237667A28}"/>
              </a:ext>
            </a:extLst>
          </p:cNvPr>
          <p:cNvSpPr/>
          <p:nvPr/>
        </p:nvSpPr>
        <p:spPr>
          <a:xfrm>
            <a:off x="710606" y="4047681"/>
            <a:ext cx="5243120" cy="242994"/>
          </a:xfrm>
          <a:prstGeom prst="rect">
            <a:avLst/>
          </a:prstGeom>
          <a:noFill/>
          <a:ln w="38100">
            <a:solidFill>
              <a:srgbClr val="306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6FE69E-91DF-4847-9C9F-45C44F33B9DF}"/>
              </a:ext>
            </a:extLst>
          </p:cNvPr>
          <p:cNvSpPr/>
          <p:nvPr/>
        </p:nvSpPr>
        <p:spPr>
          <a:xfrm>
            <a:off x="720985" y="2799351"/>
            <a:ext cx="5243120" cy="242994"/>
          </a:xfrm>
          <a:prstGeom prst="rect">
            <a:avLst/>
          </a:prstGeom>
          <a:noFill/>
          <a:ln w="38100">
            <a:solidFill>
              <a:srgbClr val="306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4A944AA-42B2-42DA-8959-6845E8525C25}"/>
              </a:ext>
            </a:extLst>
          </p:cNvPr>
          <p:cNvSpPr/>
          <p:nvPr/>
        </p:nvSpPr>
        <p:spPr>
          <a:xfrm rot="5400000">
            <a:off x="2715575" y="4314498"/>
            <a:ext cx="293614" cy="675011"/>
          </a:xfrm>
          <a:prstGeom prst="rightArrow">
            <a:avLst/>
          </a:prstGeom>
          <a:solidFill>
            <a:srgbClr val="083A64"/>
          </a:solidFill>
          <a:ln>
            <a:solidFill>
              <a:srgbClr val="08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0E7943-9865-490D-974D-981E59D27238}"/>
              </a:ext>
            </a:extLst>
          </p:cNvPr>
          <p:cNvSpPr txBox="1"/>
          <p:nvPr/>
        </p:nvSpPr>
        <p:spPr>
          <a:xfrm>
            <a:off x="1978309" y="4831747"/>
            <a:ext cx="1768145" cy="369332"/>
          </a:xfrm>
          <a:prstGeom prst="rect">
            <a:avLst/>
          </a:prstGeom>
          <a:noFill/>
        </p:spPr>
        <p:txBody>
          <a:bodyPr wrap="square" rtlCol="0">
            <a:spAutoFit/>
          </a:bodyPr>
          <a:lstStyle/>
          <a:p>
            <a:r>
              <a:rPr lang="en-US"/>
              <a:t>Scrub one entry</a:t>
            </a:r>
          </a:p>
        </p:txBody>
      </p:sp>
      <p:graphicFrame>
        <p:nvGraphicFramePr>
          <p:cNvPr id="11" name="Table 10">
            <a:extLst>
              <a:ext uri="{FF2B5EF4-FFF2-40B4-BE49-F238E27FC236}">
                <a16:creationId xmlns:a16="http://schemas.microsoft.com/office/drawing/2014/main" id="{4FAD0406-82C7-4D90-9E10-4EF72A37CDC2}"/>
              </a:ext>
            </a:extLst>
          </p:cNvPr>
          <p:cNvGraphicFramePr>
            <a:graphicFrameLocks noGrp="1"/>
          </p:cNvGraphicFramePr>
          <p:nvPr>
            <p:extLst>
              <p:ext uri="{D42A27DB-BD31-4B8C-83A1-F6EECF244321}">
                <p14:modId xmlns:p14="http://schemas.microsoft.com/office/powerpoint/2010/main" val="2261542588"/>
              </p:ext>
            </p:extLst>
          </p:nvPr>
        </p:nvGraphicFramePr>
        <p:xfrm>
          <a:off x="6478573" y="2245430"/>
          <a:ext cx="5041900" cy="736600"/>
        </p:xfrm>
        <a:graphic>
          <a:graphicData uri="http://schemas.openxmlformats.org/drawingml/2006/table">
            <a:tbl>
              <a:tblPr>
                <a:tableStyleId>{616DA210-FB5B-4158-B5E0-FEB733F419BA}</a:tableStyleId>
              </a:tblPr>
              <a:tblGrid>
                <a:gridCol w="825500">
                  <a:extLst>
                    <a:ext uri="{9D8B030D-6E8A-4147-A177-3AD203B41FA5}">
                      <a16:colId xmlns:a16="http://schemas.microsoft.com/office/drawing/2014/main" val="1824614160"/>
                    </a:ext>
                  </a:extLst>
                </a:gridCol>
                <a:gridCol w="1079500">
                  <a:extLst>
                    <a:ext uri="{9D8B030D-6E8A-4147-A177-3AD203B41FA5}">
                      <a16:colId xmlns:a16="http://schemas.microsoft.com/office/drawing/2014/main" val="625221562"/>
                    </a:ext>
                  </a:extLst>
                </a:gridCol>
                <a:gridCol w="1739900">
                  <a:extLst>
                    <a:ext uri="{9D8B030D-6E8A-4147-A177-3AD203B41FA5}">
                      <a16:colId xmlns:a16="http://schemas.microsoft.com/office/drawing/2014/main" val="2024179321"/>
                    </a:ext>
                  </a:extLst>
                </a:gridCol>
                <a:gridCol w="1397000">
                  <a:extLst>
                    <a:ext uri="{9D8B030D-6E8A-4147-A177-3AD203B41FA5}">
                      <a16:colId xmlns:a16="http://schemas.microsoft.com/office/drawing/2014/main" val="3867634013"/>
                    </a:ext>
                  </a:extLst>
                </a:gridCol>
              </a:tblGrid>
              <a:tr h="184150">
                <a:tc>
                  <a:txBody>
                    <a:bodyPr/>
                    <a:lstStyle/>
                    <a:p>
                      <a:pPr algn="l" fontAlgn="b"/>
                      <a:r>
                        <a:rPr lang="en-US" sz="1100" u="none" strike="noStrike">
                          <a:effectLst/>
                        </a:rPr>
                        <a:t>Chassis#</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Size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err="1">
                          <a:effectLst/>
                        </a:rPr>
                        <a:t>Outgate</a:t>
                      </a:r>
                      <a:r>
                        <a:rPr lang="en-US" sz="1100" u="none" strike="noStrike">
                          <a:effectLst/>
                        </a:rPr>
                        <a:t>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Ingate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4060530441"/>
                  </a:ext>
                </a:extLst>
              </a:tr>
              <a:tr h="184150">
                <a:tc>
                  <a:txBody>
                    <a:bodyPr/>
                    <a:lstStyle/>
                    <a:p>
                      <a:pPr algn="l" fontAlgn="ctr"/>
                      <a:r>
                        <a:rPr lang="en-US" sz="1100" u="none" strike="noStrike">
                          <a:effectLst/>
                        </a:rPr>
                        <a:t>6447086615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11:34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15:27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27263835"/>
                  </a:ext>
                </a:extLst>
              </a:tr>
              <a:tr h="184150">
                <a:tc>
                  <a:txBody>
                    <a:bodyPr/>
                    <a:lstStyle/>
                    <a:p>
                      <a:pPr algn="l" fontAlgn="ctr"/>
                      <a:r>
                        <a:rPr lang="en-US" sz="1100" u="none" strike="noStrike">
                          <a:effectLst/>
                        </a:rPr>
                        <a:t>5453922995</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12/15/24 10:01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12/28/24 12:06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0572006"/>
                  </a:ext>
                </a:extLst>
              </a:tr>
              <a:tr h="184150">
                <a:tc>
                  <a:txBody>
                    <a:bodyPr/>
                    <a:lstStyle/>
                    <a:p>
                      <a:pPr algn="l" fontAlgn="ctr"/>
                      <a:r>
                        <a:rPr lang="en-US" sz="1100" u="none" strike="noStrike">
                          <a:effectLst/>
                        </a:rPr>
                        <a:t>4530719866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12/10/24 21:14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12/27/24 0:23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3655366"/>
                  </a:ext>
                </a:extLst>
              </a:tr>
            </a:tbl>
          </a:graphicData>
        </a:graphic>
      </p:graphicFrame>
      <p:graphicFrame>
        <p:nvGraphicFramePr>
          <p:cNvPr id="12" name="Table 11">
            <a:extLst>
              <a:ext uri="{FF2B5EF4-FFF2-40B4-BE49-F238E27FC236}">
                <a16:creationId xmlns:a16="http://schemas.microsoft.com/office/drawing/2014/main" id="{51B244A9-2C70-4B6A-8744-C0986E44A211}"/>
              </a:ext>
            </a:extLst>
          </p:cNvPr>
          <p:cNvGraphicFramePr>
            <a:graphicFrameLocks noGrp="1"/>
          </p:cNvGraphicFramePr>
          <p:nvPr>
            <p:extLst>
              <p:ext uri="{D42A27DB-BD31-4B8C-83A1-F6EECF244321}">
                <p14:modId xmlns:p14="http://schemas.microsoft.com/office/powerpoint/2010/main" val="2453535861"/>
              </p:ext>
            </p:extLst>
          </p:nvPr>
        </p:nvGraphicFramePr>
        <p:xfrm>
          <a:off x="6478573" y="3506609"/>
          <a:ext cx="5041900" cy="736600"/>
        </p:xfrm>
        <a:graphic>
          <a:graphicData uri="http://schemas.openxmlformats.org/drawingml/2006/table">
            <a:tbl>
              <a:tblPr>
                <a:tableStyleId>{616DA210-FB5B-4158-B5E0-FEB733F419BA}</a:tableStyleId>
              </a:tblPr>
              <a:tblGrid>
                <a:gridCol w="825500">
                  <a:extLst>
                    <a:ext uri="{9D8B030D-6E8A-4147-A177-3AD203B41FA5}">
                      <a16:colId xmlns:a16="http://schemas.microsoft.com/office/drawing/2014/main" val="1815154527"/>
                    </a:ext>
                  </a:extLst>
                </a:gridCol>
                <a:gridCol w="1079500">
                  <a:extLst>
                    <a:ext uri="{9D8B030D-6E8A-4147-A177-3AD203B41FA5}">
                      <a16:colId xmlns:a16="http://schemas.microsoft.com/office/drawing/2014/main" val="1327297799"/>
                    </a:ext>
                  </a:extLst>
                </a:gridCol>
                <a:gridCol w="1739900">
                  <a:extLst>
                    <a:ext uri="{9D8B030D-6E8A-4147-A177-3AD203B41FA5}">
                      <a16:colId xmlns:a16="http://schemas.microsoft.com/office/drawing/2014/main" val="2557594666"/>
                    </a:ext>
                  </a:extLst>
                </a:gridCol>
                <a:gridCol w="1397000">
                  <a:extLst>
                    <a:ext uri="{9D8B030D-6E8A-4147-A177-3AD203B41FA5}">
                      <a16:colId xmlns:a16="http://schemas.microsoft.com/office/drawing/2014/main" val="2591694272"/>
                    </a:ext>
                  </a:extLst>
                </a:gridCol>
              </a:tblGrid>
              <a:tr h="184150">
                <a:tc>
                  <a:txBody>
                    <a:bodyPr/>
                    <a:lstStyle/>
                    <a:p>
                      <a:pPr algn="l" fontAlgn="b"/>
                      <a:r>
                        <a:rPr lang="en-US" sz="1100" u="none" strike="noStrike">
                          <a:effectLst/>
                        </a:rPr>
                        <a:t>Chassis#</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Size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err="1">
                          <a:effectLst/>
                        </a:rPr>
                        <a:t>Outgate</a:t>
                      </a:r>
                      <a:r>
                        <a:rPr lang="en-US" sz="1100" u="none" strike="noStrike">
                          <a:effectLst/>
                        </a:rPr>
                        <a:t>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tc>
                  <a:txBody>
                    <a:bodyPr/>
                    <a:lstStyle/>
                    <a:p>
                      <a:pPr algn="l" fontAlgn="b"/>
                      <a:r>
                        <a:rPr lang="en-US" sz="1100" u="none" strike="noStrike">
                          <a:effectLst/>
                        </a:rPr>
                        <a:t>Ingate Time</a:t>
                      </a:r>
                      <a:endParaRPr lang="en-US" sz="1100" b="1" i="0" u="none" strike="noStrike">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2880428353"/>
                  </a:ext>
                </a:extLst>
              </a:tr>
              <a:tr h="184150">
                <a:tc>
                  <a:txBody>
                    <a:bodyPr/>
                    <a:lstStyle/>
                    <a:p>
                      <a:pPr algn="l" fontAlgn="ctr"/>
                      <a:r>
                        <a:rPr lang="en-US" sz="1100" u="none" strike="noStrike">
                          <a:effectLst/>
                        </a:rPr>
                        <a:t>1556671874</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12/12/24 11:19</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12/17/24 9:25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3864573"/>
                  </a:ext>
                </a:extLst>
              </a:tr>
              <a:tr h="184150">
                <a:tc>
                  <a:txBody>
                    <a:bodyPr/>
                    <a:lstStyle/>
                    <a:p>
                      <a:pPr algn="l" fontAlgn="ctr"/>
                      <a:r>
                        <a:rPr lang="en-US" sz="1100" u="none" strike="noStrike">
                          <a:effectLst/>
                        </a:rPr>
                        <a:t>9829430608</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12/16/24 11:28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12/16/24 13:29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86415050"/>
                  </a:ext>
                </a:extLst>
              </a:tr>
              <a:tr h="184150">
                <a:tc>
                  <a:txBody>
                    <a:bodyPr/>
                    <a:lstStyle/>
                    <a:p>
                      <a:pPr algn="l" fontAlgn="ctr"/>
                      <a:r>
                        <a:rPr lang="en-US" sz="1100" u="none" strike="noStrike">
                          <a:effectLst/>
                        </a:rPr>
                        <a:t>4530719866</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12/15/24 15:14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100" u="none" strike="noStrike">
                          <a:effectLst/>
                        </a:rPr>
                        <a:t>12/18/24 8:31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88540235"/>
                  </a:ext>
                </a:extLst>
              </a:tr>
            </a:tbl>
          </a:graphicData>
        </a:graphic>
      </p:graphicFrame>
      <p:sp>
        <p:nvSpPr>
          <p:cNvPr id="13" name="TextBox 12">
            <a:extLst>
              <a:ext uri="{FF2B5EF4-FFF2-40B4-BE49-F238E27FC236}">
                <a16:creationId xmlns:a16="http://schemas.microsoft.com/office/drawing/2014/main" id="{567C90B2-363B-4FCB-B8BF-EFFC38CAF25E}"/>
              </a:ext>
            </a:extLst>
          </p:cNvPr>
          <p:cNvSpPr txBox="1"/>
          <p:nvPr/>
        </p:nvSpPr>
        <p:spPr>
          <a:xfrm>
            <a:off x="6478573" y="1835855"/>
            <a:ext cx="3784134" cy="369332"/>
          </a:xfrm>
          <a:prstGeom prst="rect">
            <a:avLst/>
          </a:prstGeom>
          <a:noFill/>
        </p:spPr>
        <p:txBody>
          <a:bodyPr wrap="square" rtlCol="0">
            <a:spAutoFit/>
          </a:bodyPr>
          <a:lstStyle/>
          <a:p>
            <a:r>
              <a:rPr lang="en-US"/>
              <a:t>Provider 1</a:t>
            </a:r>
          </a:p>
        </p:txBody>
      </p:sp>
      <p:sp>
        <p:nvSpPr>
          <p:cNvPr id="14" name="TextBox 13">
            <a:extLst>
              <a:ext uri="{FF2B5EF4-FFF2-40B4-BE49-F238E27FC236}">
                <a16:creationId xmlns:a16="http://schemas.microsoft.com/office/drawing/2014/main" id="{72C647E5-3216-4597-B2EB-F9C39ACE12F6}"/>
              </a:ext>
            </a:extLst>
          </p:cNvPr>
          <p:cNvSpPr txBox="1"/>
          <p:nvPr/>
        </p:nvSpPr>
        <p:spPr>
          <a:xfrm>
            <a:off x="6478573" y="3089811"/>
            <a:ext cx="3784134" cy="369332"/>
          </a:xfrm>
          <a:prstGeom prst="rect">
            <a:avLst/>
          </a:prstGeom>
          <a:noFill/>
        </p:spPr>
        <p:txBody>
          <a:bodyPr wrap="square" rtlCol="0">
            <a:spAutoFit/>
          </a:bodyPr>
          <a:lstStyle/>
          <a:p>
            <a:r>
              <a:rPr lang="en-US"/>
              <a:t>Provider 2</a:t>
            </a:r>
          </a:p>
        </p:txBody>
      </p:sp>
      <p:sp>
        <p:nvSpPr>
          <p:cNvPr id="15" name="Rectangle 14">
            <a:extLst>
              <a:ext uri="{FF2B5EF4-FFF2-40B4-BE49-F238E27FC236}">
                <a16:creationId xmlns:a16="http://schemas.microsoft.com/office/drawing/2014/main" id="{C6A91D1E-AAF7-4465-89DF-301E54D0BD7E}"/>
              </a:ext>
            </a:extLst>
          </p:cNvPr>
          <p:cNvSpPr/>
          <p:nvPr/>
        </p:nvSpPr>
        <p:spPr>
          <a:xfrm>
            <a:off x="6367584" y="4047681"/>
            <a:ext cx="5243120" cy="242994"/>
          </a:xfrm>
          <a:prstGeom prst="rect">
            <a:avLst/>
          </a:prstGeom>
          <a:noFill/>
          <a:ln w="38100">
            <a:solidFill>
              <a:srgbClr val="306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E39956-FEA3-4718-8B85-175B791DCCCE}"/>
              </a:ext>
            </a:extLst>
          </p:cNvPr>
          <p:cNvSpPr/>
          <p:nvPr/>
        </p:nvSpPr>
        <p:spPr>
          <a:xfrm>
            <a:off x="6377963" y="2799351"/>
            <a:ext cx="5243120" cy="242994"/>
          </a:xfrm>
          <a:prstGeom prst="rect">
            <a:avLst/>
          </a:prstGeom>
          <a:noFill/>
          <a:ln w="38100">
            <a:solidFill>
              <a:srgbClr val="306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A7A5B15-162C-4033-9DD0-3117EE41226A}"/>
              </a:ext>
            </a:extLst>
          </p:cNvPr>
          <p:cNvSpPr/>
          <p:nvPr/>
        </p:nvSpPr>
        <p:spPr>
          <a:xfrm rot="5400000">
            <a:off x="8372553" y="4314498"/>
            <a:ext cx="293614" cy="675011"/>
          </a:xfrm>
          <a:prstGeom prst="rightArrow">
            <a:avLst/>
          </a:prstGeom>
          <a:solidFill>
            <a:srgbClr val="083A64"/>
          </a:solidFill>
          <a:ln>
            <a:solidFill>
              <a:srgbClr val="083A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BA63C3C-9960-441D-8274-EF75E882F990}"/>
              </a:ext>
            </a:extLst>
          </p:cNvPr>
          <p:cNvSpPr txBox="1"/>
          <p:nvPr/>
        </p:nvSpPr>
        <p:spPr>
          <a:xfrm>
            <a:off x="7644896" y="4879213"/>
            <a:ext cx="1748927" cy="369332"/>
          </a:xfrm>
          <a:prstGeom prst="rect">
            <a:avLst/>
          </a:prstGeom>
          <a:noFill/>
        </p:spPr>
        <p:txBody>
          <a:bodyPr wrap="square" rtlCol="0">
            <a:spAutoFit/>
          </a:bodyPr>
          <a:lstStyle/>
          <a:p>
            <a:r>
              <a:rPr lang="en-US"/>
              <a:t>Further research</a:t>
            </a:r>
          </a:p>
        </p:txBody>
      </p:sp>
      <p:sp>
        <p:nvSpPr>
          <p:cNvPr id="19" name="Text Placeholder 3">
            <a:extLst>
              <a:ext uri="{FF2B5EF4-FFF2-40B4-BE49-F238E27FC236}">
                <a16:creationId xmlns:a16="http://schemas.microsoft.com/office/drawing/2014/main" id="{FB8887D9-2B29-486A-9869-D46C2EE6CF14}"/>
              </a:ext>
            </a:extLst>
          </p:cNvPr>
          <p:cNvSpPr>
            <a:spLocks noGrp="1"/>
          </p:cNvSpPr>
          <p:nvPr>
            <p:ph type="body" sz="quarter" idx="32"/>
          </p:nvPr>
        </p:nvSpPr>
        <p:spPr>
          <a:xfrm>
            <a:off x="647138" y="1128588"/>
            <a:ext cx="10757364" cy="429965"/>
          </a:xfrm>
        </p:spPr>
        <p:txBody>
          <a:bodyPr vert="horz" lIns="91440" tIns="45720" rIns="91440" bIns="45720" rtlCol="0" anchor="t">
            <a:normAutofit fontScale="92500" lnSpcReduction="10000"/>
          </a:bodyPr>
          <a:lstStyle/>
          <a:p>
            <a:r>
              <a:rPr lang="en-US"/>
              <a:t>Duplicate Data Entries Example</a:t>
            </a:r>
          </a:p>
        </p:txBody>
      </p:sp>
    </p:spTree>
    <p:extLst>
      <p:ext uri="{BB962C8B-B14F-4D97-AF65-F5344CB8AC3E}">
        <p14:creationId xmlns:p14="http://schemas.microsoft.com/office/powerpoint/2010/main" val="241253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FB8A-2D3D-44A6-9903-FCCBCBF81585}"/>
              </a:ext>
            </a:extLst>
          </p:cNvPr>
          <p:cNvSpPr>
            <a:spLocks noGrp="1"/>
          </p:cNvSpPr>
          <p:nvPr>
            <p:ph type="ctrTitle"/>
          </p:nvPr>
        </p:nvSpPr>
        <p:spPr/>
        <p:txBody>
          <a:bodyPr/>
          <a:lstStyle/>
          <a:p>
            <a:r>
              <a:rPr lang="en-US"/>
              <a:t>How do we calculate Street Dwell Time and the Out of Service Rates?</a:t>
            </a:r>
          </a:p>
        </p:txBody>
      </p:sp>
    </p:spTree>
    <p:extLst>
      <p:ext uri="{BB962C8B-B14F-4D97-AF65-F5344CB8AC3E}">
        <p14:creationId xmlns:p14="http://schemas.microsoft.com/office/powerpoint/2010/main" val="2542585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BD6C-C8E3-4671-A1D8-5E97BF620871}"/>
              </a:ext>
            </a:extLst>
          </p:cNvPr>
          <p:cNvSpPr>
            <a:spLocks noGrp="1"/>
          </p:cNvSpPr>
          <p:nvPr>
            <p:ph type="title"/>
          </p:nvPr>
        </p:nvSpPr>
        <p:spPr/>
        <p:txBody>
          <a:bodyPr>
            <a:normAutofit fontScale="90000"/>
          </a:bodyPr>
          <a:lstStyle/>
          <a:p>
            <a:r>
              <a:rPr lang="en-US"/>
              <a:t>Calculating Street Dwell Time</a:t>
            </a:r>
          </a:p>
        </p:txBody>
      </p:sp>
      <p:graphicFrame>
        <p:nvGraphicFramePr>
          <p:cNvPr id="5" name="Table 4">
            <a:extLst>
              <a:ext uri="{FF2B5EF4-FFF2-40B4-BE49-F238E27FC236}">
                <a16:creationId xmlns:a16="http://schemas.microsoft.com/office/drawing/2014/main" id="{3CCEE15D-AB21-48A6-AC6D-D9FFDEA749DD}"/>
              </a:ext>
            </a:extLst>
          </p:cNvPr>
          <p:cNvGraphicFramePr>
            <a:graphicFrameLocks noGrp="1"/>
          </p:cNvGraphicFramePr>
          <p:nvPr>
            <p:extLst>
              <p:ext uri="{D42A27DB-BD31-4B8C-83A1-F6EECF244321}">
                <p14:modId xmlns:p14="http://schemas.microsoft.com/office/powerpoint/2010/main" val="2452319491"/>
              </p:ext>
            </p:extLst>
          </p:nvPr>
        </p:nvGraphicFramePr>
        <p:xfrm>
          <a:off x="794423" y="1685836"/>
          <a:ext cx="10603154" cy="2345084"/>
        </p:xfrm>
        <a:graphic>
          <a:graphicData uri="http://schemas.openxmlformats.org/drawingml/2006/table">
            <a:tbl>
              <a:tblPr/>
              <a:tblGrid>
                <a:gridCol w="952094">
                  <a:extLst>
                    <a:ext uri="{9D8B030D-6E8A-4147-A177-3AD203B41FA5}">
                      <a16:colId xmlns:a16="http://schemas.microsoft.com/office/drawing/2014/main" val="2718947212"/>
                    </a:ext>
                  </a:extLst>
                </a:gridCol>
                <a:gridCol w="716552">
                  <a:extLst>
                    <a:ext uri="{9D8B030D-6E8A-4147-A177-3AD203B41FA5}">
                      <a16:colId xmlns:a16="http://schemas.microsoft.com/office/drawing/2014/main" val="461895621"/>
                    </a:ext>
                  </a:extLst>
                </a:gridCol>
                <a:gridCol w="1500280">
                  <a:extLst>
                    <a:ext uri="{9D8B030D-6E8A-4147-A177-3AD203B41FA5}">
                      <a16:colId xmlns:a16="http://schemas.microsoft.com/office/drawing/2014/main" val="1199307267"/>
                    </a:ext>
                  </a:extLst>
                </a:gridCol>
                <a:gridCol w="1365927">
                  <a:extLst>
                    <a:ext uri="{9D8B030D-6E8A-4147-A177-3AD203B41FA5}">
                      <a16:colId xmlns:a16="http://schemas.microsoft.com/office/drawing/2014/main" val="624188559"/>
                    </a:ext>
                  </a:extLst>
                </a:gridCol>
                <a:gridCol w="1981714">
                  <a:extLst>
                    <a:ext uri="{9D8B030D-6E8A-4147-A177-3AD203B41FA5}">
                      <a16:colId xmlns:a16="http://schemas.microsoft.com/office/drawing/2014/main" val="3581530459"/>
                    </a:ext>
                  </a:extLst>
                </a:gridCol>
                <a:gridCol w="2407166">
                  <a:extLst>
                    <a:ext uri="{9D8B030D-6E8A-4147-A177-3AD203B41FA5}">
                      <a16:colId xmlns:a16="http://schemas.microsoft.com/office/drawing/2014/main" val="1802820555"/>
                    </a:ext>
                  </a:extLst>
                </a:gridCol>
                <a:gridCol w="1679421">
                  <a:extLst>
                    <a:ext uri="{9D8B030D-6E8A-4147-A177-3AD203B41FA5}">
                      <a16:colId xmlns:a16="http://schemas.microsoft.com/office/drawing/2014/main" val="2180000925"/>
                    </a:ext>
                  </a:extLst>
                </a:gridCol>
              </a:tblGrid>
              <a:tr h="240976">
                <a:tc>
                  <a:txBody>
                    <a:bodyPr/>
                    <a:lstStyle/>
                    <a:p>
                      <a:pPr algn="ctr" fontAlgn="b"/>
                      <a:r>
                        <a:rPr lang="en-US" sz="1400" b="1" i="0" u="none" strike="noStrike">
                          <a:solidFill>
                            <a:srgbClr val="000000"/>
                          </a:solidFill>
                          <a:effectLst/>
                          <a:latin typeface="Calibri"/>
                        </a:rPr>
                        <a:t>Chassis#</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4D4"/>
                    </a:solidFill>
                  </a:tcPr>
                </a:tc>
                <a:tc>
                  <a:txBody>
                    <a:bodyPr/>
                    <a:lstStyle/>
                    <a:p>
                      <a:pPr algn="ctr" fontAlgn="b"/>
                      <a:r>
                        <a:rPr lang="en-US" sz="1400" b="1" i="0" u="none" strike="noStrike">
                          <a:solidFill>
                            <a:srgbClr val="000000"/>
                          </a:solidFill>
                          <a:effectLst/>
                          <a:latin typeface="Calibri"/>
                        </a:rPr>
                        <a:t>Size</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4D4"/>
                    </a:solidFill>
                  </a:tcPr>
                </a:tc>
                <a:tc>
                  <a:txBody>
                    <a:bodyPr/>
                    <a:lstStyle/>
                    <a:p>
                      <a:pPr algn="ctr" fontAlgn="b"/>
                      <a:r>
                        <a:rPr lang="en-US" sz="1400" b="1" i="0" u="none" strike="noStrike" dirty="0" err="1">
                          <a:solidFill>
                            <a:srgbClr val="000000"/>
                          </a:solidFill>
                          <a:effectLst/>
                          <a:latin typeface="Calibri"/>
                        </a:rPr>
                        <a:t>Outgate_Date</a:t>
                      </a:r>
                      <a:endParaRPr lang="en-US" sz="1400" b="1" i="0" u="none" strike="noStrike" dirty="0">
                        <a:solidFill>
                          <a:srgbClr val="000000"/>
                        </a:solidFill>
                        <a:effectLst/>
                        <a:latin typeface="Calibri"/>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4D4"/>
                    </a:solidFill>
                  </a:tcPr>
                </a:tc>
                <a:tc>
                  <a:txBody>
                    <a:bodyPr/>
                    <a:lstStyle/>
                    <a:p>
                      <a:pPr algn="ctr" fontAlgn="b"/>
                      <a:r>
                        <a:rPr lang="en-US" sz="1400" b="1" i="0" u="none" strike="noStrike" dirty="0" err="1">
                          <a:solidFill>
                            <a:srgbClr val="000000"/>
                          </a:solidFill>
                          <a:effectLst/>
                          <a:latin typeface="Calibri"/>
                        </a:rPr>
                        <a:t>Ingate_Date</a:t>
                      </a:r>
                      <a:endParaRPr lang="en-US" sz="1400" b="1" i="0" u="none" strike="noStrike" dirty="0">
                        <a:solidFill>
                          <a:srgbClr val="000000"/>
                        </a:solidFill>
                        <a:effectLst/>
                        <a:latin typeface="Calibri"/>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4D4"/>
                    </a:solidFill>
                  </a:tcPr>
                </a:tc>
                <a:tc>
                  <a:txBody>
                    <a:bodyPr/>
                    <a:lstStyle/>
                    <a:p>
                      <a:pPr algn="ctr" fontAlgn="b"/>
                      <a:r>
                        <a:rPr lang="en-US" sz="1400" b="1" i="0" u="none" strike="noStrike" err="1">
                          <a:solidFill>
                            <a:srgbClr val="000000"/>
                          </a:solidFill>
                          <a:effectLst/>
                          <a:latin typeface="Calibri"/>
                        </a:rPr>
                        <a:t>Outgate_Location</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4D4"/>
                    </a:solidFill>
                  </a:tcPr>
                </a:tc>
                <a:tc>
                  <a:txBody>
                    <a:bodyPr/>
                    <a:lstStyle/>
                    <a:p>
                      <a:pPr algn="ctr" fontAlgn="b"/>
                      <a:r>
                        <a:rPr lang="en-US" sz="1400" b="1" i="0" u="none" strike="noStrike" err="1">
                          <a:solidFill>
                            <a:srgbClr val="000000"/>
                          </a:solidFill>
                          <a:effectLst/>
                          <a:latin typeface="Calibri"/>
                        </a:rPr>
                        <a:t>Ingate_Location</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5B4D4"/>
                    </a:solidFill>
                  </a:tcPr>
                </a:tc>
                <a:tc>
                  <a:txBody>
                    <a:bodyPr/>
                    <a:lstStyle/>
                    <a:p>
                      <a:pPr algn="ctr" fontAlgn="b"/>
                      <a:r>
                        <a:rPr lang="en-US" sz="1400" b="1" i="0" u="none" strike="noStrike" dirty="0">
                          <a:solidFill>
                            <a:srgbClr val="000000"/>
                          </a:solidFill>
                          <a:effectLst/>
                          <a:latin typeface="Calibri"/>
                        </a:rPr>
                        <a:t>Dwell</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68552454"/>
                  </a:ext>
                </a:extLst>
              </a:tr>
              <a:tr h="416948">
                <a:tc>
                  <a:txBody>
                    <a:bodyPr/>
                    <a:lstStyle/>
                    <a:p>
                      <a:pPr algn="r" fontAlgn="ctr"/>
                      <a:r>
                        <a:rPr lang="en-US" sz="1400" b="0" i="0" u="none" strike="noStrike">
                          <a:solidFill>
                            <a:srgbClr val="000000"/>
                          </a:solidFill>
                          <a:effectLst/>
                          <a:latin typeface="Calibri"/>
                        </a:rPr>
                        <a:t>1556671874</a:t>
                      </a:r>
                    </a:p>
                  </a:txBody>
                  <a:tcPr marL="3766" marR="3766" marT="37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40</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12/12/24 11:19</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12/17/24 9:25</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SEAGIRT TERM-BALTIMORE</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SEAGIRT TERM-BALTIMORE</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4.92</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436811"/>
                  </a:ext>
                </a:extLst>
              </a:tr>
              <a:tr h="622600">
                <a:tc>
                  <a:txBody>
                    <a:bodyPr/>
                    <a:lstStyle/>
                    <a:p>
                      <a:pPr algn="r" fontAlgn="ctr"/>
                      <a:r>
                        <a:rPr lang="en-US" sz="1400" b="0" i="0" u="none" strike="noStrike">
                          <a:solidFill>
                            <a:srgbClr val="000000"/>
                          </a:solidFill>
                          <a:effectLst/>
                          <a:latin typeface="Calibri"/>
                        </a:rPr>
                        <a:t>9829430608</a:t>
                      </a:r>
                    </a:p>
                  </a:txBody>
                  <a:tcPr marL="3766" marR="3766" marT="37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40</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12/16/24 11:28</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12/16/24 13:29</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NS-RICKENBACKER (COLUMBUS)</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NS-RICKENBACKER (COLUMBUS)</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0.08s</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1467590"/>
                  </a:ext>
                </a:extLst>
              </a:tr>
              <a:tr h="416948">
                <a:tc>
                  <a:txBody>
                    <a:bodyPr/>
                    <a:lstStyle/>
                    <a:p>
                      <a:pPr algn="r" fontAlgn="ctr"/>
                      <a:r>
                        <a:rPr lang="en-US" sz="1400" b="0" i="0" u="none" strike="noStrike">
                          <a:solidFill>
                            <a:srgbClr val="000000"/>
                          </a:solidFill>
                          <a:effectLst/>
                          <a:latin typeface="Calibri"/>
                        </a:rPr>
                        <a:t>4530719866</a:t>
                      </a:r>
                    </a:p>
                  </a:txBody>
                  <a:tcPr marL="3766" marR="3766" marT="37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40</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12/18/24 11:34</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12/18/24 15:27</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APMT- ELIZABETH</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APMT- ELIZABETH</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0.16</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277306"/>
                  </a:ext>
                </a:extLst>
              </a:tr>
              <a:tr h="408891">
                <a:tc>
                  <a:txBody>
                    <a:bodyPr/>
                    <a:lstStyle/>
                    <a:p>
                      <a:pPr algn="r" fontAlgn="ctr"/>
                      <a:r>
                        <a:rPr lang="en-US" sz="1400" b="0" i="0" u="none" strike="noStrike">
                          <a:solidFill>
                            <a:srgbClr val="000000"/>
                          </a:solidFill>
                          <a:effectLst/>
                          <a:latin typeface="Calibri"/>
                        </a:rPr>
                        <a:t>2378025798</a:t>
                      </a:r>
                    </a:p>
                  </a:txBody>
                  <a:tcPr marL="3766" marR="3766" marT="37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40</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10/10/24 19:04</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12/19/24 19:16</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BNSF-ST PAUL INTERMODAL RAMP</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BNSF-ST PAUL INTERMODAL RAMP</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70.00</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788787"/>
                  </a:ext>
                </a:extLst>
              </a:tr>
              <a:tr h="211298">
                <a:tc gridSpan="5">
                  <a:txBody>
                    <a:bodyPr/>
                    <a:lstStyle/>
                    <a:p>
                      <a:pPr algn="l" fontAlgn="b"/>
                      <a:endParaRPr lang="en-US" sz="1400" b="0" i="0" u="none" strike="noStrike">
                        <a:solidFill>
                          <a:srgbClr val="000000"/>
                        </a:solidFill>
                        <a:effectLst/>
                        <a:latin typeface="Calibri" panose="020F0502020204030204" pitchFamily="34" charset="0"/>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1" i="0" u="none" strike="noStrike">
                          <a:solidFill>
                            <a:schemeClr val="bg1"/>
                          </a:solidFill>
                          <a:effectLst/>
                          <a:latin typeface="Calibri"/>
                        </a:rPr>
                        <a:t>Mean</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3A64"/>
                    </a:solidFill>
                  </a:tcPr>
                </a:tc>
                <a:tc>
                  <a:txBody>
                    <a:bodyPr/>
                    <a:lstStyle/>
                    <a:p>
                      <a:pPr algn="r" fontAlgn="b"/>
                      <a:r>
                        <a:rPr lang="en-US" sz="1400" b="1" i="0" u="none" strike="noStrike" dirty="0">
                          <a:solidFill>
                            <a:schemeClr val="bg1"/>
                          </a:solidFill>
                          <a:effectLst/>
                          <a:latin typeface="Calibri"/>
                        </a:rPr>
                        <a:t>18.79</a:t>
                      </a:r>
                    </a:p>
                  </a:txBody>
                  <a:tcPr marL="3766" marR="3766" marT="376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3A64"/>
                    </a:solidFill>
                  </a:tcPr>
                </a:tc>
                <a:extLst>
                  <a:ext uri="{0D108BD9-81ED-4DB2-BD59-A6C34878D82A}">
                    <a16:rowId xmlns:a16="http://schemas.microsoft.com/office/drawing/2014/main" val="3438852683"/>
                  </a:ext>
                </a:extLst>
              </a:tr>
            </a:tbl>
          </a:graphicData>
        </a:graphic>
      </p:graphicFrame>
      <p:sp>
        <p:nvSpPr>
          <p:cNvPr id="6" name="TextBox 5">
            <a:extLst>
              <a:ext uri="{FF2B5EF4-FFF2-40B4-BE49-F238E27FC236}">
                <a16:creationId xmlns:a16="http://schemas.microsoft.com/office/drawing/2014/main" id="{C685CE63-BDD1-48BA-B6BD-1545D5D3BD98}"/>
              </a:ext>
            </a:extLst>
          </p:cNvPr>
          <p:cNvSpPr txBox="1"/>
          <p:nvPr/>
        </p:nvSpPr>
        <p:spPr>
          <a:xfrm>
            <a:off x="3508580" y="4632461"/>
            <a:ext cx="7808349" cy="369332"/>
          </a:xfrm>
          <a:prstGeom prst="rect">
            <a:avLst/>
          </a:prstGeom>
          <a:noFill/>
        </p:spPr>
        <p:txBody>
          <a:bodyPr wrap="square" lIns="91440" tIns="45720" rIns="91440" bIns="45720" rtlCol="0" anchor="t">
            <a:spAutoFit/>
          </a:bodyPr>
          <a:lstStyle/>
          <a:p>
            <a:r>
              <a:rPr lang="en-US" dirty="0">
                <a:solidFill>
                  <a:srgbClr val="FF0000"/>
                </a:solidFill>
              </a:rPr>
              <a:t>Street Dwell Time (days) </a:t>
            </a:r>
            <a:r>
              <a:rPr lang="en-US" dirty="0"/>
              <a:t>= </a:t>
            </a:r>
            <a:r>
              <a:rPr lang="en-US" dirty="0" err="1">
                <a:solidFill>
                  <a:schemeClr val="accent2"/>
                </a:solidFill>
              </a:rPr>
              <a:t>Ingate_Date</a:t>
            </a:r>
            <a:r>
              <a:rPr lang="en-US" dirty="0">
                <a:solidFill>
                  <a:schemeClr val="accent2"/>
                </a:solidFill>
              </a:rPr>
              <a:t> - </a:t>
            </a:r>
            <a:r>
              <a:rPr lang="en-US" dirty="0" err="1">
                <a:solidFill>
                  <a:srgbClr val="00B050"/>
                </a:solidFill>
                <a:ea typeface="+mn-lt"/>
                <a:cs typeface="+mn-lt"/>
              </a:rPr>
              <a:t>Outgate_Date</a:t>
            </a:r>
            <a:r>
              <a:rPr lang="en-US" dirty="0">
                <a:solidFill>
                  <a:srgbClr val="00B050"/>
                </a:solidFill>
                <a:ea typeface="+mn-lt"/>
                <a:cs typeface="+mn-lt"/>
              </a:rPr>
              <a:t> </a:t>
            </a:r>
            <a:endParaRPr lang="en-US" dirty="0">
              <a:solidFill>
                <a:schemeClr val="accent2"/>
              </a:solidFill>
            </a:endParaRPr>
          </a:p>
        </p:txBody>
      </p:sp>
      <p:sp>
        <p:nvSpPr>
          <p:cNvPr id="7" name="TextBox 6">
            <a:extLst>
              <a:ext uri="{FF2B5EF4-FFF2-40B4-BE49-F238E27FC236}">
                <a16:creationId xmlns:a16="http://schemas.microsoft.com/office/drawing/2014/main" id="{97785BC1-698A-4451-9C21-3FE751B3F6CD}"/>
              </a:ext>
            </a:extLst>
          </p:cNvPr>
          <p:cNvSpPr txBox="1"/>
          <p:nvPr/>
        </p:nvSpPr>
        <p:spPr>
          <a:xfrm>
            <a:off x="3508580" y="5183816"/>
            <a:ext cx="7216877" cy="830997"/>
          </a:xfrm>
          <a:prstGeom prst="rect">
            <a:avLst/>
          </a:prstGeom>
          <a:noFill/>
        </p:spPr>
        <p:txBody>
          <a:bodyPr wrap="square" rtlCol="0">
            <a:spAutoFit/>
          </a:bodyPr>
          <a:lstStyle/>
          <a:p>
            <a:r>
              <a:rPr lang="en-US" sz="2400" dirty="0"/>
              <a:t>As a result, the average reported street dwell time for these 40-foot chassis is 18.79 days.  </a:t>
            </a:r>
          </a:p>
        </p:txBody>
      </p:sp>
      <p:sp>
        <p:nvSpPr>
          <p:cNvPr id="12" name="Rectangle: Rounded Corners 11">
            <a:extLst>
              <a:ext uri="{FF2B5EF4-FFF2-40B4-BE49-F238E27FC236}">
                <a16:creationId xmlns:a16="http://schemas.microsoft.com/office/drawing/2014/main" id="{9654BA2B-463C-4233-839D-A49A571338D1}"/>
              </a:ext>
            </a:extLst>
          </p:cNvPr>
          <p:cNvSpPr/>
          <p:nvPr/>
        </p:nvSpPr>
        <p:spPr>
          <a:xfrm>
            <a:off x="9773264" y="1535684"/>
            <a:ext cx="1726119" cy="2658746"/>
          </a:xfrm>
          <a:prstGeom prst="roundRect">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90AB343-9046-4E74-845B-18B94E832318}"/>
              </a:ext>
            </a:extLst>
          </p:cNvPr>
          <p:cNvSpPr/>
          <p:nvPr/>
        </p:nvSpPr>
        <p:spPr>
          <a:xfrm>
            <a:off x="4061280" y="1535684"/>
            <a:ext cx="1356819" cy="2645388"/>
          </a:xfrm>
          <a:prstGeom prst="roundRect">
            <a:avLst/>
          </a:prstGeom>
          <a:noFill/>
          <a:ln w="38100">
            <a:solidFill>
              <a:srgbClr val="ED7D3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72BCF01-455D-4C8A-8FD8-AAB58E6C7B5A}"/>
              </a:ext>
            </a:extLst>
          </p:cNvPr>
          <p:cNvSpPr/>
          <p:nvPr/>
        </p:nvSpPr>
        <p:spPr>
          <a:xfrm>
            <a:off x="2534137" y="1522326"/>
            <a:ext cx="1527143" cy="2658746"/>
          </a:xfrm>
          <a:prstGeom prst="roundRect">
            <a:avLst/>
          </a:prstGeom>
          <a:noFill/>
          <a:ln w="381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35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902B9-69B4-DF21-E4B8-B787E884068E}"/>
              </a:ext>
            </a:extLst>
          </p:cNvPr>
          <p:cNvSpPr>
            <a:spLocks noGrp="1"/>
          </p:cNvSpPr>
          <p:nvPr>
            <p:ph sz="half" idx="1"/>
          </p:nvPr>
        </p:nvSpPr>
        <p:spPr>
          <a:xfrm>
            <a:off x="608725" y="1252451"/>
            <a:ext cx="10490939" cy="4353098"/>
          </a:xfrm>
        </p:spPr>
        <p:txBody>
          <a:bodyPr>
            <a:normAutofit fontScale="92500" lnSpcReduction="10000"/>
          </a:bodyPr>
          <a:lstStyle/>
          <a:p>
            <a:r>
              <a:rPr lang="en-US" dirty="0">
                <a:ea typeface="+mn-lt"/>
                <a:cs typeface="+mn-lt"/>
              </a:rPr>
              <a:t>BTS is a part of the Department of Transportation (DOT), as well as one of the 13 federal statistical agencies.  It is the preeminent source of statistics on commercial aviation, multimodal freight activity, and transportation economics, and provides context to decision makers and the public for understanding statistics on transportation. </a:t>
            </a:r>
          </a:p>
          <a:p>
            <a:r>
              <a:rPr lang="en-US" dirty="0">
                <a:ea typeface="+mn-lt"/>
                <a:cs typeface="+mn-lt"/>
              </a:rPr>
              <a:t>BTS assures the credibility of its products and services through rigorous analysis, transparent data quality, and independence from political influence. </a:t>
            </a:r>
          </a:p>
          <a:p>
            <a:r>
              <a:rPr lang="en-US" dirty="0">
                <a:ea typeface="+mn-lt"/>
                <a:cs typeface="+mn-lt"/>
              </a:rPr>
              <a:t>BTS promotes innovative methods of data collection, analysis, visualization, and dissemination to improve operational efficiency, to examine emerging topics, and to create relevant and timely information products that foster understanding of transportation and its transformational role in society. </a:t>
            </a:r>
            <a:endParaRPr lang="en-US" dirty="0">
              <a:cs typeface="Calibri" panose="020F0502020204030204"/>
            </a:endParaRPr>
          </a:p>
        </p:txBody>
      </p:sp>
      <p:sp>
        <p:nvSpPr>
          <p:cNvPr id="5" name="Title 4">
            <a:extLst>
              <a:ext uri="{FF2B5EF4-FFF2-40B4-BE49-F238E27FC236}">
                <a16:creationId xmlns:a16="http://schemas.microsoft.com/office/drawing/2014/main" id="{2AF010F1-B823-0CEE-7760-138E66AD6A77}"/>
              </a:ext>
            </a:extLst>
          </p:cNvPr>
          <p:cNvSpPr>
            <a:spLocks noGrp="1"/>
          </p:cNvSpPr>
          <p:nvPr>
            <p:ph type="title"/>
          </p:nvPr>
        </p:nvSpPr>
        <p:spPr/>
        <p:txBody>
          <a:bodyPr>
            <a:normAutofit fontScale="90000"/>
          </a:bodyPr>
          <a:lstStyle/>
          <a:p>
            <a:r>
              <a:rPr lang="en-US">
                <a:cs typeface="Calibri Light"/>
              </a:rPr>
              <a:t>Bureau of Transportation Statistics (BTS)</a:t>
            </a:r>
          </a:p>
        </p:txBody>
      </p:sp>
    </p:spTree>
    <p:extLst>
      <p:ext uri="{BB962C8B-B14F-4D97-AF65-F5344CB8AC3E}">
        <p14:creationId xmlns:p14="http://schemas.microsoft.com/office/powerpoint/2010/main" val="204428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2891-F43B-47A2-AB42-E9A6FA299F1F}"/>
              </a:ext>
            </a:extLst>
          </p:cNvPr>
          <p:cNvSpPr>
            <a:spLocks noGrp="1"/>
          </p:cNvSpPr>
          <p:nvPr>
            <p:ph type="title"/>
          </p:nvPr>
        </p:nvSpPr>
        <p:spPr/>
        <p:txBody>
          <a:bodyPr>
            <a:normAutofit fontScale="90000"/>
          </a:bodyPr>
          <a:lstStyle/>
          <a:p>
            <a:r>
              <a:rPr lang="en-US"/>
              <a:t>Calculating Out of Service Rates</a:t>
            </a:r>
          </a:p>
        </p:txBody>
      </p:sp>
      <p:graphicFrame>
        <p:nvGraphicFramePr>
          <p:cNvPr id="4" name="Content Placeholder 3">
            <a:extLst>
              <a:ext uri="{FF2B5EF4-FFF2-40B4-BE49-F238E27FC236}">
                <a16:creationId xmlns:a16="http://schemas.microsoft.com/office/drawing/2014/main" id="{3122EB70-A101-485E-B5B7-9B6DCE392232}"/>
              </a:ext>
            </a:extLst>
          </p:cNvPr>
          <p:cNvGraphicFramePr>
            <a:graphicFrameLocks noGrp="1"/>
          </p:cNvGraphicFramePr>
          <p:nvPr>
            <p:ph idx="4294967295"/>
            <p:extLst>
              <p:ext uri="{D42A27DB-BD31-4B8C-83A1-F6EECF244321}">
                <p14:modId xmlns:p14="http://schemas.microsoft.com/office/powerpoint/2010/main" val="4081379288"/>
              </p:ext>
            </p:extLst>
          </p:nvPr>
        </p:nvGraphicFramePr>
        <p:xfrm>
          <a:off x="1002275" y="2979446"/>
          <a:ext cx="5383904" cy="3559132"/>
        </p:xfrm>
        <a:graphic>
          <a:graphicData uri="http://schemas.openxmlformats.org/drawingml/2006/table">
            <a:tbl>
              <a:tblPr>
                <a:tableStyleId>{616DA210-FB5B-4158-B5E0-FEB733F419BA}</a:tableStyleId>
              </a:tblPr>
              <a:tblGrid>
                <a:gridCol w="820745">
                  <a:extLst>
                    <a:ext uri="{9D8B030D-6E8A-4147-A177-3AD203B41FA5}">
                      <a16:colId xmlns:a16="http://schemas.microsoft.com/office/drawing/2014/main" val="1987457674"/>
                    </a:ext>
                  </a:extLst>
                </a:gridCol>
                <a:gridCol w="1577904">
                  <a:extLst>
                    <a:ext uri="{9D8B030D-6E8A-4147-A177-3AD203B41FA5}">
                      <a16:colId xmlns:a16="http://schemas.microsoft.com/office/drawing/2014/main" val="1720489259"/>
                    </a:ext>
                  </a:extLst>
                </a:gridCol>
                <a:gridCol w="1941539">
                  <a:extLst>
                    <a:ext uri="{9D8B030D-6E8A-4147-A177-3AD203B41FA5}">
                      <a16:colId xmlns:a16="http://schemas.microsoft.com/office/drawing/2014/main" val="1529410429"/>
                    </a:ext>
                  </a:extLst>
                </a:gridCol>
                <a:gridCol w="1043716">
                  <a:extLst>
                    <a:ext uri="{9D8B030D-6E8A-4147-A177-3AD203B41FA5}">
                      <a16:colId xmlns:a16="http://schemas.microsoft.com/office/drawing/2014/main" val="782318947"/>
                    </a:ext>
                  </a:extLst>
                </a:gridCol>
              </a:tblGrid>
              <a:tr h="685287">
                <a:tc>
                  <a:txBody>
                    <a:bodyPr/>
                    <a:lstStyle/>
                    <a:p>
                      <a:pPr algn="l" fontAlgn="b"/>
                      <a:r>
                        <a:rPr lang="en-US" sz="1600" u="none" strike="noStrike" dirty="0">
                          <a:effectLst/>
                        </a:rPr>
                        <a:t>Provider</a:t>
                      </a:r>
                      <a:endParaRPr lang="en-US" sz="1600" b="0" i="0" u="none" strike="noStrike" dirty="0">
                        <a:solidFill>
                          <a:srgbClr val="000000"/>
                        </a:solidFill>
                        <a:effectLst/>
                        <a:latin typeface="Calibri" panose="020F0502020204030204" pitchFamily="34" charset="0"/>
                      </a:endParaRPr>
                    </a:p>
                  </a:txBody>
                  <a:tcPr marL="7620" marR="7620" marT="7620" marB="0" anchor="b">
                    <a:solidFill>
                      <a:srgbClr val="95B4D4"/>
                    </a:solidFill>
                  </a:tcPr>
                </a:tc>
                <a:tc>
                  <a:txBody>
                    <a:bodyPr/>
                    <a:lstStyle/>
                    <a:p>
                      <a:pPr algn="l" fontAlgn="b"/>
                      <a:r>
                        <a:rPr lang="en-US" sz="1600" u="none" strike="noStrike" dirty="0">
                          <a:effectLst/>
                        </a:rPr>
                        <a:t>OOS Count within Geography A</a:t>
                      </a:r>
                      <a:endParaRPr lang="en-US" sz="1600" b="0" i="0" u="none" strike="noStrike" dirty="0">
                        <a:solidFill>
                          <a:srgbClr val="000000"/>
                        </a:solidFill>
                        <a:effectLst/>
                        <a:latin typeface="Calibri" panose="020F0502020204030204" pitchFamily="34" charset="0"/>
                      </a:endParaRPr>
                    </a:p>
                  </a:txBody>
                  <a:tcPr marL="7620" marR="7620" marT="7620" marB="0" anchor="b">
                    <a:solidFill>
                      <a:srgbClr val="95B4D4"/>
                    </a:solidFill>
                  </a:tcPr>
                </a:tc>
                <a:tc>
                  <a:txBody>
                    <a:bodyPr/>
                    <a:lstStyle/>
                    <a:p>
                      <a:pPr algn="l" fontAlgn="b"/>
                      <a:r>
                        <a:rPr lang="en-US" sz="1600" u="none" strike="noStrike" dirty="0">
                          <a:effectLst/>
                        </a:rPr>
                        <a:t>Inventory Count within Geography A</a:t>
                      </a:r>
                      <a:endParaRPr lang="en-US" sz="1600" b="0" i="0" u="none" strike="noStrike" dirty="0">
                        <a:solidFill>
                          <a:srgbClr val="000000"/>
                        </a:solidFill>
                        <a:effectLst/>
                        <a:latin typeface="Calibri" panose="020F0502020204030204" pitchFamily="34" charset="0"/>
                      </a:endParaRPr>
                    </a:p>
                  </a:txBody>
                  <a:tcPr marL="7620" marR="7620" marT="7620" marB="0" anchor="b">
                    <a:solidFill>
                      <a:srgbClr val="95B4D4"/>
                    </a:solidFill>
                  </a:tcPr>
                </a:tc>
                <a:tc>
                  <a:txBody>
                    <a:bodyPr/>
                    <a:lstStyle/>
                    <a:p>
                      <a:pPr algn="l" fontAlgn="b"/>
                      <a:r>
                        <a:rPr lang="en-US" sz="1600" u="none" strike="noStrike">
                          <a:effectLst/>
                        </a:rPr>
                        <a:t>Calculated OOS %</a:t>
                      </a:r>
                      <a:endParaRPr lang="en-US" sz="1600" b="0" i="0" u="none" strike="noStrike">
                        <a:solidFill>
                          <a:srgbClr val="000000"/>
                        </a:solidFill>
                        <a:effectLst/>
                        <a:latin typeface="Calibri" panose="020F0502020204030204" pitchFamily="34" charset="0"/>
                      </a:endParaRPr>
                    </a:p>
                  </a:txBody>
                  <a:tcPr marL="7620" marR="7620" marT="7620" marB="0" anchor="b">
                    <a:solidFill>
                      <a:srgbClr val="95B4D4"/>
                    </a:solidFill>
                  </a:tcPr>
                </a:tc>
                <a:extLst>
                  <a:ext uri="{0D108BD9-81ED-4DB2-BD59-A6C34878D82A}">
                    <a16:rowId xmlns:a16="http://schemas.microsoft.com/office/drawing/2014/main" val="830365217"/>
                  </a:ext>
                </a:extLst>
              </a:tr>
              <a:tr h="574769">
                <a:tc>
                  <a:txBody>
                    <a:bodyPr/>
                    <a:lstStyle/>
                    <a:p>
                      <a:pPr algn="r" fontAlgn="b"/>
                      <a:r>
                        <a:rPr lang="en-US" sz="1600" u="none" strike="noStrike" dirty="0">
                          <a:effectLst/>
                        </a:rPr>
                        <a:t>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46044231"/>
                  </a:ext>
                </a:extLst>
              </a:tr>
              <a:tr h="574769">
                <a:tc>
                  <a:txBody>
                    <a:bodyPr/>
                    <a:lstStyle/>
                    <a:p>
                      <a:pPr algn="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99452485"/>
                  </a:ext>
                </a:extLst>
              </a:tr>
              <a:tr h="574769">
                <a:tc>
                  <a:txBody>
                    <a:bodyPr/>
                    <a:lstStyle/>
                    <a:p>
                      <a:pPr algn="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8702585"/>
                  </a:ext>
                </a:extLst>
              </a:tr>
              <a:tr h="574769">
                <a:tc>
                  <a:txBody>
                    <a:bodyPr/>
                    <a:lstStyle/>
                    <a:p>
                      <a:pPr algn="r" fontAlgn="b"/>
                      <a:r>
                        <a:rPr lang="en-US" sz="1600" u="none" strike="noStrike">
                          <a:effectLst/>
                        </a:rPr>
                        <a:t>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200</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52331361"/>
                  </a:ext>
                </a:extLst>
              </a:tr>
              <a:tr h="574769">
                <a:tc>
                  <a:txBody>
                    <a:bodyPr/>
                    <a:lstStyle/>
                    <a:p>
                      <a:pPr algn="l" fontAlgn="b"/>
                      <a:r>
                        <a:rPr lang="en-US" sz="1600" b="0" i="0" u="none" strike="noStrike">
                          <a:solidFill>
                            <a:srgbClr val="000000"/>
                          </a:solidFill>
                          <a:effectLst/>
                          <a:latin typeface="Calibri" panose="020F0502020204030204" pitchFamily="34" charset="0"/>
                        </a:rPr>
                        <a:t>Total</a:t>
                      </a:r>
                    </a:p>
                  </a:txBody>
                  <a:tcPr marL="7620" marR="7620" marT="7620" marB="0" anchor="b"/>
                </a:tc>
                <a:tc>
                  <a:txBody>
                    <a:bodyPr/>
                    <a:lstStyle/>
                    <a:p>
                      <a:pPr algn="r" fontAlgn="b"/>
                      <a:r>
                        <a:rPr lang="en-US" sz="1600" u="none" strike="noStrike" dirty="0">
                          <a:solidFill>
                            <a:schemeClr val="accent6"/>
                          </a:solidFill>
                          <a:effectLst/>
                        </a:rPr>
                        <a:t>65</a:t>
                      </a:r>
                      <a:endParaRPr lang="en-US" sz="1600" b="0" i="0" u="none" strike="noStrike" dirty="0">
                        <a:solidFill>
                          <a:schemeClr val="accent6"/>
                        </a:solidFill>
                        <a:effectLst/>
                        <a:latin typeface="Calibri"/>
                      </a:endParaRPr>
                    </a:p>
                  </a:txBody>
                  <a:tcPr marL="7620" marR="7620" marT="7620" marB="0" anchor="b"/>
                </a:tc>
                <a:tc>
                  <a:txBody>
                    <a:bodyPr/>
                    <a:lstStyle/>
                    <a:p>
                      <a:pPr algn="r" fontAlgn="b"/>
                      <a:r>
                        <a:rPr lang="en-US" sz="1600" u="none" strike="noStrike" dirty="0">
                          <a:solidFill>
                            <a:schemeClr val="accent6">
                              <a:lumMod val="50000"/>
                            </a:schemeClr>
                          </a:solidFill>
                          <a:effectLst/>
                        </a:rPr>
                        <a:t>410</a:t>
                      </a:r>
                      <a:endParaRPr lang="en-US" sz="1600" b="0" i="0" u="none" strike="noStrike" dirty="0">
                        <a:solidFill>
                          <a:schemeClr val="accent6">
                            <a:lumMod val="50000"/>
                          </a:schemeClr>
                        </a:solidFill>
                        <a:effectLst/>
                        <a:latin typeface="Calibri"/>
                      </a:endParaRPr>
                    </a:p>
                  </a:txBody>
                  <a:tcPr marL="7620" marR="7620" marT="7620" marB="0" anchor="b"/>
                </a:tc>
                <a:tc>
                  <a:txBody>
                    <a:bodyPr/>
                    <a:lstStyle/>
                    <a:p>
                      <a:pPr algn="r" fontAlgn="b"/>
                      <a:r>
                        <a:rPr lang="en-US" sz="1600" u="none" strike="noStrike" dirty="0">
                          <a:solidFill>
                            <a:srgbClr val="00B050"/>
                          </a:solidFill>
                          <a:effectLst/>
                        </a:rPr>
                        <a:t>15.85%</a:t>
                      </a:r>
                      <a:endParaRPr lang="en-US" sz="1600" b="0" i="0" u="none" strike="noStrike" dirty="0">
                        <a:solidFill>
                          <a:srgbClr val="00B050"/>
                        </a:solidFill>
                        <a:effectLst/>
                        <a:latin typeface="Calibri"/>
                      </a:endParaRPr>
                    </a:p>
                  </a:txBody>
                  <a:tcPr marL="7620" marR="7620" marT="7620" marB="0" anchor="b"/>
                </a:tc>
                <a:extLst>
                  <a:ext uri="{0D108BD9-81ED-4DB2-BD59-A6C34878D82A}">
                    <a16:rowId xmlns:a16="http://schemas.microsoft.com/office/drawing/2014/main" val="3996401198"/>
                  </a:ext>
                </a:extLst>
              </a:tr>
            </a:tbl>
          </a:graphicData>
        </a:graphic>
      </p:graphicFrame>
      <p:sp>
        <p:nvSpPr>
          <p:cNvPr id="5" name="TextBox 4">
            <a:extLst>
              <a:ext uri="{FF2B5EF4-FFF2-40B4-BE49-F238E27FC236}">
                <a16:creationId xmlns:a16="http://schemas.microsoft.com/office/drawing/2014/main" id="{9309383C-3538-4E8C-95C6-D1FA24365437}"/>
              </a:ext>
            </a:extLst>
          </p:cNvPr>
          <p:cNvSpPr txBox="1"/>
          <p:nvPr/>
        </p:nvSpPr>
        <p:spPr>
          <a:xfrm>
            <a:off x="796731" y="1071231"/>
            <a:ext cx="10392993" cy="1846659"/>
          </a:xfrm>
          <a:prstGeom prst="rect">
            <a:avLst/>
          </a:prstGeom>
          <a:noFill/>
        </p:spPr>
        <p:txBody>
          <a:bodyPr wrap="square" lIns="91440" tIns="45720" rIns="91440" bIns="45720" rtlCol="0" anchor="t">
            <a:spAutoFit/>
          </a:bodyPr>
          <a:lstStyle/>
          <a:p>
            <a:r>
              <a:rPr lang="en-US" sz="2400" dirty="0"/>
              <a:t>In this example, the 4 data providers submitted 1) their total count of Out of Service (OOS) chassis by Geography A, and 2) their total number of chassis by Geography A.  With this information we calculated the total Out of Service percentage for Geography A:  </a:t>
            </a:r>
            <a:r>
              <a:rPr lang="en-US" sz="2400" dirty="0">
                <a:solidFill>
                  <a:schemeClr val="accent6"/>
                </a:solidFill>
              </a:rPr>
              <a:t>OOS Count </a:t>
            </a:r>
            <a:r>
              <a:rPr lang="en-US" sz="2400" dirty="0"/>
              <a:t>/ </a:t>
            </a:r>
            <a:r>
              <a:rPr lang="en-US" sz="2400" dirty="0">
                <a:solidFill>
                  <a:schemeClr val="accent6">
                    <a:lumMod val="50000"/>
                  </a:schemeClr>
                </a:solidFill>
              </a:rPr>
              <a:t>Inventory Count </a:t>
            </a:r>
            <a:r>
              <a:rPr lang="en-US" sz="2400" dirty="0"/>
              <a:t>= </a:t>
            </a:r>
            <a:r>
              <a:rPr lang="en-US" sz="2400" dirty="0">
                <a:solidFill>
                  <a:srgbClr val="00B050"/>
                </a:solidFill>
              </a:rPr>
              <a:t>OOS Rate</a:t>
            </a:r>
          </a:p>
          <a:p>
            <a:endParaRPr lang="en-US" dirty="0"/>
          </a:p>
        </p:txBody>
      </p:sp>
      <p:sp>
        <p:nvSpPr>
          <p:cNvPr id="6" name="TextBox 5">
            <a:extLst>
              <a:ext uri="{FF2B5EF4-FFF2-40B4-BE49-F238E27FC236}">
                <a16:creationId xmlns:a16="http://schemas.microsoft.com/office/drawing/2014/main" id="{6639A53A-EA9A-48BB-9D0F-A9C59AF9850F}"/>
              </a:ext>
            </a:extLst>
          </p:cNvPr>
          <p:cNvSpPr txBox="1"/>
          <p:nvPr/>
        </p:nvSpPr>
        <p:spPr>
          <a:xfrm>
            <a:off x="7267104" y="3205203"/>
            <a:ext cx="4805864" cy="3416320"/>
          </a:xfrm>
          <a:prstGeom prst="rect">
            <a:avLst/>
          </a:prstGeom>
          <a:noFill/>
        </p:spPr>
        <p:txBody>
          <a:bodyPr wrap="square" rtlCol="0">
            <a:spAutoFit/>
          </a:bodyPr>
          <a:lstStyle/>
          <a:p>
            <a:r>
              <a:rPr lang="en-US" sz="2400" dirty="0"/>
              <a:t>With this information we can now calculate the correct out of service percentage across all data providers using the following math:</a:t>
            </a:r>
          </a:p>
          <a:p>
            <a:endParaRPr lang="en-US" sz="2400" dirty="0"/>
          </a:p>
          <a:p>
            <a:r>
              <a:rPr lang="en-US" sz="2400" dirty="0">
                <a:solidFill>
                  <a:schemeClr val="accent6"/>
                </a:solidFill>
              </a:rPr>
              <a:t>Total OOS Count </a:t>
            </a:r>
            <a:r>
              <a:rPr lang="en-US" sz="2400" dirty="0"/>
              <a:t>= </a:t>
            </a:r>
            <a:r>
              <a:rPr lang="en-US" sz="2400" dirty="0">
                <a:solidFill>
                  <a:schemeClr val="accent6"/>
                </a:solidFill>
              </a:rPr>
              <a:t>65</a:t>
            </a:r>
          </a:p>
          <a:p>
            <a:r>
              <a:rPr lang="en-US" sz="2400" dirty="0">
                <a:solidFill>
                  <a:schemeClr val="accent6">
                    <a:lumMod val="50000"/>
                  </a:schemeClr>
                </a:solidFill>
              </a:rPr>
              <a:t>Total Inventory Count </a:t>
            </a:r>
            <a:r>
              <a:rPr lang="en-US" sz="2400" dirty="0"/>
              <a:t>= </a:t>
            </a:r>
            <a:r>
              <a:rPr lang="en-US" sz="2400" dirty="0">
                <a:solidFill>
                  <a:schemeClr val="accent6">
                    <a:lumMod val="50000"/>
                  </a:schemeClr>
                </a:solidFill>
              </a:rPr>
              <a:t>410</a:t>
            </a:r>
          </a:p>
          <a:p>
            <a:endParaRPr lang="en-US" sz="2400" dirty="0"/>
          </a:p>
          <a:p>
            <a:r>
              <a:rPr lang="en-US" sz="2400" dirty="0">
                <a:solidFill>
                  <a:srgbClr val="00B050"/>
                </a:solidFill>
              </a:rPr>
              <a:t>Total OOS Rate = </a:t>
            </a:r>
            <a:r>
              <a:rPr lang="en-US" sz="2400" dirty="0">
                <a:solidFill>
                  <a:schemeClr val="accent6"/>
                </a:solidFill>
              </a:rPr>
              <a:t>65</a:t>
            </a:r>
            <a:r>
              <a:rPr lang="en-US" sz="2400" dirty="0">
                <a:solidFill>
                  <a:srgbClr val="00B050"/>
                </a:solidFill>
              </a:rPr>
              <a:t> / </a:t>
            </a:r>
            <a:r>
              <a:rPr lang="en-US" sz="2400" dirty="0">
                <a:solidFill>
                  <a:schemeClr val="accent6">
                    <a:lumMod val="50000"/>
                  </a:schemeClr>
                </a:solidFill>
              </a:rPr>
              <a:t>410</a:t>
            </a:r>
            <a:r>
              <a:rPr lang="en-US" sz="2400" dirty="0">
                <a:solidFill>
                  <a:srgbClr val="00B050"/>
                </a:solidFill>
              </a:rPr>
              <a:t> = 15.85%</a:t>
            </a:r>
          </a:p>
        </p:txBody>
      </p:sp>
      <p:sp>
        <p:nvSpPr>
          <p:cNvPr id="3" name="Rectangle: Rounded Corners 2">
            <a:extLst>
              <a:ext uri="{FF2B5EF4-FFF2-40B4-BE49-F238E27FC236}">
                <a16:creationId xmlns:a16="http://schemas.microsoft.com/office/drawing/2014/main" id="{5DBD5391-2B3B-4DEC-82A7-E671FAFA041E}"/>
              </a:ext>
            </a:extLst>
          </p:cNvPr>
          <p:cNvSpPr/>
          <p:nvPr/>
        </p:nvSpPr>
        <p:spPr>
          <a:xfrm>
            <a:off x="1951348" y="6193410"/>
            <a:ext cx="3553906" cy="490194"/>
          </a:xfrm>
          <a:prstGeom prst="roundRect">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DCD7DDA-9815-435A-96E7-B3781047015C}"/>
              </a:ext>
            </a:extLst>
          </p:cNvPr>
          <p:cNvCxnSpPr>
            <a:cxnSpLocks/>
          </p:cNvCxnSpPr>
          <p:nvPr/>
        </p:nvCxnSpPr>
        <p:spPr>
          <a:xfrm flipV="1">
            <a:off x="5391699" y="5516048"/>
            <a:ext cx="1726501" cy="85530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7" name="Slide Number Placeholder 6">
            <a:extLst>
              <a:ext uri="{FF2B5EF4-FFF2-40B4-BE49-F238E27FC236}">
                <a16:creationId xmlns:a16="http://schemas.microsoft.com/office/drawing/2014/main" id="{3349473F-869E-4848-A409-76F9C72259E0}"/>
              </a:ext>
            </a:extLst>
          </p:cNvPr>
          <p:cNvSpPr>
            <a:spLocks noGrp="1"/>
          </p:cNvSpPr>
          <p:nvPr>
            <p:ph type="sldNum" sz="quarter" idx="33"/>
          </p:nvPr>
        </p:nvSpPr>
        <p:spPr/>
        <p:txBody>
          <a:bodyPr/>
          <a:lstStyle/>
          <a:p>
            <a:fld id="{19B51A1E-902D-48AF-9020-955120F399B6}" type="slidenum">
              <a:rPr lang="en-US" smtClean="0"/>
              <a:pPr/>
              <a:t>20</a:t>
            </a:fld>
            <a:endParaRPr lang="en-US"/>
          </a:p>
        </p:txBody>
      </p:sp>
    </p:spTree>
    <p:extLst>
      <p:ext uri="{BB962C8B-B14F-4D97-AF65-F5344CB8AC3E}">
        <p14:creationId xmlns:p14="http://schemas.microsoft.com/office/powerpoint/2010/main" val="212640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FC529C-25E1-41C3-8846-DB40B2DB464F}"/>
              </a:ext>
            </a:extLst>
          </p:cNvPr>
          <p:cNvSpPr>
            <a:spLocks noGrp="1"/>
          </p:cNvSpPr>
          <p:nvPr>
            <p:ph type="body" sz="quarter" idx="32"/>
          </p:nvPr>
        </p:nvSpPr>
        <p:spPr>
          <a:xfrm>
            <a:off x="647137" y="1128588"/>
            <a:ext cx="10938405" cy="1281952"/>
          </a:xfrm>
        </p:spPr>
        <p:txBody>
          <a:bodyPr vert="horz" lIns="91440" tIns="45720" rIns="91440" bIns="45720" rtlCol="0" anchor="t">
            <a:normAutofit/>
          </a:bodyPr>
          <a:lstStyle/>
          <a:p>
            <a:pPr algn="l"/>
            <a:r>
              <a:rPr lang="en-US" sz="2800" dirty="0"/>
              <a:t>In this example</a:t>
            </a:r>
            <a:r>
              <a:rPr lang="en-US" dirty="0"/>
              <a:t>,</a:t>
            </a:r>
            <a:r>
              <a:rPr lang="en-US" sz="2800" dirty="0"/>
              <a:t> we present the need for each provider to submit more than just their total out of service percentage by location.</a:t>
            </a:r>
          </a:p>
        </p:txBody>
      </p:sp>
      <p:sp>
        <p:nvSpPr>
          <p:cNvPr id="2" name="Title 1">
            <a:extLst>
              <a:ext uri="{FF2B5EF4-FFF2-40B4-BE49-F238E27FC236}">
                <a16:creationId xmlns:a16="http://schemas.microsoft.com/office/drawing/2014/main" id="{8FBC40A8-148E-42F1-8371-DC643A36247B}"/>
              </a:ext>
            </a:extLst>
          </p:cNvPr>
          <p:cNvSpPr>
            <a:spLocks noGrp="1"/>
          </p:cNvSpPr>
          <p:nvPr>
            <p:ph type="title"/>
          </p:nvPr>
        </p:nvSpPr>
        <p:spPr/>
        <p:txBody>
          <a:bodyPr>
            <a:normAutofit fontScale="90000"/>
          </a:bodyPr>
          <a:lstStyle/>
          <a:p>
            <a:r>
              <a:rPr lang="en-US"/>
              <a:t>Calculating Out of Service Percentage Rates</a:t>
            </a:r>
          </a:p>
        </p:txBody>
      </p:sp>
      <p:graphicFrame>
        <p:nvGraphicFramePr>
          <p:cNvPr id="4" name="Table 3">
            <a:extLst>
              <a:ext uri="{FF2B5EF4-FFF2-40B4-BE49-F238E27FC236}">
                <a16:creationId xmlns:a16="http://schemas.microsoft.com/office/drawing/2014/main" id="{A5338185-DA1C-42E4-9699-09F4960343FD}"/>
              </a:ext>
            </a:extLst>
          </p:cNvPr>
          <p:cNvGraphicFramePr>
            <a:graphicFrameLocks noGrp="1"/>
          </p:cNvGraphicFramePr>
          <p:nvPr/>
        </p:nvGraphicFramePr>
        <p:xfrm>
          <a:off x="1241424" y="2652517"/>
          <a:ext cx="2344615" cy="3571964"/>
        </p:xfrm>
        <a:graphic>
          <a:graphicData uri="http://schemas.openxmlformats.org/drawingml/2006/table">
            <a:tbl>
              <a:tblPr>
                <a:tableStyleId>{616DA210-FB5B-4158-B5E0-FEB733F419BA}</a:tableStyleId>
              </a:tblPr>
              <a:tblGrid>
                <a:gridCol w="1092636">
                  <a:extLst>
                    <a:ext uri="{9D8B030D-6E8A-4147-A177-3AD203B41FA5}">
                      <a16:colId xmlns:a16="http://schemas.microsoft.com/office/drawing/2014/main" val="1781113113"/>
                    </a:ext>
                  </a:extLst>
                </a:gridCol>
                <a:gridCol w="1251979">
                  <a:extLst>
                    <a:ext uri="{9D8B030D-6E8A-4147-A177-3AD203B41FA5}">
                      <a16:colId xmlns:a16="http://schemas.microsoft.com/office/drawing/2014/main" val="936164994"/>
                    </a:ext>
                  </a:extLst>
                </a:gridCol>
              </a:tblGrid>
              <a:tr h="770596">
                <a:tc>
                  <a:txBody>
                    <a:bodyPr/>
                    <a:lstStyle/>
                    <a:p>
                      <a:pPr algn="l" fontAlgn="b"/>
                      <a:r>
                        <a:rPr lang="en-US" sz="2000" u="none" strike="noStrike" dirty="0">
                          <a:effectLst/>
                        </a:rPr>
                        <a:t>Provider</a:t>
                      </a:r>
                      <a:endParaRPr lang="en-US" sz="2000" b="0" i="0" u="none" strike="noStrike" dirty="0">
                        <a:solidFill>
                          <a:srgbClr val="000000"/>
                        </a:solidFill>
                        <a:effectLst/>
                        <a:latin typeface="Calibri" panose="020F0502020204030204" pitchFamily="34" charset="0"/>
                      </a:endParaRPr>
                    </a:p>
                  </a:txBody>
                  <a:tcPr marL="7620" marR="7620" marT="7620" marB="0" anchor="b">
                    <a:solidFill>
                      <a:srgbClr val="95B4D4"/>
                    </a:solidFill>
                  </a:tcPr>
                </a:tc>
                <a:tc>
                  <a:txBody>
                    <a:bodyPr/>
                    <a:lstStyle/>
                    <a:p>
                      <a:pPr algn="l" fontAlgn="b"/>
                      <a:r>
                        <a:rPr lang="en-US" sz="2000" u="none" strike="noStrike" dirty="0">
                          <a:effectLst/>
                        </a:rPr>
                        <a:t>Provided Percentage</a:t>
                      </a:r>
                      <a:endParaRPr lang="en-US" sz="2000" b="0" i="0" u="none" strike="noStrike" dirty="0">
                        <a:solidFill>
                          <a:srgbClr val="000000"/>
                        </a:solidFill>
                        <a:effectLst/>
                        <a:latin typeface="Calibri" panose="020F0502020204030204" pitchFamily="34" charset="0"/>
                      </a:endParaRPr>
                    </a:p>
                  </a:txBody>
                  <a:tcPr marL="7620" marR="7620" marT="7620" marB="0" anchor="b">
                    <a:solidFill>
                      <a:srgbClr val="95B4D4"/>
                    </a:solidFill>
                  </a:tcPr>
                </a:tc>
                <a:extLst>
                  <a:ext uri="{0D108BD9-81ED-4DB2-BD59-A6C34878D82A}">
                    <a16:rowId xmlns:a16="http://schemas.microsoft.com/office/drawing/2014/main" val="2210666050"/>
                  </a:ext>
                </a:extLst>
              </a:tr>
              <a:tr h="700342">
                <a:tc>
                  <a:txBody>
                    <a:bodyPr/>
                    <a:lstStyle/>
                    <a:p>
                      <a:pPr algn="r"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solidFill>
                            <a:schemeClr val="accent1"/>
                          </a:solidFill>
                          <a:effectLst/>
                        </a:rPr>
                        <a:t>5%</a:t>
                      </a:r>
                      <a:endParaRPr lang="en-US" sz="2000" b="0" i="0" u="none" strike="noStrike" dirty="0">
                        <a:solidFill>
                          <a:schemeClr val="accent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2772574"/>
                  </a:ext>
                </a:extLst>
              </a:tr>
              <a:tr h="700342">
                <a:tc>
                  <a:txBody>
                    <a:bodyPr/>
                    <a:lstStyle/>
                    <a:p>
                      <a:pPr algn="r"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solidFill>
                            <a:schemeClr val="accent1"/>
                          </a:solidFill>
                          <a:effectLst/>
                        </a:rPr>
                        <a:t>25%</a:t>
                      </a:r>
                      <a:endParaRPr lang="en-US" sz="2000" b="0" i="0" u="none" strike="noStrike" dirty="0">
                        <a:solidFill>
                          <a:schemeClr val="accent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11364119"/>
                  </a:ext>
                </a:extLst>
              </a:tr>
              <a:tr h="700342">
                <a:tc>
                  <a:txBody>
                    <a:bodyPr/>
                    <a:lstStyle/>
                    <a:p>
                      <a:pPr algn="r" fontAlgn="b"/>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solidFill>
                            <a:schemeClr val="accent1"/>
                          </a:solidFill>
                          <a:effectLst/>
                        </a:rPr>
                        <a:t>50%</a:t>
                      </a:r>
                      <a:endParaRPr lang="en-US" sz="2000" b="0" i="0" u="none" strike="noStrike" dirty="0">
                        <a:solidFill>
                          <a:schemeClr val="accent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80443851"/>
                  </a:ext>
                </a:extLst>
              </a:tr>
              <a:tr h="700342">
                <a:tc>
                  <a:txBody>
                    <a:bodyPr/>
                    <a:lstStyle/>
                    <a:p>
                      <a:pPr algn="r"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solidFill>
                            <a:schemeClr val="accent1"/>
                          </a:solidFill>
                          <a:effectLst/>
                        </a:rPr>
                        <a:t>10%</a:t>
                      </a:r>
                      <a:endParaRPr lang="en-US" sz="2000" b="0" i="0" u="none" strike="noStrike" dirty="0">
                        <a:solidFill>
                          <a:schemeClr val="accent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61318415"/>
                  </a:ext>
                </a:extLst>
              </a:tr>
            </a:tbl>
          </a:graphicData>
        </a:graphic>
      </p:graphicFrame>
      <p:sp>
        <p:nvSpPr>
          <p:cNvPr id="5" name="TextBox 4">
            <a:extLst>
              <a:ext uri="{FF2B5EF4-FFF2-40B4-BE49-F238E27FC236}">
                <a16:creationId xmlns:a16="http://schemas.microsoft.com/office/drawing/2014/main" id="{CFFDD042-0E44-4C5B-B03B-96CE0D3AD2DC}"/>
              </a:ext>
            </a:extLst>
          </p:cNvPr>
          <p:cNvSpPr txBox="1"/>
          <p:nvPr/>
        </p:nvSpPr>
        <p:spPr>
          <a:xfrm>
            <a:off x="4758346" y="2652517"/>
            <a:ext cx="7005925" cy="2677656"/>
          </a:xfrm>
          <a:prstGeom prst="rect">
            <a:avLst/>
          </a:prstGeom>
          <a:noFill/>
        </p:spPr>
        <p:txBody>
          <a:bodyPr wrap="square" rtlCol="0">
            <a:spAutoFit/>
          </a:bodyPr>
          <a:lstStyle/>
          <a:p>
            <a:r>
              <a:rPr lang="en-US" sz="2400" dirty="0"/>
              <a:t>If we only have the total OOS percentage by data provider, then for the industry, we will erroneously calculate the following average:</a:t>
            </a:r>
          </a:p>
          <a:p>
            <a:endParaRPr lang="en-US" sz="2400" dirty="0"/>
          </a:p>
          <a:p>
            <a:r>
              <a:rPr lang="en-US" sz="2400" dirty="0"/>
              <a:t>Out of Service Rate = (</a:t>
            </a:r>
            <a:r>
              <a:rPr lang="en-US" sz="2400" dirty="0">
                <a:solidFill>
                  <a:schemeClr val="accent1"/>
                </a:solidFill>
              </a:rPr>
              <a:t>5% + 25% + 50% +10%</a:t>
            </a:r>
            <a:r>
              <a:rPr lang="en-US" sz="2400" dirty="0"/>
              <a:t>)/4</a:t>
            </a:r>
          </a:p>
          <a:p>
            <a:endParaRPr lang="en-US" sz="2400" dirty="0"/>
          </a:p>
          <a:p>
            <a:r>
              <a:rPr lang="en-US" sz="2400" dirty="0"/>
              <a:t>Out of Service Rate = </a:t>
            </a:r>
            <a:r>
              <a:rPr lang="en-US" sz="2400" dirty="0">
                <a:solidFill>
                  <a:srgbClr val="FF0000"/>
                </a:solidFill>
              </a:rPr>
              <a:t>22.5% </a:t>
            </a:r>
          </a:p>
        </p:txBody>
      </p:sp>
      <p:cxnSp>
        <p:nvCxnSpPr>
          <p:cNvPr id="7" name="Straight Arrow Connector 6">
            <a:extLst>
              <a:ext uri="{FF2B5EF4-FFF2-40B4-BE49-F238E27FC236}">
                <a16:creationId xmlns:a16="http://schemas.microsoft.com/office/drawing/2014/main" id="{1B8A34E1-F9F7-4952-812E-C80FA760186B}"/>
              </a:ext>
            </a:extLst>
          </p:cNvPr>
          <p:cNvCxnSpPr>
            <a:cxnSpLocks/>
          </p:cNvCxnSpPr>
          <p:nvPr/>
        </p:nvCxnSpPr>
        <p:spPr>
          <a:xfrm flipV="1">
            <a:off x="3706923" y="4643718"/>
            <a:ext cx="2084277" cy="64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0BA631C6-8A83-4CA3-9A50-9938B1EE5282}"/>
              </a:ext>
            </a:extLst>
          </p:cNvPr>
          <p:cNvSpPr/>
          <p:nvPr/>
        </p:nvSpPr>
        <p:spPr>
          <a:xfrm>
            <a:off x="2413731" y="3429000"/>
            <a:ext cx="1293192" cy="282407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6BA03E4-A722-489C-B720-FBF2DC31D745}"/>
              </a:ext>
            </a:extLst>
          </p:cNvPr>
          <p:cNvSpPr>
            <a:spLocks noGrp="1"/>
          </p:cNvSpPr>
          <p:nvPr>
            <p:ph type="sldNum" sz="quarter" idx="33"/>
          </p:nvPr>
        </p:nvSpPr>
        <p:spPr/>
        <p:txBody>
          <a:bodyPr/>
          <a:lstStyle/>
          <a:p>
            <a:fld id="{19B51A1E-902D-48AF-9020-955120F399B6}" type="slidenum">
              <a:rPr lang="en-US" smtClean="0"/>
              <a:pPr/>
              <a:t>21</a:t>
            </a:fld>
            <a:endParaRPr lang="en-US"/>
          </a:p>
        </p:txBody>
      </p:sp>
    </p:spTree>
    <p:extLst>
      <p:ext uri="{BB962C8B-B14F-4D97-AF65-F5344CB8AC3E}">
        <p14:creationId xmlns:p14="http://schemas.microsoft.com/office/powerpoint/2010/main" val="4266761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169C-46F4-458C-82F7-A631A7E7C19A}"/>
              </a:ext>
            </a:extLst>
          </p:cNvPr>
          <p:cNvSpPr>
            <a:spLocks noGrp="1"/>
          </p:cNvSpPr>
          <p:nvPr>
            <p:ph type="title"/>
          </p:nvPr>
        </p:nvSpPr>
        <p:spPr/>
        <p:txBody>
          <a:bodyPr>
            <a:normAutofit fontScale="90000"/>
          </a:bodyPr>
          <a:lstStyle/>
          <a:p>
            <a:r>
              <a:rPr lang="en-US"/>
              <a:t>Final Product Mock-Up</a:t>
            </a:r>
          </a:p>
        </p:txBody>
      </p:sp>
      <p:graphicFrame>
        <p:nvGraphicFramePr>
          <p:cNvPr id="3" name="Table 2">
            <a:extLst>
              <a:ext uri="{FF2B5EF4-FFF2-40B4-BE49-F238E27FC236}">
                <a16:creationId xmlns:a16="http://schemas.microsoft.com/office/drawing/2014/main" id="{F8EDF702-1813-44AE-9A2A-65AB01C8810A}"/>
              </a:ext>
            </a:extLst>
          </p:cNvPr>
          <p:cNvGraphicFramePr>
            <a:graphicFrameLocks noGrp="1"/>
          </p:cNvGraphicFramePr>
          <p:nvPr>
            <p:extLst>
              <p:ext uri="{D42A27DB-BD31-4B8C-83A1-F6EECF244321}">
                <p14:modId xmlns:p14="http://schemas.microsoft.com/office/powerpoint/2010/main" val="1179645443"/>
              </p:ext>
            </p:extLst>
          </p:nvPr>
        </p:nvGraphicFramePr>
        <p:xfrm>
          <a:off x="6479458" y="2542002"/>
          <a:ext cx="5084435" cy="4191000"/>
        </p:xfrm>
        <a:graphic>
          <a:graphicData uri="http://schemas.openxmlformats.org/drawingml/2006/table">
            <a:tbl>
              <a:tblPr>
                <a:tableStyleId>{616DA210-FB5B-4158-B5E0-FEB733F419BA}</a:tableStyleId>
              </a:tblPr>
              <a:tblGrid>
                <a:gridCol w="1894450">
                  <a:extLst>
                    <a:ext uri="{9D8B030D-6E8A-4147-A177-3AD203B41FA5}">
                      <a16:colId xmlns:a16="http://schemas.microsoft.com/office/drawing/2014/main" val="455350631"/>
                    </a:ext>
                  </a:extLst>
                </a:gridCol>
                <a:gridCol w="1563358">
                  <a:extLst>
                    <a:ext uri="{9D8B030D-6E8A-4147-A177-3AD203B41FA5}">
                      <a16:colId xmlns:a16="http://schemas.microsoft.com/office/drawing/2014/main" val="99339344"/>
                    </a:ext>
                  </a:extLst>
                </a:gridCol>
                <a:gridCol w="1626627">
                  <a:extLst>
                    <a:ext uri="{9D8B030D-6E8A-4147-A177-3AD203B41FA5}">
                      <a16:colId xmlns:a16="http://schemas.microsoft.com/office/drawing/2014/main" val="3957854141"/>
                    </a:ext>
                  </a:extLst>
                </a:gridCol>
              </a:tblGrid>
              <a:tr h="266075">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800" b="0" u="none" strike="noStrike">
                          <a:solidFill>
                            <a:schemeClr val="bg1"/>
                          </a:solidFill>
                          <a:effectLst/>
                        </a:rPr>
                        <a:t>40 Foot Chassis</a:t>
                      </a:r>
                      <a:endParaRPr lang="en-US" sz="1800" b="0" i="0" u="none" strike="noStrike">
                        <a:solidFill>
                          <a:schemeClr val="bg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rgbClr val="083A64">
                        <a:alpha val="89804"/>
                      </a:srgbClr>
                    </a:solidFill>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30531914"/>
                  </a:ext>
                </a:extLst>
              </a:tr>
              <a:tr h="532152">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Mean Dwell Time (Days)</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rgbClr val="95B4D4">
                        <a:alpha val="74118"/>
                      </a:srgbClr>
                    </a:solidFill>
                  </a:tcPr>
                </a:tc>
                <a:tc>
                  <a:txBody>
                    <a:bodyPr/>
                    <a:lstStyle/>
                    <a:p>
                      <a:pPr algn="l" fontAlgn="b"/>
                      <a:r>
                        <a:rPr lang="en-US" sz="1800" u="none" strike="noStrike" dirty="0">
                          <a:effectLst/>
                        </a:rPr>
                        <a:t>Average Out of Service Percent (%)</a:t>
                      </a:r>
                      <a:endParaRPr lang="en-US" sz="1800" b="0" i="0" u="none" strike="noStrike" dirty="0">
                        <a:solidFill>
                          <a:srgbClr val="000000"/>
                        </a:solidFill>
                        <a:effectLst/>
                        <a:latin typeface="Calibri" panose="020F0502020204030204" pitchFamily="34" charset="0"/>
                      </a:endParaRPr>
                    </a:p>
                  </a:txBody>
                  <a:tcPr marL="6350" marR="6350" marT="6350" marB="0" anchor="b">
                    <a:solidFill>
                      <a:srgbClr val="95B4D4">
                        <a:alpha val="74118"/>
                      </a:srgbClr>
                    </a:solidFill>
                  </a:tcPr>
                </a:tc>
                <a:extLst>
                  <a:ext uri="{0D108BD9-81ED-4DB2-BD59-A6C34878D82A}">
                    <a16:rowId xmlns:a16="http://schemas.microsoft.com/office/drawing/2014/main" val="3429604447"/>
                  </a:ext>
                </a:extLst>
              </a:tr>
              <a:tr h="532152">
                <a:tc>
                  <a:txBody>
                    <a:bodyPr/>
                    <a:lstStyle/>
                    <a:p>
                      <a:pPr algn="l" fontAlgn="b"/>
                      <a:r>
                        <a:rPr lang="en-US" sz="1800" u="none" strike="noStrike" dirty="0">
                          <a:effectLst/>
                        </a:rPr>
                        <a:t>Los Angeles/Long Beach</a:t>
                      </a:r>
                      <a:endParaRPr lang="en-US" sz="1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a:effectLst/>
                        </a:rPr>
                        <a:t>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42914424"/>
                  </a:ext>
                </a:extLst>
              </a:tr>
              <a:tr h="266075">
                <a:tc>
                  <a:txBody>
                    <a:bodyPr/>
                    <a:lstStyle/>
                    <a:p>
                      <a:pPr algn="l" fontAlgn="b"/>
                      <a:r>
                        <a:rPr lang="en-US" sz="1800" u="none" strike="noStrike" dirty="0">
                          <a:effectLst/>
                        </a:rPr>
                        <a:t>Chicago</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47.5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5.6</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43175964"/>
                  </a:ext>
                </a:extLst>
              </a:tr>
              <a:tr h="266075">
                <a:tc>
                  <a:txBody>
                    <a:bodyPr/>
                    <a:lstStyle/>
                    <a:p>
                      <a:pPr algn="l" fontAlgn="b"/>
                      <a:r>
                        <a:rPr lang="en-US" sz="1800" u="none" strike="noStrike" dirty="0">
                          <a:effectLst/>
                        </a:rPr>
                        <a:t>Baltimore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0.7</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67935732"/>
                  </a:ext>
                </a:extLst>
              </a:tr>
              <a:tr h="266075">
                <a:tc>
                  <a:txBody>
                    <a:bodyPr/>
                    <a:lstStyle/>
                    <a:p>
                      <a:pPr algn="l" fontAlgn="b"/>
                      <a:r>
                        <a:rPr lang="en-US" sz="1800" u="none" strike="noStrike" dirty="0">
                          <a:effectLst/>
                        </a:rPr>
                        <a:t>Savannah</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53.8</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3.8</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01766677"/>
                  </a:ext>
                </a:extLst>
              </a:tr>
              <a:tr h="266075">
                <a:tc>
                  <a:txBody>
                    <a:bodyPr/>
                    <a:lstStyle/>
                    <a:p>
                      <a:pPr algn="l" fontAlgn="b"/>
                      <a:r>
                        <a:rPr lang="en-US" sz="1800" u="none" strike="noStrike" dirty="0">
                          <a:effectLst/>
                        </a:rPr>
                        <a:t>Atlanta</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18.1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5.8</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26452524"/>
                  </a:ext>
                </a:extLst>
              </a:tr>
              <a:tr h="266075">
                <a:tc>
                  <a:txBody>
                    <a:bodyPr/>
                    <a:lstStyle/>
                    <a:p>
                      <a:pPr algn="l" fontAlgn="b"/>
                      <a:r>
                        <a:rPr lang="en-US" sz="1800" u="none" strike="noStrike">
                          <a:effectLst/>
                        </a:rPr>
                        <a:t>Houston</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15.1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76431970"/>
                  </a:ext>
                </a:extLst>
              </a:tr>
              <a:tr h="266075">
                <a:tc>
                  <a:txBody>
                    <a:bodyPr/>
                    <a:lstStyle/>
                    <a:p>
                      <a:pPr algn="l" fontAlgn="b"/>
                      <a:r>
                        <a:rPr lang="en-US" sz="1800" u="none" strike="noStrike" dirty="0">
                          <a:effectLst/>
                        </a:rPr>
                        <a:t>Oakland</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35.5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80165332"/>
                  </a:ext>
                </a:extLst>
              </a:tr>
              <a:tr h="266075">
                <a:tc>
                  <a:txBody>
                    <a:bodyPr/>
                    <a:lstStyle/>
                    <a:p>
                      <a:pPr algn="l" fontAlgn="b"/>
                      <a:r>
                        <a:rPr lang="en-US" sz="1800" u="none" strike="noStrike" dirty="0">
                          <a:effectLst/>
                        </a:rPr>
                        <a:t>Memphis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61.7</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5.5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28314152"/>
                  </a:ext>
                </a:extLst>
              </a:tr>
              <a:tr h="266075">
                <a:tc>
                  <a:txBody>
                    <a:bodyPr/>
                    <a:lstStyle/>
                    <a:p>
                      <a:pPr algn="l" fontAlgn="b"/>
                      <a:r>
                        <a:rPr lang="en-US" sz="1800" u="none" strike="noStrike" dirty="0">
                          <a:effectLst/>
                        </a:rPr>
                        <a:t>Jacksonville</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46.8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6.2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0200348"/>
                  </a:ext>
                </a:extLst>
              </a:tr>
              <a:tr h="266075">
                <a:tc>
                  <a:txBody>
                    <a:bodyPr/>
                    <a:lstStyle/>
                    <a:p>
                      <a:pPr algn="l" fontAlgn="b"/>
                      <a:r>
                        <a:rPr lang="en-US" sz="1800" b="0" i="0" u="none" strike="noStrike">
                          <a:solidFill>
                            <a:srgbClr val="000000"/>
                          </a:solidFill>
                          <a:effectLst/>
                          <a:latin typeface="Calibri"/>
                        </a:rPr>
                        <a:t>Etc….</a:t>
                      </a:r>
                    </a:p>
                  </a:txBody>
                  <a:tcPr marL="6350" marR="6350" marT="6350"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4667600"/>
                  </a:ext>
                </a:extLst>
              </a:tr>
            </a:tbl>
          </a:graphicData>
        </a:graphic>
      </p:graphicFrame>
      <p:graphicFrame>
        <p:nvGraphicFramePr>
          <p:cNvPr id="4" name="Table 3">
            <a:extLst>
              <a:ext uri="{FF2B5EF4-FFF2-40B4-BE49-F238E27FC236}">
                <a16:creationId xmlns:a16="http://schemas.microsoft.com/office/drawing/2014/main" id="{303CA47C-D2E1-4044-A8A0-23E0B6B2B434}"/>
              </a:ext>
            </a:extLst>
          </p:cNvPr>
          <p:cNvGraphicFramePr>
            <a:graphicFrameLocks noGrp="1"/>
          </p:cNvGraphicFramePr>
          <p:nvPr>
            <p:extLst>
              <p:ext uri="{D42A27DB-BD31-4B8C-83A1-F6EECF244321}">
                <p14:modId xmlns:p14="http://schemas.microsoft.com/office/powerpoint/2010/main" val="315801169"/>
              </p:ext>
            </p:extLst>
          </p:nvPr>
        </p:nvGraphicFramePr>
        <p:xfrm>
          <a:off x="712189" y="3429000"/>
          <a:ext cx="4790620" cy="2910435"/>
        </p:xfrm>
        <a:graphic>
          <a:graphicData uri="http://schemas.openxmlformats.org/drawingml/2006/table">
            <a:tbl>
              <a:tblPr>
                <a:tableStyleId>{616DA210-FB5B-4158-B5E0-FEB733F419BA}</a:tableStyleId>
              </a:tblPr>
              <a:tblGrid>
                <a:gridCol w="1465366">
                  <a:extLst>
                    <a:ext uri="{9D8B030D-6E8A-4147-A177-3AD203B41FA5}">
                      <a16:colId xmlns:a16="http://schemas.microsoft.com/office/drawing/2014/main" val="1294964634"/>
                    </a:ext>
                  </a:extLst>
                </a:gridCol>
                <a:gridCol w="1660906">
                  <a:extLst>
                    <a:ext uri="{9D8B030D-6E8A-4147-A177-3AD203B41FA5}">
                      <a16:colId xmlns:a16="http://schemas.microsoft.com/office/drawing/2014/main" val="1605630784"/>
                    </a:ext>
                  </a:extLst>
                </a:gridCol>
                <a:gridCol w="1664348">
                  <a:extLst>
                    <a:ext uri="{9D8B030D-6E8A-4147-A177-3AD203B41FA5}">
                      <a16:colId xmlns:a16="http://schemas.microsoft.com/office/drawing/2014/main" val="2771844524"/>
                    </a:ext>
                  </a:extLst>
                </a:gridCol>
              </a:tblGrid>
              <a:tr h="343901">
                <a:tc>
                  <a:txBody>
                    <a:bodyPr/>
                    <a:lstStyle/>
                    <a:p>
                      <a:pPr algn="l" fontAlgn="b"/>
                      <a:endParaRPr lang="en-US" sz="1800" b="0" i="0" u="none" strike="noStrike">
                        <a:solidFill>
                          <a:srgbClr val="000000"/>
                        </a:solidFill>
                        <a:effectLst/>
                        <a:latin typeface="Calibri" panose="020F050202020403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2">
                  <a:txBody>
                    <a:bodyPr/>
                    <a:lstStyle/>
                    <a:p>
                      <a:pPr algn="ctr" fontAlgn="b"/>
                      <a:r>
                        <a:rPr lang="en-US" sz="1800" u="none" strike="noStrike" dirty="0">
                          <a:solidFill>
                            <a:schemeClr val="bg1"/>
                          </a:solidFill>
                          <a:effectLst/>
                        </a:rPr>
                        <a:t>40 Foot Chassis</a:t>
                      </a:r>
                      <a:endParaRPr lang="en-US" sz="1800" b="0" i="0" u="none" strike="noStrike" dirty="0">
                        <a:solidFill>
                          <a:schemeClr val="bg1"/>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rgbClr val="214E74"/>
                    </a:solidFill>
                  </a:tcPr>
                </a:tc>
                <a:tc hMerge="1">
                  <a:txBody>
                    <a:bodyPr/>
                    <a:lstStyle/>
                    <a:p>
                      <a:endParaRPr lang="en-US"/>
                    </a:p>
                  </a:txBody>
                  <a:tcPr/>
                </a:tc>
                <a:extLst>
                  <a:ext uri="{0D108BD9-81ED-4DB2-BD59-A6C34878D82A}">
                    <a16:rowId xmlns:a16="http://schemas.microsoft.com/office/drawing/2014/main" val="3453605177"/>
                  </a:ext>
                </a:extLst>
              </a:tr>
              <a:tr h="847029">
                <a:tc>
                  <a:txBody>
                    <a:bodyPr/>
                    <a:lstStyle/>
                    <a:p>
                      <a:pPr algn="l" fontAlgn="b"/>
                      <a:endParaRPr lang="en-US" sz="1800" b="0" i="0" u="none" strike="noStrike" dirty="0">
                        <a:solidFill>
                          <a:srgbClr val="000000"/>
                        </a:solidFill>
                        <a:effectLst/>
                        <a:latin typeface="Calibri" panose="020F0502020204030204" pitchFamily="34" charset="0"/>
                      </a:endParaRPr>
                    </a:p>
                  </a:txBody>
                  <a:tcPr marL="6350" marR="6350" marT="635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Mean Dwell Time (Days)</a:t>
                      </a:r>
                      <a:endParaRPr lang="en-US" sz="18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rgbClr val="95B4D4"/>
                    </a:solidFill>
                  </a:tcPr>
                </a:tc>
                <a:tc>
                  <a:txBody>
                    <a:bodyPr/>
                    <a:lstStyle/>
                    <a:p>
                      <a:pPr algn="l" fontAlgn="b"/>
                      <a:r>
                        <a:rPr lang="en-US" sz="1800" u="none" strike="noStrike" dirty="0">
                          <a:effectLst/>
                        </a:rPr>
                        <a:t>Average Out of Service Percent (%)</a:t>
                      </a:r>
                      <a:endParaRPr lang="en-US" sz="1800" b="0" i="0" u="none" strike="noStrike" dirty="0">
                        <a:solidFill>
                          <a:srgbClr val="000000"/>
                        </a:solidFill>
                        <a:effectLst/>
                        <a:latin typeface="Calibri" panose="020F0502020204030204" pitchFamily="34" charset="0"/>
                      </a:endParaRPr>
                    </a:p>
                  </a:txBody>
                  <a:tcPr marL="6350" marR="6350" marT="6350" marB="0" anchor="b">
                    <a:solidFill>
                      <a:srgbClr val="95B4D4"/>
                    </a:solidFill>
                  </a:tcPr>
                </a:tc>
                <a:extLst>
                  <a:ext uri="{0D108BD9-81ED-4DB2-BD59-A6C34878D82A}">
                    <a16:rowId xmlns:a16="http://schemas.microsoft.com/office/drawing/2014/main" val="882051362"/>
                  </a:ext>
                </a:extLst>
              </a:tr>
              <a:tr h="343901">
                <a:tc>
                  <a:txBody>
                    <a:bodyPr/>
                    <a:lstStyle/>
                    <a:p>
                      <a:pPr algn="l" fontAlgn="b"/>
                      <a:r>
                        <a:rPr lang="en-US" sz="1800" u="none" strike="noStrike" dirty="0">
                          <a:effectLst/>
                        </a:rPr>
                        <a:t>West</a:t>
                      </a:r>
                      <a:endParaRPr lang="en-US" sz="1800" b="0" i="0" u="none" strike="noStrike" dirty="0">
                        <a:solidFill>
                          <a:srgbClr val="000000"/>
                        </a:solidFill>
                        <a:effectLst/>
                        <a:latin typeface="Calibri" panose="020F0502020204030204" pitchFamily="34" charset="0"/>
                      </a:endParaRPr>
                    </a:p>
                  </a:txBody>
                  <a:tcPr marL="6350" marR="6350" marT="6350"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23.6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2728816"/>
                  </a:ext>
                </a:extLst>
              </a:tr>
              <a:tr h="343901">
                <a:tc>
                  <a:txBody>
                    <a:bodyPr/>
                    <a:lstStyle/>
                    <a:p>
                      <a:pPr algn="l" fontAlgn="b"/>
                      <a:r>
                        <a:rPr lang="en-US" sz="1800" u="none" strike="noStrike" dirty="0">
                          <a:effectLst/>
                        </a:rPr>
                        <a:t>Midwest</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15.3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4.7</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57640932"/>
                  </a:ext>
                </a:extLst>
              </a:tr>
              <a:tr h="343901">
                <a:tc>
                  <a:txBody>
                    <a:bodyPr/>
                    <a:lstStyle/>
                    <a:p>
                      <a:pPr algn="l" fontAlgn="b"/>
                      <a:r>
                        <a:rPr lang="en-US" sz="1800" u="none" strike="noStrike">
                          <a:effectLst/>
                        </a:rPr>
                        <a:t>South</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37.4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6.5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8301812"/>
                  </a:ext>
                </a:extLst>
              </a:tr>
              <a:tr h="343901">
                <a:tc>
                  <a:txBody>
                    <a:bodyPr/>
                    <a:lstStyle/>
                    <a:p>
                      <a:pPr algn="l" fontAlgn="b"/>
                      <a:r>
                        <a:rPr lang="en-US" sz="1800" u="none" strike="noStrike">
                          <a:effectLst/>
                        </a:rPr>
                        <a:t>Northeast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a:effectLst/>
                        </a:rPr>
                        <a:t>18.9</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5.6</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988733"/>
                  </a:ext>
                </a:extLst>
              </a:tr>
              <a:tr h="343901">
                <a:tc>
                  <a:txBody>
                    <a:bodyPr/>
                    <a:lstStyle/>
                    <a:p>
                      <a:pPr algn="l" fontAlgn="b"/>
                      <a:r>
                        <a:rPr lang="en-US" sz="1800" u="none" strike="noStrike" dirty="0">
                          <a:effectLst/>
                        </a:rPr>
                        <a:t>National</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28.3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800" u="none" strike="noStrike" dirty="0">
                          <a:effectLst/>
                        </a:rPr>
                        <a:t>4.9</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4520537"/>
                  </a:ext>
                </a:extLst>
              </a:tr>
            </a:tbl>
          </a:graphicData>
        </a:graphic>
      </p:graphicFrame>
      <p:sp>
        <p:nvSpPr>
          <p:cNvPr id="5" name="TextBox 4">
            <a:extLst>
              <a:ext uri="{FF2B5EF4-FFF2-40B4-BE49-F238E27FC236}">
                <a16:creationId xmlns:a16="http://schemas.microsoft.com/office/drawing/2014/main" id="{E6FDC301-5B26-4D9B-93CC-373CB74B0F9A}"/>
              </a:ext>
            </a:extLst>
          </p:cNvPr>
          <p:cNvSpPr txBox="1"/>
          <p:nvPr/>
        </p:nvSpPr>
        <p:spPr>
          <a:xfrm>
            <a:off x="6722689" y="2111115"/>
            <a:ext cx="4841204" cy="430887"/>
          </a:xfrm>
          <a:prstGeom prst="rect">
            <a:avLst/>
          </a:prstGeom>
          <a:noFill/>
        </p:spPr>
        <p:txBody>
          <a:bodyPr wrap="square" lIns="91440" tIns="45720" rIns="91440" bIns="45720" rtlCol="0" anchor="t">
            <a:spAutoFit/>
          </a:bodyPr>
          <a:lstStyle/>
          <a:p>
            <a:r>
              <a:rPr lang="en-US" sz="2200" b="1" dirty="0">
                <a:solidFill>
                  <a:schemeClr val="accent1">
                    <a:lumMod val="50000"/>
                  </a:schemeClr>
                </a:solidFill>
              </a:rPr>
              <a:t>Local-level* </a:t>
            </a:r>
            <a:r>
              <a:rPr lang="en-US" sz="2200" dirty="0">
                <a:solidFill>
                  <a:schemeClr val="accent1">
                    <a:lumMod val="50000"/>
                  </a:schemeClr>
                </a:solidFill>
              </a:rPr>
              <a:t>Statistics for 40 Foot Chassis</a:t>
            </a:r>
            <a:endParaRPr lang="en-US" sz="2200" dirty="0">
              <a:solidFill>
                <a:schemeClr val="accent1">
                  <a:lumMod val="50000"/>
                </a:schemeClr>
              </a:solidFill>
              <a:cs typeface="Calibri"/>
            </a:endParaRPr>
          </a:p>
        </p:txBody>
      </p:sp>
      <p:sp>
        <p:nvSpPr>
          <p:cNvPr id="6" name="TextBox 5">
            <a:extLst>
              <a:ext uri="{FF2B5EF4-FFF2-40B4-BE49-F238E27FC236}">
                <a16:creationId xmlns:a16="http://schemas.microsoft.com/office/drawing/2014/main" id="{2566E487-4FD1-46F4-9BDF-D6FCC43AAB7A}"/>
              </a:ext>
            </a:extLst>
          </p:cNvPr>
          <p:cNvSpPr txBox="1"/>
          <p:nvPr/>
        </p:nvSpPr>
        <p:spPr>
          <a:xfrm>
            <a:off x="383458" y="2542002"/>
            <a:ext cx="6096000" cy="769441"/>
          </a:xfrm>
          <a:prstGeom prst="rect">
            <a:avLst/>
          </a:prstGeom>
          <a:noFill/>
        </p:spPr>
        <p:txBody>
          <a:bodyPr wrap="square" lIns="91440" tIns="45720" rIns="91440" bIns="45720" rtlCol="0" anchor="t">
            <a:spAutoFit/>
          </a:bodyPr>
          <a:lstStyle/>
          <a:p>
            <a:pPr algn="ctr"/>
            <a:r>
              <a:rPr lang="en-US" sz="2200" b="1" dirty="0">
                <a:solidFill>
                  <a:srgbClr val="214E74"/>
                </a:solidFill>
              </a:rPr>
              <a:t>Regional and National-level </a:t>
            </a:r>
            <a:r>
              <a:rPr lang="en-US" sz="2200" dirty="0">
                <a:solidFill>
                  <a:srgbClr val="214E74"/>
                </a:solidFill>
              </a:rPr>
              <a:t>Statistics </a:t>
            </a:r>
          </a:p>
          <a:p>
            <a:pPr algn="ctr"/>
            <a:r>
              <a:rPr lang="en-US" sz="2200" dirty="0">
                <a:solidFill>
                  <a:srgbClr val="214E74"/>
                </a:solidFill>
              </a:rPr>
              <a:t>for 40 Foot Chassis</a:t>
            </a:r>
            <a:endParaRPr lang="en-US" dirty="0">
              <a:cs typeface="Calibri"/>
            </a:endParaRPr>
          </a:p>
        </p:txBody>
      </p:sp>
      <p:sp>
        <p:nvSpPr>
          <p:cNvPr id="10" name="TextBox 9">
            <a:extLst>
              <a:ext uri="{FF2B5EF4-FFF2-40B4-BE49-F238E27FC236}">
                <a16:creationId xmlns:a16="http://schemas.microsoft.com/office/drawing/2014/main" id="{D63C6625-E301-4CD7-81B6-7D745BF60DDE}"/>
              </a:ext>
            </a:extLst>
          </p:cNvPr>
          <p:cNvSpPr txBox="1"/>
          <p:nvPr/>
        </p:nvSpPr>
        <p:spPr>
          <a:xfrm>
            <a:off x="607251" y="1288869"/>
            <a:ext cx="10807140" cy="707886"/>
          </a:xfrm>
          <a:prstGeom prst="rect">
            <a:avLst/>
          </a:prstGeom>
          <a:noFill/>
          <a:ln>
            <a:solidFill>
              <a:srgbClr val="083A64"/>
            </a:solidFill>
          </a:ln>
        </p:spPr>
        <p:txBody>
          <a:bodyPr wrap="square" lIns="91440" tIns="45720" rIns="91440" bIns="45720" rtlCol="0" anchor="t">
            <a:spAutoFit/>
          </a:bodyPr>
          <a:lstStyle/>
          <a:p>
            <a:pPr algn="ctr"/>
            <a:r>
              <a:rPr lang="en-US" sz="2000" dirty="0"/>
              <a:t>Monthly data will be aggregated and tabulated at a local, regional, and national level. Data at the local or regional level will be suppressed if BTS sees any disclosure concerns.</a:t>
            </a:r>
            <a:endParaRPr lang="en-US" dirty="0"/>
          </a:p>
        </p:txBody>
      </p:sp>
    </p:spTree>
    <p:extLst>
      <p:ext uri="{BB962C8B-B14F-4D97-AF65-F5344CB8AC3E}">
        <p14:creationId xmlns:p14="http://schemas.microsoft.com/office/powerpoint/2010/main" val="2411794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5009449" y="2766595"/>
            <a:ext cx="5992587" cy="1339589"/>
          </a:xfrm>
        </p:spPr>
        <p:txBody>
          <a:bodyPr/>
          <a:lstStyle/>
          <a:p>
            <a:r>
              <a:rPr lang="en-US" sz="4000">
                <a:effectLst/>
                <a:latin typeface="Calibri" panose="020F0502020204030204" pitchFamily="34" charset="0"/>
                <a:ea typeface="Calibri" panose="020F0502020204030204" pitchFamily="34" charset="0"/>
              </a:rPr>
              <a:t>Data Security and Confidentiality </a:t>
            </a:r>
            <a:br>
              <a:rPr lang="en-US"/>
            </a:br>
            <a:br>
              <a:rPr lang="en-US"/>
            </a:br>
            <a:endParaRPr lang="en-US"/>
          </a:p>
        </p:txBody>
      </p:sp>
    </p:spTree>
    <p:extLst>
      <p:ext uri="{BB962C8B-B14F-4D97-AF65-F5344CB8AC3E}">
        <p14:creationId xmlns:p14="http://schemas.microsoft.com/office/powerpoint/2010/main" val="398992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a:extLst>
              <a:ext uri="{FF2B5EF4-FFF2-40B4-BE49-F238E27FC236}">
                <a16:creationId xmlns:a16="http://schemas.microsoft.com/office/drawing/2014/main" id="{C5462610-1D7E-437B-B516-F30D9A789B9B}"/>
              </a:ext>
            </a:extLst>
          </p:cNvPr>
          <p:cNvSpPr>
            <a:spLocks noGrp="1"/>
          </p:cNvSpPr>
          <p:nvPr>
            <p:ph type="title"/>
          </p:nvPr>
        </p:nvSpPr>
        <p:spPr>
          <a:xfrm>
            <a:off x="767443" y="480990"/>
            <a:ext cx="9588232" cy="449743"/>
          </a:xfrm>
        </p:spPr>
        <p:txBody>
          <a:bodyPr>
            <a:normAutofit fontScale="90000"/>
          </a:bodyPr>
          <a:lstStyle/>
          <a:p>
            <a:r>
              <a:rPr lang="en-US"/>
              <a:t>Large image</a:t>
            </a:r>
          </a:p>
        </p:txBody>
      </p:sp>
      <p:sp>
        <p:nvSpPr>
          <p:cNvPr id="6" name="Slide Number Placeholder 5">
            <a:extLst>
              <a:ext uri="{FF2B5EF4-FFF2-40B4-BE49-F238E27FC236}">
                <a16:creationId xmlns:a16="http://schemas.microsoft.com/office/drawing/2014/main" id="{70202D98-AA1E-41BB-B94E-180311759C13}"/>
              </a:ext>
            </a:extLst>
          </p:cNvPr>
          <p:cNvSpPr>
            <a:spLocks noGrp="1"/>
          </p:cNvSpPr>
          <p:nvPr>
            <p:ph type="sldNum" sz="quarter" idx="33"/>
          </p:nvPr>
        </p:nvSpPr>
        <p:spPr/>
        <p:txBody>
          <a:bodyPr/>
          <a:lstStyle/>
          <a:p>
            <a:fld id="{19B51A1E-902D-48AF-9020-955120F399B6}" type="slidenum">
              <a:rPr lang="en-US" smtClean="0"/>
              <a:pPr/>
              <a:t>24</a:t>
            </a:fld>
            <a:endParaRPr lang="en-US"/>
          </a:p>
        </p:txBody>
      </p:sp>
      <p:sp>
        <p:nvSpPr>
          <p:cNvPr id="7" name="Google Shape;656;p51"/>
          <p:cNvSpPr txBox="1">
            <a:spLocks/>
          </p:cNvSpPr>
          <p:nvPr/>
        </p:nvSpPr>
        <p:spPr>
          <a:xfrm>
            <a:off x="554933" y="450133"/>
            <a:ext cx="10984800" cy="738000"/>
          </a:xfrm>
          <a:prstGeom prst="rect">
            <a:avLst/>
          </a:prstGeom>
        </p:spPr>
        <p:txBody>
          <a:bodyPr spcFirstLastPara="1" vert="horz" wrap="square" lIns="121900" tIns="121900" rIns="121900" bIns="121900" rtlCol="0" anchor="t" anchorCtr="0">
            <a:noAutofit/>
          </a:bodyPr>
          <a:lstStyle>
            <a:lvl1pPr algn="l" defTabSz="685800" rtl="0" eaLnBrk="1" latinLnBrk="0" hangingPunct="1">
              <a:lnSpc>
                <a:spcPct val="90000"/>
              </a:lnSpc>
              <a:spcBef>
                <a:spcPct val="0"/>
              </a:spcBef>
              <a:buNone/>
              <a:defRPr sz="2400" b="1" kern="1200" spc="-113">
                <a:solidFill>
                  <a:schemeClr val="tx2">
                    <a:lumMod val="75000"/>
                  </a:schemeClr>
                </a:solidFill>
                <a:latin typeface="+mj-lt"/>
                <a:ea typeface="+mj-ea"/>
                <a:cs typeface="+mj-cs"/>
              </a:defRPr>
            </a:lvl1pPr>
          </a:lstStyle>
          <a:p>
            <a:pPr>
              <a:spcBef>
                <a:spcPts val="0"/>
              </a:spcBef>
            </a:pPr>
            <a:r>
              <a:rPr lang="en" sz="3200"/>
              <a:t>13 Principal Federal Statistical Agencies</a:t>
            </a:r>
          </a:p>
        </p:txBody>
      </p:sp>
      <p:sp>
        <p:nvSpPr>
          <p:cNvPr id="222" name="TextBox 221">
            <a:extLst>
              <a:ext uri="{FF2B5EF4-FFF2-40B4-BE49-F238E27FC236}">
                <a16:creationId xmlns:a16="http://schemas.microsoft.com/office/drawing/2014/main" id="{6F289375-1E9F-4298-AD6C-75FC19169C6D}"/>
              </a:ext>
            </a:extLst>
          </p:cNvPr>
          <p:cNvSpPr txBox="1"/>
          <p:nvPr/>
        </p:nvSpPr>
        <p:spPr>
          <a:xfrm>
            <a:off x="7552950" y="2284974"/>
            <a:ext cx="3953012" cy="2862322"/>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Guided by OMB Statistical Policy Directives to assure objectivity and credibility of agency products</a:t>
            </a:r>
          </a:p>
          <a:p>
            <a:pPr marL="285750" indent="-285750">
              <a:buFont typeface="Arial" panose="020B0604020202020204" pitchFamily="34" charset="0"/>
              <a:buChar char="•"/>
            </a:pPr>
            <a:r>
              <a:rPr lang="en-US" dirty="0"/>
              <a:t>Essential for private and public decision making</a:t>
            </a:r>
          </a:p>
          <a:p>
            <a:pPr marL="285750" indent="-285750">
              <a:buFont typeface="Arial" panose="020B0604020202020204" pitchFamily="34" charset="0"/>
              <a:buChar char="•"/>
            </a:pPr>
            <a:r>
              <a:rPr lang="en-US" dirty="0"/>
              <a:t>Agencies collaborate on:</a:t>
            </a:r>
          </a:p>
          <a:p>
            <a:pPr marL="742950" lvl="1" indent="-285750">
              <a:buFont typeface="Arial" panose="020B0604020202020204" pitchFamily="34" charset="0"/>
              <a:buChar char="•"/>
            </a:pPr>
            <a:r>
              <a:rPr lang="en-US" dirty="0"/>
              <a:t>Confidentiality</a:t>
            </a:r>
          </a:p>
          <a:p>
            <a:pPr marL="742950" lvl="1" indent="-285750">
              <a:buFont typeface="Arial" panose="020B0604020202020204" pitchFamily="34" charset="0"/>
              <a:buChar char="•"/>
            </a:pPr>
            <a:r>
              <a:rPr lang="en-US" dirty="0"/>
              <a:t>Data Quality</a:t>
            </a:r>
          </a:p>
          <a:p>
            <a:pPr marL="742950" lvl="1" indent="-285750">
              <a:buFont typeface="Arial" panose="020B0604020202020204" pitchFamily="34" charset="0"/>
              <a:buChar char="•"/>
            </a:pPr>
            <a:r>
              <a:rPr lang="en-US" dirty="0"/>
              <a:t>Statistical Issues</a:t>
            </a:r>
          </a:p>
          <a:p>
            <a:pPr marL="285750" indent="-285750">
              <a:buFont typeface="Arial" panose="020B0604020202020204" pitchFamily="34" charset="0"/>
              <a:buChar char="•"/>
            </a:pPr>
            <a:endParaRPr lang="en-US" dirty="0"/>
          </a:p>
        </p:txBody>
      </p:sp>
      <p:pic>
        <p:nvPicPr>
          <p:cNvPr id="20" name="Picture 19" descr="Logo for Bureau of Economic Analysis">
            <a:extLst>
              <a:ext uri="{FF2B5EF4-FFF2-40B4-BE49-F238E27FC236}">
                <a16:creationId xmlns:a16="http://schemas.microsoft.com/office/drawing/2014/main" id="{1C62058A-D2A9-4183-9D96-D4C872048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08" y="1330482"/>
            <a:ext cx="1501590" cy="738001"/>
          </a:xfrm>
          <a:prstGeom prst="rect">
            <a:avLst/>
          </a:prstGeom>
        </p:spPr>
      </p:pic>
      <p:pic>
        <p:nvPicPr>
          <p:cNvPr id="21" name="Graphic 20" descr="Logo for Bureau of Justice Statistics">
            <a:extLst>
              <a:ext uri="{FF2B5EF4-FFF2-40B4-BE49-F238E27FC236}">
                <a16:creationId xmlns:a16="http://schemas.microsoft.com/office/drawing/2014/main" id="{0BAB2EA4-7686-4327-85DD-E381411134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7420" y="1449338"/>
            <a:ext cx="1307445" cy="755703"/>
          </a:xfrm>
          <a:prstGeom prst="rect">
            <a:avLst/>
          </a:prstGeom>
        </p:spPr>
      </p:pic>
      <p:pic>
        <p:nvPicPr>
          <p:cNvPr id="22" name="Picture 21" descr="Logo for Bureau of Labor Statistics">
            <a:extLst>
              <a:ext uri="{FF2B5EF4-FFF2-40B4-BE49-F238E27FC236}">
                <a16:creationId xmlns:a16="http://schemas.microsoft.com/office/drawing/2014/main" id="{4893642B-3E1B-44B4-A958-51DB8BBC4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1616" y="1359196"/>
            <a:ext cx="1142468" cy="624548"/>
          </a:xfrm>
          <a:prstGeom prst="rect">
            <a:avLst/>
          </a:prstGeom>
        </p:spPr>
      </p:pic>
      <p:pic>
        <p:nvPicPr>
          <p:cNvPr id="23" name="Picture 22" descr="Logo for 30th Anniversary of Bureau of Transportation Statistics">
            <a:extLst>
              <a:ext uri="{FF2B5EF4-FFF2-40B4-BE49-F238E27FC236}">
                <a16:creationId xmlns:a16="http://schemas.microsoft.com/office/drawing/2014/main" id="{E0086CBD-C5BA-410E-B169-4D5C977A3E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1078" y="3059030"/>
            <a:ext cx="1740989" cy="1740989"/>
          </a:xfrm>
          <a:prstGeom prst="rect">
            <a:avLst/>
          </a:prstGeom>
        </p:spPr>
      </p:pic>
      <p:pic>
        <p:nvPicPr>
          <p:cNvPr id="24" name="Graphic 23" descr="Logo for the United States Census Bureau">
            <a:extLst>
              <a:ext uri="{FF2B5EF4-FFF2-40B4-BE49-F238E27FC236}">
                <a16:creationId xmlns:a16="http://schemas.microsoft.com/office/drawing/2014/main" id="{1BE9F3FE-8737-4212-90DC-0EC87CBC13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1616" y="2255099"/>
            <a:ext cx="1641230" cy="640080"/>
          </a:xfrm>
          <a:prstGeom prst="rect">
            <a:avLst/>
          </a:prstGeom>
        </p:spPr>
      </p:pic>
      <p:pic>
        <p:nvPicPr>
          <p:cNvPr id="25" name="Picture 24" descr="Logo for the Economic Research Service">
            <a:extLst>
              <a:ext uri="{FF2B5EF4-FFF2-40B4-BE49-F238E27FC236}">
                <a16:creationId xmlns:a16="http://schemas.microsoft.com/office/drawing/2014/main" id="{DAC92CE9-E012-4B71-8859-E130AA28C0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1905" y="2426900"/>
            <a:ext cx="2743200" cy="354966"/>
          </a:xfrm>
          <a:prstGeom prst="rect">
            <a:avLst/>
          </a:prstGeom>
        </p:spPr>
      </p:pic>
      <p:pic>
        <p:nvPicPr>
          <p:cNvPr id="26" name="Picture 25" descr="Logo for the Energy Information Administration">
            <a:extLst>
              <a:ext uri="{FF2B5EF4-FFF2-40B4-BE49-F238E27FC236}">
                <a16:creationId xmlns:a16="http://schemas.microsoft.com/office/drawing/2014/main" id="{EA92B5BB-ABDC-424D-A093-9327E39188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1290" y="3222364"/>
            <a:ext cx="2103120" cy="471144"/>
          </a:xfrm>
          <a:prstGeom prst="rect">
            <a:avLst/>
          </a:prstGeom>
        </p:spPr>
      </p:pic>
      <p:pic>
        <p:nvPicPr>
          <p:cNvPr id="27" name="Graphic 26" descr="Logo for the Federal Reserve Board">
            <a:extLst>
              <a:ext uri="{FF2B5EF4-FFF2-40B4-BE49-F238E27FC236}">
                <a16:creationId xmlns:a16="http://schemas.microsoft.com/office/drawing/2014/main" id="{C4C0A5E2-D48A-4905-B290-0EF905D964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9753" y="4049854"/>
            <a:ext cx="1106424" cy="1106424"/>
          </a:xfrm>
          <a:prstGeom prst="rect">
            <a:avLst/>
          </a:prstGeom>
        </p:spPr>
      </p:pic>
      <p:pic>
        <p:nvPicPr>
          <p:cNvPr id="28" name="Picture 27" descr="Logo for the National Agricultural Statistics Service">
            <a:extLst>
              <a:ext uri="{FF2B5EF4-FFF2-40B4-BE49-F238E27FC236}">
                <a16:creationId xmlns:a16="http://schemas.microsoft.com/office/drawing/2014/main" id="{66102C2E-549D-4BC2-955F-22C86737AA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194" y="2792430"/>
            <a:ext cx="2177144" cy="914400"/>
          </a:xfrm>
          <a:prstGeom prst="rect">
            <a:avLst/>
          </a:prstGeom>
        </p:spPr>
      </p:pic>
      <p:pic>
        <p:nvPicPr>
          <p:cNvPr id="29" name="Picture 28" descr="Logo for the U.S. Internal revenue Service">
            <a:extLst>
              <a:ext uri="{FF2B5EF4-FFF2-40B4-BE49-F238E27FC236}">
                <a16:creationId xmlns:a16="http://schemas.microsoft.com/office/drawing/2014/main" id="{75808C7C-5288-4982-99A5-B6A88CB05FC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94047" y="4684303"/>
            <a:ext cx="731520" cy="914400"/>
          </a:xfrm>
          <a:prstGeom prst="rect">
            <a:avLst/>
          </a:prstGeom>
        </p:spPr>
      </p:pic>
      <p:pic>
        <p:nvPicPr>
          <p:cNvPr id="31" name="Picture 30" descr="Logo for the National Center for Health Statistics">
            <a:extLst>
              <a:ext uri="{FF2B5EF4-FFF2-40B4-BE49-F238E27FC236}">
                <a16:creationId xmlns:a16="http://schemas.microsoft.com/office/drawing/2014/main" id="{2C12EC4C-74B9-4043-8093-08A975B79AF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14837" y="4249596"/>
            <a:ext cx="1844040" cy="679990"/>
          </a:xfrm>
          <a:prstGeom prst="rect">
            <a:avLst/>
          </a:prstGeom>
        </p:spPr>
      </p:pic>
      <p:pic>
        <p:nvPicPr>
          <p:cNvPr id="32" name="Picture 31" descr="Logo for the National Center of Science and Engineering Statistics">
            <a:extLst>
              <a:ext uri="{FF2B5EF4-FFF2-40B4-BE49-F238E27FC236}">
                <a16:creationId xmlns:a16="http://schemas.microsoft.com/office/drawing/2014/main" id="{A800B69C-3D90-4571-9D54-EA134E41D2C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4060" y="5822118"/>
            <a:ext cx="1977018" cy="914400"/>
          </a:xfrm>
          <a:prstGeom prst="rect">
            <a:avLst/>
          </a:prstGeom>
        </p:spPr>
      </p:pic>
      <p:pic>
        <p:nvPicPr>
          <p:cNvPr id="33" name="Picture 32" descr="Logo for the Social Security Administration">
            <a:extLst>
              <a:ext uri="{FF2B5EF4-FFF2-40B4-BE49-F238E27FC236}">
                <a16:creationId xmlns:a16="http://schemas.microsoft.com/office/drawing/2014/main" id="{4E0AB68D-A7DF-40B8-9C89-20A83F85D48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42912" y="4896031"/>
            <a:ext cx="914400" cy="914400"/>
          </a:xfrm>
          <a:prstGeom prst="rect">
            <a:avLst/>
          </a:prstGeom>
        </p:spPr>
      </p:pic>
      <p:pic>
        <p:nvPicPr>
          <p:cNvPr id="34" name="Picture 33" descr="Logo for the Institute of Education Sciences">
            <a:extLst>
              <a:ext uri="{FF2B5EF4-FFF2-40B4-BE49-F238E27FC236}">
                <a16:creationId xmlns:a16="http://schemas.microsoft.com/office/drawing/2014/main" id="{7700E6C3-E739-489B-B5E7-1E4975E119E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71837" y="5909508"/>
            <a:ext cx="2286000" cy="575639"/>
          </a:xfrm>
          <a:prstGeom prst="rect">
            <a:avLst/>
          </a:prstGeom>
        </p:spPr>
      </p:pic>
    </p:spTree>
    <p:extLst>
      <p:ext uri="{BB962C8B-B14F-4D97-AF65-F5344CB8AC3E}">
        <p14:creationId xmlns:p14="http://schemas.microsoft.com/office/powerpoint/2010/main" val="362518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3E62C9-285E-4D57-91D1-DC686CE1DC42}"/>
              </a:ext>
            </a:extLst>
          </p:cNvPr>
          <p:cNvSpPr>
            <a:spLocks noGrp="1"/>
          </p:cNvSpPr>
          <p:nvPr>
            <p:ph sz="half" idx="1"/>
          </p:nvPr>
        </p:nvSpPr>
        <p:spPr>
          <a:xfrm>
            <a:off x="642116" y="1695715"/>
            <a:ext cx="11339351" cy="4808780"/>
          </a:xfrm>
        </p:spPr>
        <p:txBody>
          <a:bodyPr>
            <a:normAutofit lnSpcReduction="10000"/>
          </a:bodyPr>
          <a:lstStyle/>
          <a:p>
            <a:r>
              <a:rPr lang="en-US" dirty="0">
                <a:solidFill>
                  <a:srgbClr val="002060"/>
                </a:solidFill>
                <a:latin typeface="Corbel" panose="020B0503020204020204" pitchFamily="34" charset="0"/>
              </a:rPr>
              <a:t>CIPSEA provides a uniform and standardized pledge of confidentiality to individuals and businesses, which is different than other privacy laws</a:t>
            </a:r>
          </a:p>
          <a:p>
            <a:pPr lvl="1"/>
            <a:r>
              <a:rPr lang="en-US" sz="2800" dirty="0">
                <a:solidFill>
                  <a:srgbClr val="002060"/>
                </a:solidFill>
                <a:latin typeface="Corbel" panose="020B0503020204020204" pitchFamily="34" charset="0"/>
              </a:rPr>
              <a:t>Protects information reported to the government above and beyond the identity of the reporter (beyond PII)</a:t>
            </a:r>
          </a:p>
          <a:p>
            <a:r>
              <a:rPr lang="en-US" dirty="0">
                <a:solidFill>
                  <a:srgbClr val="002060"/>
                </a:solidFill>
                <a:latin typeface="Corbel" panose="020B0503020204020204" pitchFamily="34" charset="0"/>
              </a:rPr>
              <a:t>The CIPSEA mandate is to allow for release of information on emerging trends and patterns describing characteristics of groups, without identifying those individuals or organizations</a:t>
            </a:r>
          </a:p>
          <a:p>
            <a:r>
              <a:rPr lang="en-US" dirty="0">
                <a:solidFill>
                  <a:srgbClr val="002060"/>
                </a:solidFill>
                <a:latin typeface="Corbel" panose="020B0503020204020204" pitchFamily="34" charset="0"/>
              </a:rPr>
              <a:t>Assures information reported will be kept confidential and only be used for statistical purposes</a:t>
            </a:r>
          </a:p>
          <a:p>
            <a:pPr lvl="1"/>
            <a:r>
              <a:rPr lang="en-US" sz="2800" dirty="0">
                <a:solidFill>
                  <a:srgbClr val="002060"/>
                </a:solidFill>
                <a:latin typeface="Corbel" panose="020B0503020204020204" pitchFamily="34" charset="0"/>
              </a:rPr>
              <a:t>The only exception is explicit consent of the reporting entity: the data provider grants permission for information to be released in an identifiable form or used for some other purpose</a:t>
            </a:r>
          </a:p>
          <a:p>
            <a:endParaRPr lang="en-US" dirty="0"/>
          </a:p>
        </p:txBody>
      </p:sp>
      <p:sp>
        <p:nvSpPr>
          <p:cNvPr id="4" name="Text Placeholder 3">
            <a:extLst>
              <a:ext uri="{FF2B5EF4-FFF2-40B4-BE49-F238E27FC236}">
                <a16:creationId xmlns:a16="http://schemas.microsoft.com/office/drawing/2014/main" id="{C08A43AC-2EBE-4F4B-90EC-085C2BAC806C}"/>
              </a:ext>
            </a:extLst>
          </p:cNvPr>
          <p:cNvSpPr>
            <a:spLocks noGrp="1"/>
          </p:cNvSpPr>
          <p:nvPr>
            <p:ph type="body" sz="quarter" idx="32"/>
          </p:nvPr>
        </p:nvSpPr>
        <p:spPr/>
        <p:txBody>
          <a:bodyPr>
            <a:normAutofit fontScale="77500" lnSpcReduction="20000"/>
          </a:bodyPr>
          <a:lstStyle/>
          <a:p>
            <a:r>
              <a:rPr lang="en-US" dirty="0">
                <a:solidFill>
                  <a:schemeClr val="tx1"/>
                </a:solidFill>
                <a:latin typeface="Corbel"/>
                <a:cs typeface="Arial"/>
              </a:rPr>
              <a:t>Principles of The Confidential Information Protection and Statistical Efficiency Act (CIPESA)</a:t>
            </a:r>
            <a:endParaRPr lang="en-US" dirty="0"/>
          </a:p>
        </p:txBody>
      </p:sp>
      <p:sp>
        <p:nvSpPr>
          <p:cNvPr id="5" name="Title 4">
            <a:extLst>
              <a:ext uri="{FF2B5EF4-FFF2-40B4-BE49-F238E27FC236}">
                <a16:creationId xmlns:a16="http://schemas.microsoft.com/office/drawing/2014/main" id="{3001C4AF-BCCF-494B-B395-9CE50BB174DD}"/>
              </a:ext>
            </a:extLst>
          </p:cNvPr>
          <p:cNvSpPr>
            <a:spLocks noGrp="1"/>
          </p:cNvSpPr>
          <p:nvPr>
            <p:ph type="title"/>
          </p:nvPr>
        </p:nvSpPr>
        <p:spPr/>
        <p:txBody>
          <a:bodyPr>
            <a:normAutofit fontScale="90000"/>
          </a:bodyPr>
          <a:lstStyle/>
          <a:p>
            <a:r>
              <a:rPr lang="en-US" dirty="0"/>
              <a:t>CIPSEA</a:t>
            </a:r>
          </a:p>
        </p:txBody>
      </p:sp>
    </p:spTree>
    <p:extLst>
      <p:ext uri="{BB962C8B-B14F-4D97-AF65-F5344CB8AC3E}">
        <p14:creationId xmlns:p14="http://schemas.microsoft.com/office/powerpoint/2010/main" val="103913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42116" y="1695715"/>
            <a:ext cx="11117883" cy="4824355"/>
          </a:xfrm>
        </p:spPr>
        <p:txBody>
          <a:bodyPr anchor="t">
            <a:normAutofit/>
          </a:bodyPr>
          <a:lstStyle/>
          <a:p>
            <a:r>
              <a:rPr lang="en-US" dirty="0"/>
              <a:t>Description, estimation, or analysis of the characteristics of groups, without identifying those individuals or organizations</a:t>
            </a:r>
          </a:p>
          <a:p>
            <a:r>
              <a:rPr lang="en-US" dirty="0"/>
              <a:t>Includes all aspects of data</a:t>
            </a:r>
          </a:p>
          <a:p>
            <a:pPr lvl="1"/>
            <a:r>
              <a:rPr lang="en-US" dirty="0"/>
              <a:t>Protecting the data portal and server that the data is reported into</a:t>
            </a:r>
          </a:p>
          <a:p>
            <a:pPr lvl="1"/>
            <a:r>
              <a:rPr lang="en-US" dirty="0"/>
              <a:t>Maintaining administrative procedures dictating who has access to data (need to know only)</a:t>
            </a:r>
          </a:p>
          <a:p>
            <a:pPr lvl="1"/>
            <a:r>
              <a:rPr lang="en-US" dirty="0"/>
              <a:t>Making sure that any data releases only include information that has been sufficiently aggregated to protect the identity of those who provided the original information</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26</a:t>
            </a:fld>
            <a:endParaRPr lang="en-US"/>
          </a:p>
        </p:txBody>
      </p:sp>
      <p:sp>
        <p:nvSpPr>
          <p:cNvPr id="9" name="Text Placeholder 8"/>
          <p:cNvSpPr>
            <a:spLocks noGrp="1"/>
          </p:cNvSpPr>
          <p:nvPr>
            <p:ph type="body" sz="quarter" idx="32"/>
          </p:nvPr>
        </p:nvSpPr>
        <p:spPr/>
        <p:txBody>
          <a:bodyPr>
            <a:normAutofit fontScale="92500" lnSpcReduction="10000"/>
          </a:bodyPr>
          <a:lstStyle/>
          <a:p>
            <a:r>
              <a:rPr lang="en-US"/>
              <a:t>Statistical Purpose</a:t>
            </a:r>
          </a:p>
        </p:txBody>
      </p:sp>
      <p:sp>
        <p:nvSpPr>
          <p:cNvPr id="3" name="Title 2"/>
          <p:cNvSpPr>
            <a:spLocks noGrp="1"/>
          </p:cNvSpPr>
          <p:nvPr>
            <p:ph type="title"/>
          </p:nvPr>
        </p:nvSpPr>
        <p:spPr/>
        <p:txBody>
          <a:bodyPr>
            <a:normAutofit fontScale="90000"/>
          </a:bodyPr>
          <a:lstStyle/>
          <a:p>
            <a:r>
              <a:rPr lang="en-US"/>
              <a:t>CIPSEA</a:t>
            </a:r>
          </a:p>
        </p:txBody>
      </p:sp>
    </p:spTree>
    <p:extLst>
      <p:ext uri="{BB962C8B-B14F-4D97-AF65-F5344CB8AC3E}">
        <p14:creationId xmlns:p14="http://schemas.microsoft.com/office/powerpoint/2010/main" val="377833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42117" y="1695715"/>
            <a:ext cx="10847518" cy="4675636"/>
          </a:xfrm>
        </p:spPr>
        <p:txBody>
          <a:bodyPr anchor="t">
            <a:normAutofit lnSpcReduction="10000"/>
          </a:bodyPr>
          <a:lstStyle/>
          <a:p>
            <a:r>
              <a:rPr lang="en-US"/>
              <a:t>BTS has the power to invoke CIPSEA for data collections (including OSRA 22) where appropriate</a:t>
            </a:r>
          </a:p>
          <a:p>
            <a:r>
              <a:rPr lang="en-US"/>
              <a:t>Data collected under CIPSEA is:</a:t>
            </a:r>
          </a:p>
          <a:p>
            <a:pPr lvl="1"/>
            <a:r>
              <a:rPr lang="en-US"/>
              <a:t>Immune from legal process (court subpoena) and cannot be admitted as evidence</a:t>
            </a:r>
          </a:p>
          <a:p>
            <a:pPr lvl="1"/>
            <a:r>
              <a:rPr lang="en-US"/>
              <a:t>Exempt from Freedom of Information Act (FOIA) requests</a:t>
            </a:r>
          </a:p>
          <a:p>
            <a:r>
              <a:rPr lang="en-US"/>
              <a:t>Any federal employee, contractor, or agent accessing CIPSEA data on BTS’s behalf who willfully discloses confidential information (under CIPSEA) faces:</a:t>
            </a:r>
          </a:p>
          <a:p>
            <a:pPr lvl="1"/>
            <a:r>
              <a:rPr lang="en-US"/>
              <a:t>Removal from office, and/or</a:t>
            </a:r>
          </a:p>
          <a:p>
            <a:pPr lvl="1"/>
            <a:r>
              <a:rPr lang="en-US"/>
              <a:t>Class-E felony conviction (fi</a:t>
            </a:r>
            <a:r>
              <a:rPr lang="en-US" sz="2400"/>
              <a:t>nes up to $250,000 and/or imprisonment of up to 5 years)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27</a:t>
            </a:fld>
            <a:endParaRPr lang="en-US"/>
          </a:p>
        </p:txBody>
      </p:sp>
      <p:sp>
        <p:nvSpPr>
          <p:cNvPr id="9" name="Text Placeholder 8"/>
          <p:cNvSpPr>
            <a:spLocks noGrp="1"/>
          </p:cNvSpPr>
          <p:nvPr>
            <p:ph type="body" sz="quarter" idx="32"/>
          </p:nvPr>
        </p:nvSpPr>
        <p:spPr/>
        <p:txBody>
          <a:bodyPr>
            <a:normAutofit fontScale="92500" lnSpcReduction="10000"/>
          </a:bodyPr>
          <a:lstStyle/>
          <a:p>
            <a:r>
              <a:rPr lang="en-US"/>
              <a:t>Legal</a:t>
            </a:r>
          </a:p>
        </p:txBody>
      </p:sp>
      <p:sp>
        <p:nvSpPr>
          <p:cNvPr id="3" name="Title 2"/>
          <p:cNvSpPr>
            <a:spLocks noGrp="1"/>
          </p:cNvSpPr>
          <p:nvPr>
            <p:ph type="title"/>
          </p:nvPr>
        </p:nvSpPr>
        <p:spPr/>
        <p:txBody>
          <a:bodyPr>
            <a:normAutofit fontScale="90000"/>
          </a:bodyPr>
          <a:lstStyle/>
          <a:p>
            <a:r>
              <a:rPr lang="en-US"/>
              <a:t>CIPSEA</a:t>
            </a:r>
          </a:p>
        </p:txBody>
      </p:sp>
    </p:spTree>
    <p:extLst>
      <p:ext uri="{BB962C8B-B14F-4D97-AF65-F5344CB8AC3E}">
        <p14:creationId xmlns:p14="http://schemas.microsoft.com/office/powerpoint/2010/main" val="1872834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23313" y="1499834"/>
            <a:ext cx="5142000" cy="3993158"/>
          </a:xfrm>
        </p:spPr>
        <p:txBody>
          <a:bodyPr anchor="t">
            <a:normAutofit/>
          </a:bodyPr>
          <a:lstStyle/>
          <a:p>
            <a:pPr marL="0" indent="0">
              <a:buNone/>
            </a:pPr>
            <a:r>
              <a:rPr lang="en-US"/>
              <a:t>DOT Main Network</a:t>
            </a:r>
          </a:p>
          <a:p>
            <a:r>
              <a:rPr lang="en-US"/>
              <a:t>Access email, internet, all DOT software</a:t>
            </a:r>
          </a:p>
          <a:p>
            <a:r>
              <a:rPr lang="en-US"/>
              <a:t>Connected to DOT main servers to share files with colleagues</a:t>
            </a:r>
          </a:p>
          <a:p>
            <a:r>
              <a:rPr lang="en-US"/>
              <a:t>Backed up servers by DOT protocols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28</a:t>
            </a:fld>
            <a:endParaRPr lang="en-US"/>
          </a:p>
        </p:txBody>
      </p:sp>
      <p:sp>
        <p:nvSpPr>
          <p:cNvPr id="3" name="Title 2"/>
          <p:cNvSpPr>
            <a:spLocks noGrp="1"/>
          </p:cNvSpPr>
          <p:nvPr>
            <p:ph type="title"/>
          </p:nvPr>
        </p:nvSpPr>
        <p:spPr/>
        <p:txBody>
          <a:bodyPr>
            <a:normAutofit fontScale="90000"/>
          </a:bodyPr>
          <a:lstStyle/>
          <a:p>
            <a:r>
              <a:rPr lang="en-US"/>
              <a:t>BTS Private Network</a:t>
            </a:r>
          </a:p>
        </p:txBody>
      </p:sp>
      <p:sp>
        <p:nvSpPr>
          <p:cNvPr id="10" name="Content Placeholder 3">
            <a:extLst>
              <a:ext uri="{FF2B5EF4-FFF2-40B4-BE49-F238E27FC236}">
                <a16:creationId xmlns:a16="http://schemas.microsoft.com/office/drawing/2014/main" id="{911245EB-7C21-44BA-925D-2C7E63E6C4DE}"/>
              </a:ext>
            </a:extLst>
          </p:cNvPr>
          <p:cNvSpPr txBox="1">
            <a:spLocks/>
          </p:cNvSpPr>
          <p:nvPr/>
        </p:nvSpPr>
        <p:spPr>
          <a:xfrm>
            <a:off x="608725" y="1499834"/>
            <a:ext cx="5142000" cy="414332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83A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83A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83A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83A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83A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BTS Private Network</a:t>
            </a:r>
          </a:p>
          <a:p>
            <a:r>
              <a:rPr lang="en-US"/>
              <a:t>Separate servers, residing within the private network</a:t>
            </a:r>
          </a:p>
          <a:p>
            <a:r>
              <a:rPr lang="en-US"/>
              <a:t>No sharing of files between DOT main network and BTS private network.</a:t>
            </a:r>
          </a:p>
          <a:p>
            <a:r>
              <a:rPr lang="en-US"/>
              <a:t>No direct access to internet</a:t>
            </a:r>
          </a:p>
          <a:p>
            <a:r>
              <a:rPr lang="en-US"/>
              <a:t>Analysis software to allow data analysis within the private network</a:t>
            </a:r>
          </a:p>
          <a:p>
            <a:r>
              <a:rPr lang="en-US"/>
              <a:t>Backups maintained within the private network</a:t>
            </a:r>
          </a:p>
        </p:txBody>
      </p:sp>
    </p:spTree>
    <p:extLst>
      <p:ext uri="{BB962C8B-B14F-4D97-AF65-F5344CB8AC3E}">
        <p14:creationId xmlns:p14="http://schemas.microsoft.com/office/powerpoint/2010/main" val="175409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E003EC-C596-4BEA-B4AA-C060B8503C4C}"/>
              </a:ext>
            </a:extLst>
          </p:cNvPr>
          <p:cNvSpPr>
            <a:spLocks noGrp="1"/>
          </p:cNvSpPr>
          <p:nvPr>
            <p:ph type="sldNum" sz="quarter"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939C9-AC64-B240-A8FE-6EE68C639854}" type="slidenum">
              <a:rPr kumimoji="0" lang="en-US"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D3694EEA-0CC4-4992-AC21-BAA8EA363F2B}"/>
              </a:ext>
            </a:extLst>
          </p:cNvPr>
          <p:cNvSpPr>
            <a:spLocks noGrp="1"/>
          </p:cNvSpPr>
          <p:nvPr>
            <p:ph type="title"/>
          </p:nvPr>
        </p:nvSpPr>
        <p:spPr/>
        <p:txBody>
          <a:bodyPr>
            <a:normAutofit fontScale="90000"/>
          </a:bodyPr>
          <a:lstStyle/>
          <a:p>
            <a:r>
              <a:rPr lang="en-US" dirty="0"/>
              <a:t>Disclosure Review </a:t>
            </a:r>
          </a:p>
        </p:txBody>
      </p:sp>
      <p:sp>
        <p:nvSpPr>
          <p:cNvPr id="9" name="Title 1">
            <a:extLst>
              <a:ext uri="{FF2B5EF4-FFF2-40B4-BE49-F238E27FC236}">
                <a16:creationId xmlns:a16="http://schemas.microsoft.com/office/drawing/2014/main" id="{EDB44E57-6C7F-4C6C-AC4B-61CDB15B928B}"/>
              </a:ext>
            </a:extLst>
          </p:cNvPr>
          <p:cNvSpPr txBox="1">
            <a:spLocks/>
          </p:cNvSpPr>
          <p:nvPr/>
        </p:nvSpPr>
        <p:spPr>
          <a:xfrm>
            <a:off x="962884" y="255456"/>
            <a:ext cx="11517543" cy="4678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Corbel" panose="020B0503020204020204" pitchFamily="34" charset="0"/>
                <a:ea typeface="Verdana" panose="020B0604030504040204" pitchFamily="34" charset="0"/>
                <a:cs typeface="Tahoma" panose="020B0604030504040204" pitchFamily="34" charset="0"/>
              </a:rPr>
              <a:t>Disclosure Review Process Update</a:t>
            </a:r>
            <a:endParaRPr lang="en-US" sz="2800" b="1" dirty="0">
              <a:solidFill>
                <a:schemeClr val="bg1"/>
              </a:solidFill>
              <a:latin typeface="Corbel" panose="020B0503020204020204" pitchFamily="34" charset="0"/>
              <a:ea typeface="Verdana" panose="020B0604030504040204" pitchFamily="34" charset="0"/>
            </a:endParaRPr>
          </a:p>
        </p:txBody>
      </p:sp>
      <p:sp>
        <p:nvSpPr>
          <p:cNvPr id="13" name="Content Placeholder 2">
            <a:extLst>
              <a:ext uri="{FF2B5EF4-FFF2-40B4-BE49-F238E27FC236}">
                <a16:creationId xmlns:a16="http://schemas.microsoft.com/office/drawing/2014/main" id="{981100AD-8F63-47F2-819C-222D3BA42918}"/>
              </a:ext>
            </a:extLst>
          </p:cNvPr>
          <p:cNvSpPr txBox="1">
            <a:spLocks/>
          </p:cNvSpPr>
          <p:nvPr/>
        </p:nvSpPr>
        <p:spPr>
          <a:xfrm>
            <a:off x="409943" y="1279240"/>
            <a:ext cx="10525225" cy="514277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Corbel" panose="020B0503020204020204" pitchFamily="34" charset="0"/>
              </a:rPr>
              <a:t>BTS staff and the BTS Confidentiality Officer work jointly to determine specific conditions for a data release</a:t>
            </a:r>
          </a:p>
          <a:p>
            <a:pPr lvl="1"/>
            <a:r>
              <a:rPr lang="en-US" sz="2200" dirty="0">
                <a:solidFill>
                  <a:srgbClr val="002060"/>
                </a:solidFill>
                <a:latin typeface="Corbel" panose="020B0503020204020204" pitchFamily="34" charset="0"/>
              </a:rPr>
              <a:t>Reports</a:t>
            </a:r>
          </a:p>
          <a:p>
            <a:pPr lvl="1"/>
            <a:r>
              <a:rPr lang="en-US" sz="2200" dirty="0">
                <a:solidFill>
                  <a:srgbClr val="002060"/>
                </a:solidFill>
                <a:latin typeface="Corbel" panose="020B0503020204020204" pitchFamily="34" charset="0"/>
              </a:rPr>
              <a:t>Datasets</a:t>
            </a:r>
          </a:p>
          <a:p>
            <a:pPr lvl="1"/>
            <a:r>
              <a:rPr lang="en-US" sz="2200" dirty="0">
                <a:solidFill>
                  <a:srgbClr val="002060"/>
                </a:solidFill>
                <a:latin typeface="Corbel" panose="020B0503020204020204" pitchFamily="34" charset="0"/>
              </a:rPr>
              <a:t>Metadata</a:t>
            </a:r>
          </a:p>
          <a:p>
            <a:r>
              <a:rPr lang="en-US" dirty="0">
                <a:solidFill>
                  <a:srgbClr val="002060"/>
                </a:solidFill>
                <a:latin typeface="Corbel" panose="020B0503020204020204" pitchFamily="34" charset="0"/>
              </a:rPr>
              <a:t>Process ensures that any data releases include only information that has been sufficiently aggregated</a:t>
            </a:r>
          </a:p>
          <a:p>
            <a:pPr lvl="1"/>
            <a:r>
              <a:rPr lang="en-US" sz="2200" dirty="0">
                <a:solidFill>
                  <a:srgbClr val="002060"/>
                </a:solidFill>
                <a:latin typeface="Corbel" panose="020B0503020204020204" pitchFamily="34" charset="0"/>
              </a:rPr>
              <a:t>Protects the identity of the reporting entity</a:t>
            </a:r>
          </a:p>
          <a:p>
            <a:pPr lvl="1"/>
            <a:r>
              <a:rPr lang="en-US" sz="2200" kern="0" dirty="0">
                <a:solidFill>
                  <a:srgbClr val="002060"/>
                </a:solidFill>
                <a:latin typeface="Corbel" panose="020B0503020204020204" pitchFamily="34" charset="0"/>
                <a:cs typeface="Arial"/>
                <a:sym typeface="Arial"/>
              </a:rPr>
              <a:t>Protects the details of what was reported by the reporting entity </a:t>
            </a:r>
          </a:p>
          <a:p>
            <a:pPr lvl="1"/>
            <a:r>
              <a:rPr lang="en-US" sz="2200" kern="0" dirty="0">
                <a:solidFill>
                  <a:srgbClr val="002060"/>
                </a:solidFill>
                <a:latin typeface="Corbel" panose="020B0503020204020204" pitchFamily="34" charset="0"/>
                <a:cs typeface="Arial"/>
                <a:sym typeface="Arial"/>
              </a:rPr>
              <a:t>Geographic aggregation will be one strategy to protect data</a:t>
            </a:r>
            <a:endParaRPr lang="en-US" sz="2200" kern="0" dirty="0">
              <a:solidFill>
                <a:srgbClr val="002060"/>
              </a:solidFill>
              <a:latin typeface="Corbel"/>
              <a:cs typeface="Arial"/>
              <a:sym typeface="Arial"/>
            </a:endParaRPr>
          </a:p>
          <a:p>
            <a:pPr marL="1028700" lvl="1" indent="-457200">
              <a:lnSpc>
                <a:spcPct val="100000"/>
              </a:lnSpc>
              <a:spcBef>
                <a:spcPts val="600"/>
              </a:spcBef>
              <a:spcAft>
                <a:spcPts val="600"/>
              </a:spcAft>
              <a:buClr>
                <a:srgbClr val="000000"/>
              </a:buClr>
              <a:buSzPts val="1800"/>
            </a:pPr>
            <a:endParaRPr lang="en-US" sz="1800" b="1" kern="0" dirty="0">
              <a:solidFill>
                <a:srgbClr val="002060"/>
              </a:solidFill>
              <a:latin typeface="Corbel"/>
              <a:cs typeface="Arial"/>
              <a:sym typeface="Arial"/>
            </a:endParaRPr>
          </a:p>
          <a:p>
            <a:pPr marL="571500" indent="-457200">
              <a:lnSpc>
                <a:spcPct val="100000"/>
              </a:lnSpc>
              <a:spcBef>
                <a:spcPts val="600"/>
              </a:spcBef>
              <a:spcAft>
                <a:spcPts val="600"/>
              </a:spcAft>
              <a:buClr>
                <a:srgbClr val="000000"/>
              </a:buClr>
              <a:buSzPts val="1800"/>
            </a:pPr>
            <a:endParaRPr lang="en-US" sz="2000" kern="0" dirty="0">
              <a:solidFill>
                <a:srgbClr val="002060"/>
              </a:solidFill>
              <a:latin typeface="Corbel"/>
              <a:cs typeface="Arial"/>
              <a:sym typeface="Arial"/>
            </a:endParaRPr>
          </a:p>
        </p:txBody>
      </p:sp>
      <p:sp>
        <p:nvSpPr>
          <p:cNvPr id="14" name="Text Placeholder 3">
            <a:extLst>
              <a:ext uri="{FF2B5EF4-FFF2-40B4-BE49-F238E27FC236}">
                <a16:creationId xmlns:a16="http://schemas.microsoft.com/office/drawing/2014/main" id="{99B3574D-E087-41E1-8975-A1B7A20EF39D}"/>
              </a:ext>
            </a:extLst>
          </p:cNvPr>
          <p:cNvSpPr txBox="1">
            <a:spLocks/>
          </p:cNvSpPr>
          <p:nvPr/>
        </p:nvSpPr>
        <p:spPr>
          <a:xfrm>
            <a:off x="203449" y="1089572"/>
            <a:ext cx="11159976" cy="551297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5895" lvl="1" indent="0" algn="ctr">
              <a:buNone/>
            </a:pPr>
            <a:endParaRPr lang="en-US" sz="2000" b="1" dirty="0">
              <a:solidFill>
                <a:schemeClr val="tx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7071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902B9-69B4-DF21-E4B8-B787E884068E}"/>
              </a:ext>
            </a:extLst>
          </p:cNvPr>
          <p:cNvSpPr>
            <a:spLocks noGrp="1"/>
          </p:cNvSpPr>
          <p:nvPr>
            <p:ph sz="half" idx="1"/>
          </p:nvPr>
        </p:nvSpPr>
        <p:spPr>
          <a:xfrm>
            <a:off x="642117" y="1251826"/>
            <a:ext cx="10490939" cy="4814916"/>
          </a:xfrm>
        </p:spPr>
        <p:txBody>
          <a:bodyPr>
            <a:normAutofit fontScale="92500" lnSpcReduction="10000"/>
          </a:bodyPr>
          <a:lstStyle/>
          <a:p>
            <a:pPr marL="0" indent="0">
              <a:buNone/>
            </a:pPr>
            <a:r>
              <a:rPr lang="en-US" dirty="0">
                <a:cs typeface="Calibri"/>
              </a:rPr>
              <a:t>Office of Data Development and Standards (ODDS)</a:t>
            </a:r>
          </a:p>
          <a:p>
            <a:r>
              <a:rPr lang="en-US" b="1" dirty="0">
                <a:cs typeface="Calibri"/>
              </a:rPr>
              <a:t>Cha-Chi Fan, Ph.D.</a:t>
            </a:r>
            <a:r>
              <a:rPr lang="en-US" dirty="0">
                <a:cs typeface="Calibri"/>
              </a:rPr>
              <a:t>,</a:t>
            </a:r>
            <a:r>
              <a:rPr lang="en-US" b="1" dirty="0">
                <a:cs typeface="Calibri"/>
              </a:rPr>
              <a:t> </a:t>
            </a:r>
            <a:r>
              <a:rPr lang="en-US" dirty="0">
                <a:cs typeface="Calibri"/>
              </a:rPr>
              <a:t>Office Director</a:t>
            </a:r>
          </a:p>
          <a:p>
            <a:r>
              <a:rPr lang="en-US" b="1" dirty="0">
                <a:cs typeface="Calibri"/>
              </a:rPr>
              <a:t>April Gadsby, Ph.D.</a:t>
            </a:r>
            <a:r>
              <a:rPr lang="en-US" dirty="0">
                <a:cs typeface="Calibri"/>
              </a:rPr>
              <a:t>,</a:t>
            </a:r>
            <a:r>
              <a:rPr lang="en-US" b="1" dirty="0">
                <a:cs typeface="Calibri"/>
              </a:rPr>
              <a:t> </a:t>
            </a:r>
            <a:r>
              <a:rPr lang="en-US" dirty="0">
                <a:cs typeface="Calibri"/>
              </a:rPr>
              <a:t>Mathematical Statistician</a:t>
            </a:r>
          </a:p>
          <a:p>
            <a:r>
              <a:rPr lang="en-US" b="1" dirty="0">
                <a:cs typeface="Calibri"/>
              </a:rPr>
              <a:t>Janine McFadden</a:t>
            </a:r>
            <a:r>
              <a:rPr lang="en-US" dirty="0">
                <a:cs typeface="Calibri"/>
              </a:rPr>
              <a:t>, Senior Survey Statistician, OSRA Project Manager</a:t>
            </a:r>
          </a:p>
          <a:p>
            <a:r>
              <a:rPr lang="en-US" b="1" dirty="0">
                <a:cs typeface="Calibri"/>
              </a:rPr>
              <a:t>Clara Reschovsky</a:t>
            </a:r>
            <a:r>
              <a:rPr lang="en-US" dirty="0">
                <a:cs typeface="Calibri"/>
              </a:rPr>
              <a:t>, Senior Survey Statistician, Confidentiality Officer</a:t>
            </a:r>
          </a:p>
          <a:p>
            <a:endParaRPr lang="en-US" dirty="0">
              <a:cs typeface="Calibri"/>
            </a:endParaRPr>
          </a:p>
          <a:p>
            <a:pPr marL="0" indent="0">
              <a:buNone/>
            </a:pPr>
            <a:r>
              <a:rPr lang="en-US" dirty="0">
                <a:cs typeface="Calibri"/>
              </a:rPr>
              <a:t>Office of Transportation Analysis (OTA)</a:t>
            </a:r>
          </a:p>
          <a:p>
            <a:r>
              <a:rPr lang="en-US" b="1" dirty="0">
                <a:cs typeface="Calibri"/>
              </a:rPr>
              <a:t>Matthew Chambers</a:t>
            </a:r>
            <a:r>
              <a:rPr lang="en-US" dirty="0">
                <a:cs typeface="Calibri"/>
              </a:rPr>
              <a:t>, Senior Transportation Analyst</a:t>
            </a:r>
          </a:p>
          <a:p>
            <a:pPr marL="0" indent="0">
              <a:buNone/>
            </a:pPr>
            <a:endParaRPr lang="en-US" dirty="0">
              <a:cs typeface="Calibri"/>
            </a:endParaRPr>
          </a:p>
          <a:p>
            <a:r>
              <a:rPr lang="en-US" b="1" dirty="0">
                <a:cs typeface="Calibri"/>
              </a:rPr>
              <a:t>April Taylor</a:t>
            </a:r>
            <a:r>
              <a:rPr lang="en-US" dirty="0">
                <a:cs typeface="Calibri"/>
              </a:rPr>
              <a:t>, Senior Freight Specialist (on detail from the Economic Research Service at the United States Department of Agriculture)</a:t>
            </a:r>
          </a:p>
        </p:txBody>
      </p:sp>
      <p:sp>
        <p:nvSpPr>
          <p:cNvPr id="5" name="Title 4">
            <a:extLst>
              <a:ext uri="{FF2B5EF4-FFF2-40B4-BE49-F238E27FC236}">
                <a16:creationId xmlns:a16="http://schemas.microsoft.com/office/drawing/2014/main" id="{2AF010F1-B823-0CEE-7760-138E66AD6A77}"/>
              </a:ext>
            </a:extLst>
          </p:cNvPr>
          <p:cNvSpPr>
            <a:spLocks noGrp="1"/>
          </p:cNvSpPr>
          <p:nvPr>
            <p:ph type="title"/>
          </p:nvPr>
        </p:nvSpPr>
        <p:spPr/>
        <p:txBody>
          <a:bodyPr>
            <a:normAutofit fontScale="90000"/>
          </a:bodyPr>
          <a:lstStyle/>
          <a:p>
            <a:r>
              <a:rPr lang="en-US">
                <a:cs typeface="Calibri Light"/>
              </a:rPr>
              <a:t>Key OSRA Personnel</a:t>
            </a:r>
            <a:endParaRPr lang="en-US"/>
          </a:p>
        </p:txBody>
      </p:sp>
    </p:spTree>
    <p:extLst>
      <p:ext uri="{BB962C8B-B14F-4D97-AF65-F5344CB8AC3E}">
        <p14:creationId xmlns:p14="http://schemas.microsoft.com/office/powerpoint/2010/main" val="74541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8044-0FC7-4F54-9FDA-8995CEAAE227}"/>
              </a:ext>
            </a:extLst>
          </p:cNvPr>
          <p:cNvSpPr>
            <a:spLocks noGrp="1"/>
          </p:cNvSpPr>
          <p:nvPr>
            <p:ph type="ctrTitle"/>
          </p:nvPr>
        </p:nvSpPr>
        <p:spPr/>
        <p:txBody>
          <a:bodyPr/>
          <a:lstStyle/>
          <a:p>
            <a:r>
              <a:rPr lang="en-US"/>
              <a:t>Questions?</a:t>
            </a:r>
          </a:p>
        </p:txBody>
      </p:sp>
    </p:spTree>
    <p:extLst>
      <p:ext uri="{BB962C8B-B14F-4D97-AF65-F5344CB8AC3E}">
        <p14:creationId xmlns:p14="http://schemas.microsoft.com/office/powerpoint/2010/main" val="2580067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31</a:t>
            </a:fld>
            <a:endParaRPr lang="en-US"/>
          </a:p>
        </p:txBody>
      </p:sp>
      <p:sp>
        <p:nvSpPr>
          <p:cNvPr id="3" name="Title 2"/>
          <p:cNvSpPr>
            <a:spLocks noGrp="1"/>
          </p:cNvSpPr>
          <p:nvPr>
            <p:ph type="title"/>
          </p:nvPr>
        </p:nvSpPr>
        <p:spPr/>
        <p:txBody>
          <a:bodyPr>
            <a:normAutofit fontScale="90000"/>
          </a:bodyPr>
          <a:lstStyle/>
          <a:p>
            <a:r>
              <a:rPr lang="en-US" dirty="0"/>
              <a:t>Contact Us</a:t>
            </a:r>
          </a:p>
        </p:txBody>
      </p:sp>
      <p:sp>
        <p:nvSpPr>
          <p:cNvPr id="9" name="TextBox 8">
            <a:extLst>
              <a:ext uri="{FF2B5EF4-FFF2-40B4-BE49-F238E27FC236}">
                <a16:creationId xmlns:a16="http://schemas.microsoft.com/office/drawing/2014/main" id="{8C4966F0-8744-423F-8826-DA11BC48A1D4}"/>
              </a:ext>
            </a:extLst>
          </p:cNvPr>
          <p:cNvSpPr txBox="1"/>
          <p:nvPr/>
        </p:nvSpPr>
        <p:spPr>
          <a:xfrm>
            <a:off x="608725" y="1274618"/>
            <a:ext cx="10945966" cy="5509200"/>
          </a:xfrm>
          <a:prstGeom prst="rect">
            <a:avLst/>
          </a:prstGeom>
          <a:noFill/>
        </p:spPr>
        <p:txBody>
          <a:bodyPr wrap="square">
            <a:spAutoFit/>
          </a:bodyPr>
          <a:lstStyle/>
          <a:p>
            <a:pPr marL="0" indent="0">
              <a:buNone/>
            </a:pPr>
            <a:r>
              <a:rPr lang="en-US" sz="2200" dirty="0">
                <a:cs typeface="Calibri"/>
                <a:hlinkClick r:id="rId2"/>
              </a:rPr>
              <a:t>OSRA@dot.gov</a:t>
            </a:r>
            <a:endParaRPr lang="en-US" sz="2200" dirty="0">
              <a:cs typeface="Calibri"/>
            </a:endParaRPr>
          </a:p>
          <a:p>
            <a:pPr marL="0" indent="0">
              <a:buNone/>
            </a:pPr>
            <a:endParaRPr lang="en-US" sz="2200" dirty="0">
              <a:cs typeface="Calibri"/>
            </a:endParaRPr>
          </a:p>
          <a:p>
            <a:pPr marL="0" indent="0">
              <a:buNone/>
            </a:pPr>
            <a:r>
              <a:rPr lang="en-US" sz="2200" u="sng" dirty="0">
                <a:cs typeface="Calibri"/>
              </a:rPr>
              <a:t>Office of Data Development and Standards (ODDS)</a:t>
            </a:r>
          </a:p>
          <a:p>
            <a:r>
              <a:rPr lang="en-US" sz="2200" b="1" dirty="0">
                <a:cs typeface="Calibri"/>
              </a:rPr>
              <a:t>Cha-Chi Fan, Ph.D.</a:t>
            </a:r>
            <a:r>
              <a:rPr lang="en-US" sz="2200" dirty="0">
                <a:cs typeface="Calibri"/>
              </a:rPr>
              <a:t>, Office Director, </a:t>
            </a:r>
            <a:r>
              <a:rPr lang="en-US" sz="2200" dirty="0">
                <a:cs typeface="Calibri"/>
                <a:hlinkClick r:id="rId3"/>
              </a:rPr>
              <a:t>chachi.fan@dot.gov</a:t>
            </a:r>
            <a:r>
              <a:rPr lang="en-US" sz="2200" dirty="0">
                <a:cs typeface="Calibri"/>
              </a:rPr>
              <a:t>, 202-366-0483</a:t>
            </a:r>
          </a:p>
          <a:p>
            <a:r>
              <a:rPr lang="en-US" sz="2200" b="1" dirty="0">
                <a:cs typeface="Calibri"/>
              </a:rPr>
              <a:t>April Gadsby, Ph.D.</a:t>
            </a:r>
            <a:r>
              <a:rPr lang="en-US" sz="2200" dirty="0">
                <a:cs typeface="Calibri"/>
              </a:rPr>
              <a:t>, Mathematical Statistician, </a:t>
            </a:r>
            <a:r>
              <a:rPr lang="en-US" sz="2200" dirty="0">
                <a:cs typeface="Calibri"/>
                <a:hlinkClick r:id="rId4"/>
              </a:rPr>
              <a:t>april.Gadsby@dot.gov</a:t>
            </a:r>
            <a:endParaRPr lang="en-US" sz="2200" dirty="0">
              <a:cs typeface="Calibri"/>
            </a:endParaRPr>
          </a:p>
          <a:p>
            <a:r>
              <a:rPr lang="en-US" sz="2200" b="1" dirty="0">
                <a:cs typeface="Calibri"/>
              </a:rPr>
              <a:t>Janine McFadden</a:t>
            </a:r>
            <a:r>
              <a:rPr lang="en-US" sz="2200" dirty="0">
                <a:cs typeface="Calibri"/>
              </a:rPr>
              <a:t>, Senior Survey Statistician, Project Manager, </a:t>
            </a:r>
            <a:r>
              <a:rPr lang="en-US" sz="2200" dirty="0">
                <a:cs typeface="Calibri"/>
                <a:hlinkClick r:id="rId5"/>
              </a:rPr>
              <a:t>janine.mcfadden@dot.gov</a:t>
            </a:r>
            <a:r>
              <a:rPr lang="en-US" sz="2200" dirty="0">
                <a:cs typeface="Calibri"/>
              </a:rPr>
              <a:t>, 202-366-2468</a:t>
            </a:r>
          </a:p>
          <a:p>
            <a:r>
              <a:rPr lang="en-US" sz="2200" b="1" dirty="0">
                <a:cs typeface="Calibri"/>
              </a:rPr>
              <a:t>Clara Reschovsky</a:t>
            </a:r>
            <a:r>
              <a:rPr lang="en-US" sz="2200" dirty="0">
                <a:cs typeface="Calibri"/>
              </a:rPr>
              <a:t>, Senior Survey Statistician, Confidentiality Officer, </a:t>
            </a:r>
            <a:r>
              <a:rPr lang="en-US" sz="2200" dirty="0">
                <a:cs typeface="Calibri"/>
                <a:hlinkClick r:id="rId6"/>
              </a:rPr>
              <a:t>clara.Reschovsky@dot.gov</a:t>
            </a:r>
            <a:r>
              <a:rPr lang="en-US" sz="2200" dirty="0">
                <a:cs typeface="Calibri"/>
              </a:rPr>
              <a:t>, 202-366-2857</a:t>
            </a:r>
          </a:p>
          <a:p>
            <a:endParaRPr lang="en-US" sz="2200" dirty="0">
              <a:cs typeface="Calibri"/>
            </a:endParaRPr>
          </a:p>
          <a:p>
            <a:pPr marL="0" indent="0">
              <a:buNone/>
            </a:pPr>
            <a:r>
              <a:rPr lang="en-US" sz="2200" u="sng" dirty="0">
                <a:cs typeface="Calibri"/>
              </a:rPr>
              <a:t>Office of Transportation Analysis (OTA)</a:t>
            </a:r>
          </a:p>
          <a:p>
            <a:r>
              <a:rPr lang="en-US" sz="2200" b="1" dirty="0">
                <a:cs typeface="Calibri"/>
              </a:rPr>
              <a:t>Matthew Chambers</a:t>
            </a:r>
            <a:r>
              <a:rPr lang="en-US" sz="2200" dirty="0">
                <a:cs typeface="Calibri"/>
              </a:rPr>
              <a:t>, Senior Transportation Analyst, </a:t>
            </a:r>
            <a:r>
              <a:rPr lang="en-US" sz="2200" dirty="0">
                <a:cs typeface="Calibri"/>
                <a:hlinkClick r:id="rId7"/>
              </a:rPr>
              <a:t>matthew.chambers@dot.gov</a:t>
            </a:r>
            <a:r>
              <a:rPr lang="en-US" sz="2200" dirty="0">
                <a:cs typeface="Calibri"/>
              </a:rPr>
              <a:t>, 202-809-4785</a:t>
            </a:r>
          </a:p>
          <a:p>
            <a:pPr marL="0" indent="0">
              <a:buNone/>
            </a:pPr>
            <a:endParaRPr lang="en-US" sz="2200" dirty="0">
              <a:cs typeface="Calibri"/>
            </a:endParaRPr>
          </a:p>
          <a:p>
            <a:r>
              <a:rPr lang="en-US" sz="2200" b="1" dirty="0">
                <a:cs typeface="Calibri"/>
              </a:rPr>
              <a:t>April Taylor</a:t>
            </a:r>
            <a:r>
              <a:rPr lang="en-US" sz="2200" dirty="0">
                <a:cs typeface="Calibri"/>
              </a:rPr>
              <a:t>, Senior Freight Specialist (on detail from the United States Department of Agriculture), </a:t>
            </a:r>
            <a:r>
              <a:rPr lang="en-US" sz="2200" dirty="0">
                <a:cs typeface="Calibri"/>
                <a:hlinkClick r:id="rId8"/>
              </a:rPr>
              <a:t>april.taylor@dot.gov</a:t>
            </a:r>
            <a:endParaRPr lang="en-US" sz="2200" dirty="0">
              <a:cs typeface="Calibri"/>
            </a:endParaRPr>
          </a:p>
        </p:txBody>
      </p:sp>
    </p:spTree>
    <p:extLst>
      <p:ext uri="{BB962C8B-B14F-4D97-AF65-F5344CB8AC3E}">
        <p14:creationId xmlns:p14="http://schemas.microsoft.com/office/powerpoint/2010/main" val="1566719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noFill/>
        </p:spPr>
        <p:txBody>
          <a:bodyPr/>
          <a:lstStyle/>
          <a:p>
            <a:fld id="{19B51A1E-902D-48AF-9020-955120F399B6}" type="slidenum">
              <a:rPr lang="en-US" smtClean="0"/>
              <a:pPr/>
              <a:t>32</a:t>
            </a:fld>
            <a:endParaRPr lang="en-US"/>
          </a:p>
        </p:txBody>
      </p:sp>
      <p:sp>
        <p:nvSpPr>
          <p:cNvPr id="3" name="Title 2"/>
          <p:cNvSpPr>
            <a:spLocks noGrp="1"/>
          </p:cNvSpPr>
          <p:nvPr>
            <p:ph type="title"/>
          </p:nvPr>
        </p:nvSpPr>
        <p:spPr/>
        <p:txBody>
          <a:bodyPr>
            <a:normAutofit fontScale="90000"/>
          </a:bodyPr>
          <a:lstStyle/>
          <a:p>
            <a:r>
              <a:rPr lang="en-US" dirty="0"/>
              <a:t>Stay Connected</a:t>
            </a:r>
          </a:p>
        </p:txBody>
      </p:sp>
      <p:sp>
        <p:nvSpPr>
          <p:cNvPr id="9" name="TextBox 8">
            <a:extLst>
              <a:ext uri="{FF2B5EF4-FFF2-40B4-BE49-F238E27FC236}">
                <a16:creationId xmlns:a16="http://schemas.microsoft.com/office/drawing/2014/main" id="{8C4966F0-8744-423F-8826-DA11BC48A1D4}"/>
              </a:ext>
            </a:extLst>
          </p:cNvPr>
          <p:cNvSpPr txBox="1"/>
          <p:nvPr/>
        </p:nvSpPr>
        <p:spPr>
          <a:xfrm>
            <a:off x="627515" y="1392605"/>
            <a:ext cx="10945966" cy="4093428"/>
          </a:xfrm>
          <a:prstGeom prst="rect">
            <a:avLst/>
          </a:prstGeom>
          <a:noFill/>
        </p:spPr>
        <p:txBody>
          <a:bodyPr wrap="square">
            <a:spAutoFit/>
          </a:bodyPr>
          <a:lstStyle/>
          <a:p>
            <a:r>
              <a:rPr lang="en-US" sz="2800" dirty="0">
                <a:cs typeface="Calibri"/>
              </a:rPr>
              <a:t>If you would like to receive updates about OSRA, including, future webinars, announcements, and more, please email us your contact information to </a:t>
            </a:r>
            <a:r>
              <a:rPr lang="en-US" sz="2800" dirty="0">
                <a:cs typeface="Calibri"/>
                <a:hlinkClick r:id="rId3"/>
              </a:rPr>
              <a:t>OSRA@dot.gov</a:t>
            </a:r>
            <a:endParaRPr lang="en-US" sz="2800" dirty="0">
              <a:cs typeface="Calibri"/>
            </a:endParaRPr>
          </a:p>
          <a:p>
            <a:endParaRPr lang="en-US" sz="2800" dirty="0">
              <a:cs typeface="Calibri"/>
            </a:endParaRPr>
          </a:p>
          <a:p>
            <a:r>
              <a:rPr lang="en-US" sz="2800" dirty="0">
                <a:cs typeface="Calibri"/>
              </a:rPr>
              <a:t>Also, please visit us at: </a:t>
            </a:r>
            <a:r>
              <a:rPr lang="en-US" sz="2800" dirty="0">
                <a:hlinkClick r:id="rId4"/>
              </a:rPr>
              <a:t>Ocean Shipping Reform Act of 2022 (OSRA 22) | Bureau of Transportation Statistics (bts.gov)</a:t>
            </a:r>
            <a:r>
              <a:rPr lang="en-US" sz="2800" dirty="0"/>
              <a:t> where you can find a recording and transcript of today’s presentation.</a:t>
            </a:r>
            <a:endParaRPr lang="en-US" sz="2800" dirty="0">
              <a:cs typeface="Calibri"/>
            </a:endParaRPr>
          </a:p>
          <a:p>
            <a:endParaRPr lang="en-US" sz="2800" dirty="0">
              <a:cs typeface="Calibri"/>
            </a:endParaRPr>
          </a:p>
          <a:p>
            <a:r>
              <a:rPr lang="en-US" sz="3600" dirty="0">
                <a:cs typeface="Calibri"/>
              </a:rPr>
              <a:t>Thank you! </a:t>
            </a:r>
          </a:p>
        </p:txBody>
      </p:sp>
    </p:spTree>
    <p:extLst>
      <p:ext uri="{BB962C8B-B14F-4D97-AF65-F5344CB8AC3E}">
        <p14:creationId xmlns:p14="http://schemas.microsoft.com/office/powerpoint/2010/main" val="283355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902B9-69B4-DF21-E4B8-B787E884068E}"/>
              </a:ext>
            </a:extLst>
          </p:cNvPr>
          <p:cNvSpPr>
            <a:spLocks noGrp="1"/>
          </p:cNvSpPr>
          <p:nvPr>
            <p:ph sz="half" idx="1"/>
          </p:nvPr>
        </p:nvSpPr>
        <p:spPr>
          <a:xfrm>
            <a:off x="524886" y="1219600"/>
            <a:ext cx="10490939" cy="5391427"/>
          </a:xfrm>
        </p:spPr>
        <p:txBody>
          <a:bodyPr>
            <a:normAutofit/>
          </a:bodyPr>
          <a:lstStyle/>
          <a:p>
            <a:pPr marL="0" indent="0">
              <a:buNone/>
            </a:pPr>
            <a:r>
              <a:rPr lang="en-US" dirty="0">
                <a:cs typeface="Calibri" panose="020F0502020204030204"/>
              </a:rPr>
              <a:t>Part I: An overview on the Ocean Shipping Reform Act of 2022</a:t>
            </a:r>
          </a:p>
          <a:p>
            <a:pPr lvl="1"/>
            <a:r>
              <a:rPr lang="en-US" dirty="0"/>
              <a:t>What is OSRA 22?</a:t>
            </a:r>
            <a:endParaRPr lang="en-US" dirty="0">
              <a:cs typeface="Calibri"/>
            </a:endParaRPr>
          </a:p>
          <a:p>
            <a:pPr lvl="1"/>
            <a:r>
              <a:rPr lang="en-US" dirty="0">
                <a:cs typeface="Calibri"/>
              </a:rPr>
              <a:t>What organizations are required to participate?</a:t>
            </a:r>
          </a:p>
          <a:p>
            <a:pPr lvl="1"/>
            <a:r>
              <a:rPr lang="en-US" dirty="0"/>
              <a:t>What is required of my company to respond?  </a:t>
            </a:r>
            <a:endParaRPr lang="en-US" dirty="0">
              <a:cs typeface="Calibri"/>
            </a:endParaRPr>
          </a:p>
          <a:p>
            <a:pPr lvl="1"/>
            <a:r>
              <a:rPr lang="en-US" dirty="0">
                <a:cs typeface="Calibri"/>
              </a:rPr>
              <a:t>How does my organization submit information to meet the mandate?</a:t>
            </a:r>
          </a:p>
          <a:p>
            <a:pPr marL="0" indent="0">
              <a:buNone/>
            </a:pPr>
            <a:endParaRPr lang="en-US" dirty="0">
              <a:cs typeface="Calibri"/>
            </a:endParaRPr>
          </a:p>
          <a:p>
            <a:pPr marL="0" indent="0">
              <a:buNone/>
            </a:pPr>
            <a:r>
              <a:rPr lang="en-US" dirty="0">
                <a:cs typeface="Calibri"/>
              </a:rPr>
              <a:t>Part II: Data collection and publication process</a:t>
            </a:r>
          </a:p>
          <a:p>
            <a:pPr lvl="1"/>
            <a:r>
              <a:rPr lang="en-US" dirty="0"/>
              <a:t>How does BTS work with the data received?</a:t>
            </a:r>
            <a:endParaRPr lang="en-US" dirty="0">
              <a:cs typeface="Calibri"/>
            </a:endParaRPr>
          </a:p>
          <a:p>
            <a:pPr lvl="1"/>
            <a:r>
              <a:rPr lang="en-US" dirty="0"/>
              <a:t>How does BTS calculate Street Dwell Time and the Out of Service Rates?</a:t>
            </a:r>
          </a:p>
          <a:p>
            <a:pPr lvl="1"/>
            <a:r>
              <a:rPr lang="en-US" dirty="0">
                <a:cs typeface="Calibri"/>
              </a:rPr>
              <a:t>What will the final product look like? </a:t>
            </a:r>
          </a:p>
          <a:p>
            <a:pPr lvl="1"/>
            <a:r>
              <a:rPr lang="en-US" dirty="0"/>
              <a:t>How will BTS keep data secure and confidential?</a:t>
            </a:r>
            <a:endParaRPr lang="en-US" dirty="0">
              <a:cs typeface="Calibri"/>
            </a:endParaRPr>
          </a:p>
        </p:txBody>
      </p:sp>
      <p:sp>
        <p:nvSpPr>
          <p:cNvPr id="5" name="Title 4">
            <a:extLst>
              <a:ext uri="{FF2B5EF4-FFF2-40B4-BE49-F238E27FC236}">
                <a16:creationId xmlns:a16="http://schemas.microsoft.com/office/drawing/2014/main" id="{2AF010F1-B823-0CEE-7760-138E66AD6A77}"/>
              </a:ext>
            </a:extLst>
          </p:cNvPr>
          <p:cNvSpPr>
            <a:spLocks noGrp="1"/>
          </p:cNvSpPr>
          <p:nvPr>
            <p:ph type="title"/>
          </p:nvPr>
        </p:nvSpPr>
        <p:spPr/>
        <p:txBody>
          <a:bodyPr>
            <a:normAutofit fontScale="90000"/>
          </a:bodyPr>
          <a:lstStyle/>
          <a:p>
            <a:r>
              <a:rPr lang="en-US">
                <a:cs typeface="Calibri Light"/>
              </a:rPr>
              <a:t>Agenda</a:t>
            </a:r>
            <a:endParaRPr lang="en-US"/>
          </a:p>
        </p:txBody>
      </p:sp>
    </p:spTree>
    <p:extLst>
      <p:ext uri="{BB962C8B-B14F-4D97-AF65-F5344CB8AC3E}">
        <p14:creationId xmlns:p14="http://schemas.microsoft.com/office/powerpoint/2010/main" val="346837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F2029-243D-4C70-9660-13FD3CA13B3F}"/>
              </a:ext>
            </a:extLst>
          </p:cNvPr>
          <p:cNvSpPr>
            <a:spLocks noGrp="1"/>
          </p:cNvSpPr>
          <p:nvPr>
            <p:ph sz="half" idx="1"/>
          </p:nvPr>
        </p:nvSpPr>
        <p:spPr>
          <a:xfrm>
            <a:off x="601511" y="5192704"/>
            <a:ext cx="10757364" cy="1793073"/>
          </a:xfrm>
        </p:spPr>
        <p:txBody>
          <a:bodyPr/>
          <a:lstStyle/>
          <a:p>
            <a:pPr indent="1588">
              <a:buNone/>
            </a:pPr>
            <a:r>
              <a:rPr lang="en-US" dirty="0">
                <a:ea typeface="+mn-lt"/>
                <a:cs typeface="+mn-lt"/>
              </a:rPr>
              <a:t>S</a:t>
            </a:r>
            <a:r>
              <a:rPr lang="en-US" dirty="0"/>
              <a:t>ection 16 of the bill directs BTS to collect street dwell time and out of service percentage data.</a:t>
            </a:r>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4" name="Text Placeholder 3">
            <a:extLst>
              <a:ext uri="{FF2B5EF4-FFF2-40B4-BE49-F238E27FC236}">
                <a16:creationId xmlns:a16="http://schemas.microsoft.com/office/drawing/2014/main" id="{10677835-5066-4C1A-839B-7EFB0A9C7243}"/>
              </a:ext>
            </a:extLst>
          </p:cNvPr>
          <p:cNvSpPr>
            <a:spLocks noGrp="1"/>
          </p:cNvSpPr>
          <p:nvPr>
            <p:ph type="body" sz="quarter" idx="32"/>
          </p:nvPr>
        </p:nvSpPr>
        <p:spPr>
          <a:xfrm>
            <a:off x="605270" y="4762426"/>
            <a:ext cx="10757364" cy="429965"/>
          </a:xfrm>
        </p:spPr>
        <p:txBody>
          <a:bodyPr vert="horz" lIns="91440" tIns="45720" rIns="91440" bIns="45720" rtlCol="0" anchor="t">
            <a:normAutofit fontScale="92500" lnSpcReduction="10000"/>
          </a:bodyPr>
          <a:lstStyle/>
          <a:p>
            <a:r>
              <a:rPr lang="en-US" dirty="0"/>
              <a:t>Section 16</a:t>
            </a:r>
          </a:p>
        </p:txBody>
      </p:sp>
      <p:sp>
        <p:nvSpPr>
          <p:cNvPr id="5" name="Title 4">
            <a:extLst>
              <a:ext uri="{FF2B5EF4-FFF2-40B4-BE49-F238E27FC236}">
                <a16:creationId xmlns:a16="http://schemas.microsoft.com/office/drawing/2014/main" id="{176A333F-21BC-4F19-AA06-B3B3B9E252A2}"/>
              </a:ext>
            </a:extLst>
          </p:cNvPr>
          <p:cNvSpPr>
            <a:spLocks noGrp="1"/>
          </p:cNvSpPr>
          <p:nvPr>
            <p:ph type="title"/>
          </p:nvPr>
        </p:nvSpPr>
        <p:spPr/>
        <p:txBody>
          <a:bodyPr>
            <a:normAutofit fontScale="90000"/>
          </a:bodyPr>
          <a:lstStyle/>
          <a:p>
            <a:r>
              <a:rPr lang="en-US">
                <a:ea typeface="+mj-lt"/>
                <a:cs typeface="+mj-lt"/>
              </a:rPr>
              <a:t>Ocean Shipping Reform Act of 2022</a:t>
            </a:r>
            <a:endParaRPr lang="en-US"/>
          </a:p>
        </p:txBody>
      </p:sp>
      <p:sp>
        <p:nvSpPr>
          <p:cNvPr id="2" name="TextBox 1">
            <a:extLst>
              <a:ext uri="{FF2B5EF4-FFF2-40B4-BE49-F238E27FC236}">
                <a16:creationId xmlns:a16="http://schemas.microsoft.com/office/drawing/2014/main" id="{9BB39389-2F6A-98A7-A8ED-45DBC99CEA14}"/>
              </a:ext>
            </a:extLst>
          </p:cNvPr>
          <p:cNvSpPr txBox="1"/>
          <p:nvPr/>
        </p:nvSpPr>
        <p:spPr>
          <a:xfrm>
            <a:off x="608622" y="1323780"/>
            <a:ext cx="973852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600">
                <a:cs typeface="Calibri"/>
              </a:rPr>
              <a:t>Background</a:t>
            </a:r>
            <a:endParaRPr lang="en-US"/>
          </a:p>
        </p:txBody>
      </p:sp>
      <p:sp>
        <p:nvSpPr>
          <p:cNvPr id="6" name="TextBox 5">
            <a:extLst>
              <a:ext uri="{FF2B5EF4-FFF2-40B4-BE49-F238E27FC236}">
                <a16:creationId xmlns:a16="http://schemas.microsoft.com/office/drawing/2014/main" id="{273FDDA1-3947-67CD-1AE3-260559F73B80}"/>
              </a:ext>
            </a:extLst>
          </p:cNvPr>
          <p:cNvSpPr txBox="1"/>
          <p:nvPr/>
        </p:nvSpPr>
        <p:spPr>
          <a:xfrm>
            <a:off x="608724" y="1817485"/>
            <a:ext cx="1074298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30188"/>
            <a:r>
              <a:rPr lang="en-US" sz="2800" dirty="0">
                <a:solidFill>
                  <a:srgbClr val="083A64"/>
                </a:solidFill>
                <a:cs typeface="Segoe UI"/>
              </a:rPr>
              <a:t>June 16, 2022, the Ocean Shipping Reform Act of 2022 was passed into law by Congress.  The bill revises the requirements governing ocean shipping, with the objective of improving efficiency, competitiveness, and economy of the Nation's ocean transportation system.  The act aims to promote growth and development of U.S. exports by leveling the playing field for domestic shippers. </a:t>
            </a:r>
            <a:endParaRPr lang="en-US" sz="2800" dirty="0">
              <a:solidFill>
                <a:srgbClr val="083A64"/>
              </a:solidFill>
              <a:cs typeface="Calibri"/>
            </a:endParaRPr>
          </a:p>
        </p:txBody>
      </p:sp>
    </p:spTree>
    <p:extLst>
      <p:ext uri="{BB962C8B-B14F-4D97-AF65-F5344CB8AC3E}">
        <p14:creationId xmlns:p14="http://schemas.microsoft.com/office/powerpoint/2010/main" val="98745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F2029-243D-4C70-9660-13FD3CA13B3F}"/>
              </a:ext>
            </a:extLst>
          </p:cNvPr>
          <p:cNvSpPr>
            <a:spLocks noGrp="1"/>
          </p:cNvSpPr>
          <p:nvPr>
            <p:ph sz="half" idx="1"/>
          </p:nvPr>
        </p:nvSpPr>
        <p:spPr>
          <a:xfrm>
            <a:off x="650491" y="1714487"/>
            <a:ext cx="8548236" cy="4528657"/>
          </a:xfrm>
        </p:spPr>
        <p:txBody>
          <a:bodyPr>
            <a:normAutofit/>
          </a:bodyPr>
          <a:lstStyle/>
          <a:p>
            <a:pPr indent="1588">
              <a:buNone/>
            </a:pPr>
            <a:r>
              <a:rPr lang="en-US" dirty="0">
                <a:ea typeface="+mn-lt"/>
                <a:cs typeface="+mn-lt"/>
              </a:rPr>
              <a:t>The BTS was tasked with collecting information from each </a:t>
            </a:r>
            <a:r>
              <a:rPr lang="en-US" b="1" i="1" dirty="0">
                <a:ea typeface="+mn-lt"/>
                <a:cs typeface="+mn-lt"/>
              </a:rPr>
              <a:t>port, marine terminal operator, and chassis owner or provider with a fleet over 50 chassis that supply chassis for a fee</a:t>
            </a:r>
            <a:r>
              <a:rPr lang="en-US" dirty="0">
                <a:ea typeface="+mn-lt"/>
                <a:cs typeface="+mn-lt"/>
              </a:rPr>
              <a:t>.  </a:t>
            </a:r>
            <a:endParaRPr lang="en-US" dirty="0"/>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4" name="Text Placeholder 3">
            <a:extLst>
              <a:ext uri="{FF2B5EF4-FFF2-40B4-BE49-F238E27FC236}">
                <a16:creationId xmlns:a16="http://schemas.microsoft.com/office/drawing/2014/main" id="{10677835-5066-4C1A-839B-7EFB0A9C7243}"/>
              </a:ext>
            </a:extLst>
          </p:cNvPr>
          <p:cNvSpPr>
            <a:spLocks noGrp="1"/>
          </p:cNvSpPr>
          <p:nvPr>
            <p:ph type="body" sz="quarter" idx="32"/>
          </p:nvPr>
        </p:nvSpPr>
        <p:spPr>
          <a:xfrm>
            <a:off x="647138" y="1262566"/>
            <a:ext cx="10757364" cy="429965"/>
          </a:xfrm>
        </p:spPr>
        <p:txBody>
          <a:bodyPr vert="horz" lIns="91440" tIns="45720" rIns="91440" bIns="45720" rtlCol="0" anchor="t">
            <a:normAutofit fontScale="92500" lnSpcReduction="10000"/>
          </a:bodyPr>
          <a:lstStyle/>
          <a:p>
            <a:r>
              <a:rPr lang="en-US" dirty="0"/>
              <a:t>Section 16 requires who to participate?</a:t>
            </a:r>
            <a:endParaRPr lang="en-US" dirty="0">
              <a:cs typeface="Calibri"/>
            </a:endParaRPr>
          </a:p>
        </p:txBody>
      </p:sp>
      <p:sp>
        <p:nvSpPr>
          <p:cNvPr id="5" name="Title 4">
            <a:extLst>
              <a:ext uri="{FF2B5EF4-FFF2-40B4-BE49-F238E27FC236}">
                <a16:creationId xmlns:a16="http://schemas.microsoft.com/office/drawing/2014/main" id="{176A333F-21BC-4F19-AA06-B3B3B9E252A2}"/>
              </a:ext>
            </a:extLst>
          </p:cNvPr>
          <p:cNvSpPr>
            <a:spLocks noGrp="1"/>
          </p:cNvSpPr>
          <p:nvPr>
            <p:ph type="title"/>
          </p:nvPr>
        </p:nvSpPr>
        <p:spPr/>
        <p:txBody>
          <a:bodyPr>
            <a:normAutofit fontScale="90000"/>
          </a:bodyPr>
          <a:lstStyle/>
          <a:p>
            <a:r>
              <a:rPr lang="en-US" dirty="0">
                <a:ea typeface="+mj-lt"/>
                <a:cs typeface="+mj-lt"/>
              </a:rPr>
              <a:t>OSRA 22, Section 16</a:t>
            </a:r>
          </a:p>
        </p:txBody>
      </p:sp>
      <p:sp>
        <p:nvSpPr>
          <p:cNvPr id="6" name="TextBox 5">
            <a:extLst>
              <a:ext uri="{FF2B5EF4-FFF2-40B4-BE49-F238E27FC236}">
                <a16:creationId xmlns:a16="http://schemas.microsoft.com/office/drawing/2014/main" id="{273FDDA1-3947-67CD-1AE3-260559F73B80}"/>
              </a:ext>
            </a:extLst>
          </p:cNvPr>
          <p:cNvSpPr txBox="1"/>
          <p:nvPr/>
        </p:nvSpPr>
        <p:spPr>
          <a:xfrm>
            <a:off x="608725" y="3733783"/>
            <a:ext cx="107573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p:txBody>
      </p:sp>
      <p:sp>
        <p:nvSpPr>
          <p:cNvPr id="8" name="Text Placeholder 3">
            <a:extLst>
              <a:ext uri="{FF2B5EF4-FFF2-40B4-BE49-F238E27FC236}">
                <a16:creationId xmlns:a16="http://schemas.microsoft.com/office/drawing/2014/main" id="{412101C0-9212-CF6A-5A89-20CFFB8E41C3}"/>
              </a:ext>
            </a:extLst>
          </p:cNvPr>
          <p:cNvSpPr txBox="1">
            <a:spLocks/>
          </p:cNvSpPr>
          <p:nvPr/>
        </p:nvSpPr>
        <p:spPr>
          <a:xfrm>
            <a:off x="428534" y="3486515"/>
            <a:ext cx="10757364" cy="429965"/>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66693"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12"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0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2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Section 16 requests what information be submitted?</a:t>
            </a:r>
          </a:p>
        </p:txBody>
      </p:sp>
      <p:sp>
        <p:nvSpPr>
          <p:cNvPr id="9" name="TextBox 8">
            <a:extLst>
              <a:ext uri="{FF2B5EF4-FFF2-40B4-BE49-F238E27FC236}">
                <a16:creationId xmlns:a16="http://schemas.microsoft.com/office/drawing/2014/main" id="{7C59C1EC-4A91-980C-7650-F7272A169799}"/>
              </a:ext>
            </a:extLst>
          </p:cNvPr>
          <p:cNvSpPr txBox="1"/>
          <p:nvPr/>
        </p:nvSpPr>
        <p:spPr>
          <a:xfrm>
            <a:off x="478030" y="3877018"/>
            <a:ext cx="8809194" cy="1686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1313">
              <a:lnSpc>
                <a:spcPct val="90000"/>
              </a:lnSpc>
              <a:spcBef>
                <a:spcPts val="1000"/>
              </a:spcBef>
            </a:pPr>
            <a:r>
              <a:rPr lang="en-US" sz="2800" b="1" i="1" dirty="0">
                <a:solidFill>
                  <a:srgbClr val="083A64"/>
                </a:solidFill>
                <a:ea typeface="+mn-lt"/>
                <a:cs typeface="+mn-lt"/>
              </a:rPr>
              <a:t>Total street dwell time</a:t>
            </a:r>
            <a:r>
              <a:rPr lang="en-US" sz="2800" dirty="0">
                <a:solidFill>
                  <a:srgbClr val="083A64"/>
                </a:solidFill>
                <a:ea typeface="+mn-lt"/>
                <a:cs typeface="+mn-lt"/>
              </a:rPr>
              <a:t>, from all causes of marine containers and marine container chassis, and the </a:t>
            </a:r>
            <a:r>
              <a:rPr lang="en-US" sz="2800" b="1" i="1" dirty="0">
                <a:solidFill>
                  <a:srgbClr val="083A64"/>
                </a:solidFill>
                <a:ea typeface="+mn-lt"/>
                <a:cs typeface="+mn-lt"/>
              </a:rPr>
              <a:t>average out of service percentage.</a:t>
            </a:r>
            <a:endParaRPr lang="en-US" b="1" i="1" dirty="0">
              <a:solidFill>
                <a:srgbClr val="083A64"/>
              </a:solidFill>
              <a:ea typeface="+mn-lt"/>
              <a:cs typeface="+mn-lt"/>
            </a:endParaRPr>
          </a:p>
          <a:p>
            <a:endParaRPr lang="en-US" sz="2800" dirty="0">
              <a:cs typeface="Calibri"/>
            </a:endParaRPr>
          </a:p>
        </p:txBody>
      </p:sp>
      <p:pic>
        <p:nvPicPr>
          <p:cNvPr id="7" name="Picture 6">
            <a:extLst>
              <a:ext uri="{FF2B5EF4-FFF2-40B4-BE49-F238E27FC236}">
                <a16:creationId xmlns:a16="http://schemas.microsoft.com/office/drawing/2014/main" id="{E39120AD-D323-403E-8C36-60716FB4288A}"/>
              </a:ext>
            </a:extLst>
          </p:cNvPr>
          <p:cNvPicPr>
            <a:picLocks noChangeAspect="1"/>
          </p:cNvPicPr>
          <p:nvPr/>
        </p:nvPicPr>
        <p:blipFill>
          <a:blip r:embed="rId3"/>
          <a:stretch>
            <a:fillRect/>
          </a:stretch>
        </p:blipFill>
        <p:spPr>
          <a:xfrm>
            <a:off x="9198725" y="1477548"/>
            <a:ext cx="2804661" cy="4765596"/>
          </a:xfrm>
          <a:prstGeom prst="rect">
            <a:avLst/>
          </a:prstGeom>
        </p:spPr>
      </p:pic>
      <p:sp>
        <p:nvSpPr>
          <p:cNvPr id="11" name="Text Placeholder 3">
            <a:extLst>
              <a:ext uri="{FF2B5EF4-FFF2-40B4-BE49-F238E27FC236}">
                <a16:creationId xmlns:a16="http://schemas.microsoft.com/office/drawing/2014/main" id="{7375DFC8-A108-441B-8A17-69E2B9AD14DD}"/>
              </a:ext>
            </a:extLst>
          </p:cNvPr>
          <p:cNvSpPr txBox="1">
            <a:spLocks/>
          </p:cNvSpPr>
          <p:nvPr/>
        </p:nvSpPr>
        <p:spPr>
          <a:xfrm>
            <a:off x="428534" y="5218222"/>
            <a:ext cx="10757364" cy="429965"/>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66693"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12"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0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2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Section 16 how often the data be submitted?</a:t>
            </a:r>
            <a:endParaRPr lang="en-US" dirty="0">
              <a:cs typeface="Calibri"/>
            </a:endParaRPr>
          </a:p>
        </p:txBody>
      </p:sp>
      <p:sp>
        <p:nvSpPr>
          <p:cNvPr id="12" name="TextBox 11">
            <a:extLst>
              <a:ext uri="{FF2B5EF4-FFF2-40B4-BE49-F238E27FC236}">
                <a16:creationId xmlns:a16="http://schemas.microsoft.com/office/drawing/2014/main" id="{219C4DF0-C79F-498E-BDBB-0E5B92FC2F1D}"/>
              </a:ext>
            </a:extLst>
          </p:cNvPr>
          <p:cNvSpPr txBox="1"/>
          <p:nvPr/>
        </p:nvSpPr>
        <p:spPr>
          <a:xfrm>
            <a:off x="478029" y="5612762"/>
            <a:ext cx="8981653" cy="16866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1313">
              <a:lnSpc>
                <a:spcPct val="90000"/>
              </a:lnSpc>
              <a:spcBef>
                <a:spcPts val="1000"/>
              </a:spcBef>
            </a:pPr>
            <a:r>
              <a:rPr lang="en-US" sz="2800" dirty="0">
                <a:solidFill>
                  <a:srgbClr val="083A64"/>
                </a:solidFill>
                <a:ea typeface="+mn-lt"/>
                <a:cs typeface="+mn-lt"/>
              </a:rPr>
              <a:t>BTS is required to publish on a </a:t>
            </a:r>
            <a:r>
              <a:rPr lang="en-US" sz="2800" b="1" i="1" dirty="0">
                <a:solidFill>
                  <a:srgbClr val="083A64"/>
                </a:solidFill>
                <a:ea typeface="+mn-lt"/>
                <a:cs typeface="+mn-lt"/>
              </a:rPr>
              <a:t>monthly basis</a:t>
            </a:r>
            <a:r>
              <a:rPr lang="en-US" sz="2800" dirty="0">
                <a:solidFill>
                  <a:srgbClr val="083A64"/>
                </a:solidFill>
                <a:ea typeface="+mn-lt"/>
                <a:cs typeface="+mn-lt"/>
              </a:rPr>
              <a:t>, beginning 240 days after the date of entitlement of this Act, or February 10, 2023.</a:t>
            </a:r>
            <a:endParaRPr lang="en-US" dirty="0">
              <a:solidFill>
                <a:srgbClr val="083A64"/>
              </a:solidFill>
              <a:ea typeface="+mn-lt"/>
              <a:cs typeface="+mn-lt"/>
            </a:endParaRPr>
          </a:p>
          <a:p>
            <a:endParaRPr lang="en-US" sz="2800" dirty="0">
              <a:cs typeface="Calibri"/>
            </a:endParaRPr>
          </a:p>
        </p:txBody>
      </p:sp>
    </p:spTree>
    <p:extLst>
      <p:ext uri="{BB962C8B-B14F-4D97-AF65-F5344CB8AC3E}">
        <p14:creationId xmlns:p14="http://schemas.microsoft.com/office/powerpoint/2010/main" val="412137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ABA482-9051-7A41-2876-91CE42244B23}"/>
              </a:ext>
            </a:extLst>
          </p:cNvPr>
          <p:cNvSpPr>
            <a:spLocks noGrp="1"/>
          </p:cNvSpPr>
          <p:nvPr>
            <p:ph type="body" sz="quarter" idx="32"/>
          </p:nvPr>
        </p:nvSpPr>
        <p:spPr>
          <a:xfrm>
            <a:off x="1497187" y="1258256"/>
            <a:ext cx="3185650" cy="542209"/>
          </a:xfrm>
        </p:spPr>
        <p:txBody>
          <a:bodyPr>
            <a:normAutofit/>
          </a:bodyPr>
          <a:lstStyle/>
          <a:p>
            <a:r>
              <a:rPr lang="en-US" dirty="0"/>
              <a:t>Street Dwell Time</a:t>
            </a:r>
          </a:p>
        </p:txBody>
      </p:sp>
      <p:sp>
        <p:nvSpPr>
          <p:cNvPr id="3" name="Title 2">
            <a:extLst>
              <a:ext uri="{FF2B5EF4-FFF2-40B4-BE49-F238E27FC236}">
                <a16:creationId xmlns:a16="http://schemas.microsoft.com/office/drawing/2014/main" id="{074916F6-21F3-E2CA-6098-1E057D41F8FD}"/>
              </a:ext>
            </a:extLst>
          </p:cNvPr>
          <p:cNvSpPr>
            <a:spLocks noGrp="1"/>
          </p:cNvSpPr>
          <p:nvPr>
            <p:ph type="title"/>
          </p:nvPr>
        </p:nvSpPr>
        <p:spPr/>
        <p:txBody>
          <a:bodyPr>
            <a:normAutofit fontScale="90000"/>
          </a:bodyPr>
          <a:lstStyle/>
          <a:p>
            <a:r>
              <a:rPr lang="en-US" dirty="0">
                <a:cs typeface="Calibri Light"/>
              </a:rPr>
              <a:t>Data Request</a:t>
            </a:r>
            <a:endParaRPr lang="en-US" dirty="0"/>
          </a:p>
        </p:txBody>
      </p:sp>
      <p:graphicFrame>
        <p:nvGraphicFramePr>
          <p:cNvPr id="5" name="Table 4">
            <a:extLst>
              <a:ext uri="{FF2B5EF4-FFF2-40B4-BE49-F238E27FC236}">
                <a16:creationId xmlns:a16="http://schemas.microsoft.com/office/drawing/2014/main" id="{C2098EAB-20FD-E345-3665-B01E545D24F3}"/>
              </a:ext>
            </a:extLst>
          </p:cNvPr>
          <p:cNvGraphicFramePr>
            <a:graphicFrameLocks noGrp="1"/>
          </p:cNvGraphicFramePr>
          <p:nvPr/>
        </p:nvGraphicFramePr>
        <p:xfrm>
          <a:off x="212105" y="1832113"/>
          <a:ext cx="5972244" cy="4630832"/>
        </p:xfrm>
        <a:graphic>
          <a:graphicData uri="http://schemas.openxmlformats.org/drawingml/2006/table">
            <a:tbl>
              <a:tblPr firstRow="1" bandRow="1">
                <a:tableStyleId>{5940675A-B579-460E-94D1-54222C63F5DA}</a:tableStyleId>
              </a:tblPr>
              <a:tblGrid>
                <a:gridCol w="1346887">
                  <a:extLst>
                    <a:ext uri="{9D8B030D-6E8A-4147-A177-3AD203B41FA5}">
                      <a16:colId xmlns:a16="http://schemas.microsoft.com/office/drawing/2014/main" val="1184835513"/>
                    </a:ext>
                  </a:extLst>
                </a:gridCol>
                <a:gridCol w="783073">
                  <a:extLst>
                    <a:ext uri="{9D8B030D-6E8A-4147-A177-3AD203B41FA5}">
                      <a16:colId xmlns:a16="http://schemas.microsoft.com/office/drawing/2014/main" val="3693577846"/>
                    </a:ext>
                  </a:extLst>
                </a:gridCol>
                <a:gridCol w="1127627">
                  <a:extLst>
                    <a:ext uri="{9D8B030D-6E8A-4147-A177-3AD203B41FA5}">
                      <a16:colId xmlns:a16="http://schemas.microsoft.com/office/drawing/2014/main" val="963467527"/>
                    </a:ext>
                  </a:extLst>
                </a:gridCol>
                <a:gridCol w="1545266">
                  <a:extLst>
                    <a:ext uri="{9D8B030D-6E8A-4147-A177-3AD203B41FA5}">
                      <a16:colId xmlns:a16="http://schemas.microsoft.com/office/drawing/2014/main" val="196722117"/>
                    </a:ext>
                  </a:extLst>
                </a:gridCol>
                <a:gridCol w="1169391">
                  <a:extLst>
                    <a:ext uri="{9D8B030D-6E8A-4147-A177-3AD203B41FA5}">
                      <a16:colId xmlns:a16="http://schemas.microsoft.com/office/drawing/2014/main" val="1107571454"/>
                    </a:ext>
                  </a:extLst>
                </a:gridCol>
              </a:tblGrid>
              <a:tr h="421496">
                <a:tc>
                  <a:txBody>
                    <a:bodyPr/>
                    <a:lstStyle/>
                    <a:p>
                      <a:pPr algn="l" fontAlgn="b"/>
                      <a:endParaRPr lang="en-US" sz="1200">
                        <a:solidFill>
                          <a:schemeClr val="bg1"/>
                        </a:solidFill>
                        <a:effectLst/>
                      </a:endParaRPr>
                    </a:p>
                    <a:p>
                      <a:pPr algn="l" rtl="0" fontAlgn="base"/>
                      <a:r>
                        <a:rPr lang="en-US" sz="1200">
                          <a:solidFill>
                            <a:schemeClr val="bg1"/>
                          </a:solidFill>
                          <a:effectLst/>
                        </a:rPr>
                        <a:t>Field Name </a:t>
                      </a:r>
                      <a:endParaRPr lang="en-US" sz="1200" b="0" i="0">
                        <a:solidFill>
                          <a:schemeClr val="bg1"/>
                        </a:solidFill>
                        <a:effectLst/>
                      </a:endParaRPr>
                    </a:p>
                  </a:txBody>
                  <a:tcPr marL="0" marR="0" marT="0" marB="0" anchor="b">
                    <a:solidFill>
                      <a:srgbClr val="306DAB"/>
                    </a:solidFill>
                  </a:tcPr>
                </a:tc>
                <a:tc>
                  <a:txBody>
                    <a:bodyPr/>
                    <a:lstStyle/>
                    <a:p>
                      <a:pPr algn="l" fontAlgn="b"/>
                      <a:endParaRPr lang="en-US" sz="1200">
                        <a:solidFill>
                          <a:schemeClr val="bg1"/>
                        </a:solidFill>
                        <a:effectLst/>
                      </a:endParaRPr>
                    </a:p>
                    <a:p>
                      <a:pPr algn="l" rtl="0" fontAlgn="base"/>
                      <a:r>
                        <a:rPr lang="en-US" sz="1200">
                          <a:solidFill>
                            <a:schemeClr val="bg1"/>
                          </a:solidFill>
                          <a:effectLst/>
                        </a:rPr>
                        <a:t>Data Type </a:t>
                      </a:r>
                      <a:endParaRPr lang="en-US" sz="1200" b="0" i="0">
                        <a:solidFill>
                          <a:schemeClr val="bg1"/>
                        </a:solidFill>
                        <a:effectLst/>
                      </a:endParaRPr>
                    </a:p>
                  </a:txBody>
                  <a:tcPr marL="0" marR="0" marT="0" marB="0" anchor="b">
                    <a:solidFill>
                      <a:srgbClr val="306DAB"/>
                    </a:solidFill>
                  </a:tcPr>
                </a:tc>
                <a:tc>
                  <a:txBody>
                    <a:bodyPr/>
                    <a:lstStyle/>
                    <a:p>
                      <a:pPr algn="l" rtl="0" fontAlgn="base"/>
                      <a:r>
                        <a:rPr lang="en-US" sz="1200">
                          <a:solidFill>
                            <a:schemeClr val="bg1"/>
                          </a:solidFill>
                          <a:effectLst/>
                        </a:rPr>
                        <a:t>Data Format </a:t>
                      </a:r>
                      <a:endParaRPr lang="en-US" sz="1200" b="0" i="0">
                        <a:solidFill>
                          <a:schemeClr val="bg1"/>
                        </a:solidFill>
                        <a:effectLst/>
                      </a:endParaRPr>
                    </a:p>
                  </a:txBody>
                  <a:tcPr marL="0" marR="0" marT="0" marB="0" anchor="b">
                    <a:solidFill>
                      <a:srgbClr val="306DAB"/>
                    </a:solidFill>
                  </a:tcPr>
                </a:tc>
                <a:tc>
                  <a:txBody>
                    <a:bodyPr/>
                    <a:lstStyle/>
                    <a:p>
                      <a:pPr algn="l" fontAlgn="b"/>
                      <a:endParaRPr lang="en-US" sz="1200">
                        <a:solidFill>
                          <a:schemeClr val="bg1"/>
                        </a:solidFill>
                        <a:effectLst/>
                      </a:endParaRPr>
                    </a:p>
                    <a:p>
                      <a:pPr algn="l" rtl="0" fontAlgn="base"/>
                      <a:r>
                        <a:rPr lang="en-US" sz="1200">
                          <a:solidFill>
                            <a:schemeClr val="bg1"/>
                          </a:solidFill>
                          <a:effectLst/>
                        </a:rPr>
                        <a:t>Description </a:t>
                      </a:r>
                      <a:endParaRPr lang="en-US" sz="1200" b="0" i="0">
                        <a:solidFill>
                          <a:schemeClr val="bg1"/>
                        </a:solidFill>
                        <a:effectLst/>
                      </a:endParaRPr>
                    </a:p>
                  </a:txBody>
                  <a:tcPr marL="0" marR="0" marT="0" marB="0" anchor="b">
                    <a:solidFill>
                      <a:srgbClr val="306DAB"/>
                    </a:solidFill>
                  </a:tcPr>
                </a:tc>
                <a:tc>
                  <a:txBody>
                    <a:bodyPr/>
                    <a:lstStyle/>
                    <a:p>
                      <a:pPr algn="l" fontAlgn="b"/>
                      <a:endParaRPr lang="en-US" sz="1200">
                        <a:solidFill>
                          <a:schemeClr val="bg1"/>
                        </a:solidFill>
                        <a:effectLst/>
                      </a:endParaRPr>
                    </a:p>
                    <a:p>
                      <a:pPr algn="l" rtl="0" fontAlgn="base"/>
                      <a:r>
                        <a:rPr lang="en-US" sz="1200">
                          <a:solidFill>
                            <a:schemeClr val="bg1"/>
                          </a:solidFill>
                          <a:effectLst/>
                        </a:rPr>
                        <a:t>Example </a:t>
                      </a:r>
                      <a:endParaRPr lang="en-US" sz="1200" b="0" i="0">
                        <a:solidFill>
                          <a:schemeClr val="bg1"/>
                        </a:solidFill>
                        <a:effectLst/>
                      </a:endParaRPr>
                    </a:p>
                  </a:txBody>
                  <a:tcPr marL="0" marR="0" marT="0" marB="0" anchor="b">
                    <a:solidFill>
                      <a:srgbClr val="306DAB"/>
                    </a:solidFill>
                  </a:tcPr>
                </a:tc>
                <a:extLst>
                  <a:ext uri="{0D108BD9-81ED-4DB2-BD59-A6C34878D82A}">
                    <a16:rowId xmlns:a16="http://schemas.microsoft.com/office/drawing/2014/main" val="2604942467"/>
                  </a:ext>
                </a:extLst>
              </a:tr>
              <a:tr h="581374">
                <a:tc>
                  <a:txBody>
                    <a:bodyPr/>
                    <a:lstStyle/>
                    <a:p>
                      <a:pPr algn="l" rtl="0" fontAlgn="base"/>
                      <a:r>
                        <a:rPr lang="en-US" sz="1200" noProof="1">
                          <a:effectLst/>
                        </a:rPr>
                        <a:t>  ChassisID </a:t>
                      </a:r>
                      <a:endParaRPr lang="en-US" sz="1200" b="0" i="0" noProof="1">
                        <a:effectLst/>
                      </a:endParaRPr>
                    </a:p>
                  </a:txBody>
                  <a:tcPr marL="0" marR="0" marT="0" marB="0" anchor="b"/>
                </a:tc>
                <a:tc>
                  <a:txBody>
                    <a:bodyPr/>
                    <a:lstStyle/>
                    <a:p>
                      <a:pPr algn="l" rtl="0" fontAlgn="base"/>
                      <a:r>
                        <a:rPr lang="en-US" sz="1200">
                          <a:effectLst/>
                        </a:rPr>
                        <a:t>Alpha numeric </a:t>
                      </a:r>
                      <a:endParaRPr lang="en-US" sz="1200" b="0" i="0">
                        <a:effectLst/>
                      </a:endParaRPr>
                    </a:p>
                  </a:txBody>
                  <a:tcPr marL="0" marR="0" marT="0" marB="0" anchor="b"/>
                </a:tc>
                <a:tc>
                  <a:txBody>
                    <a:bodyPr/>
                    <a:lstStyle/>
                    <a:p>
                      <a:pPr algn="l" fontAlgn="b"/>
                      <a:endParaRPr lang="en-US" sz="1200">
                        <a:effectLst/>
                      </a:endParaRPr>
                    </a:p>
                  </a:txBody>
                  <a:tcPr marL="0" marR="0" marT="0" marB="0" anchor="b"/>
                </a:tc>
                <a:tc>
                  <a:txBody>
                    <a:bodyPr/>
                    <a:lstStyle/>
                    <a:p>
                      <a:pPr algn="l" fontAlgn="b"/>
                      <a:endParaRPr lang="en-US" sz="1200">
                        <a:effectLst/>
                      </a:endParaRPr>
                    </a:p>
                    <a:p>
                      <a:pPr algn="l" rtl="0" fontAlgn="base"/>
                      <a:r>
                        <a:rPr lang="en-US" sz="1200">
                          <a:effectLst/>
                        </a:rPr>
                        <a:t>Unique number ID for all chassis </a:t>
                      </a:r>
                      <a:endParaRPr lang="en-US" sz="1200" b="0" i="0">
                        <a:effectLst/>
                      </a:endParaRPr>
                    </a:p>
                  </a:txBody>
                  <a:tcPr marL="0" marR="0" marT="0" marB="0" anchor="b"/>
                </a:tc>
                <a:tc>
                  <a:txBody>
                    <a:bodyPr/>
                    <a:lstStyle/>
                    <a:p>
                      <a:pPr algn="l" rtl="0" fontAlgn="base"/>
                      <a:r>
                        <a:rPr lang="en-US" sz="1200">
                          <a:effectLst/>
                        </a:rPr>
                        <a:t>TAJJ167333 </a:t>
                      </a:r>
                      <a:endParaRPr lang="en-US" sz="1200" b="0" i="0">
                        <a:effectLst/>
                      </a:endParaRPr>
                    </a:p>
                  </a:txBody>
                  <a:tcPr marL="0" marR="0" marT="0" marB="0" anchor="b"/>
                </a:tc>
                <a:extLst>
                  <a:ext uri="{0D108BD9-81ED-4DB2-BD59-A6C34878D82A}">
                    <a16:rowId xmlns:a16="http://schemas.microsoft.com/office/drawing/2014/main" val="411067738"/>
                  </a:ext>
                </a:extLst>
              </a:tr>
              <a:tr h="437237">
                <a:tc>
                  <a:txBody>
                    <a:bodyPr/>
                    <a:lstStyle/>
                    <a:p>
                      <a:pPr algn="l" fontAlgn="b"/>
                      <a:endParaRPr lang="en-US" sz="1200" noProof="1">
                        <a:effectLst/>
                      </a:endParaRPr>
                    </a:p>
                    <a:p>
                      <a:pPr algn="l" rtl="0" fontAlgn="base"/>
                      <a:r>
                        <a:rPr lang="en-US" sz="1200" noProof="1">
                          <a:effectLst/>
                        </a:rPr>
                        <a:t>  Size </a:t>
                      </a:r>
                      <a:endParaRPr lang="en-US" sz="1200" b="0" i="0" noProof="1">
                        <a:effectLst/>
                      </a:endParaRPr>
                    </a:p>
                  </a:txBody>
                  <a:tcPr marL="0" marR="0" marT="0" marB="0" anchor="b"/>
                </a:tc>
                <a:tc>
                  <a:txBody>
                    <a:bodyPr/>
                    <a:lstStyle/>
                    <a:p>
                      <a:pPr algn="l" fontAlgn="b"/>
                      <a:endParaRPr lang="en-US" sz="1200">
                        <a:effectLst/>
                      </a:endParaRPr>
                    </a:p>
                    <a:p>
                      <a:pPr algn="l" rtl="0" fontAlgn="base"/>
                      <a:r>
                        <a:rPr lang="en-US" sz="1200">
                          <a:effectLst/>
                        </a:rPr>
                        <a:t>Integer </a:t>
                      </a:r>
                      <a:endParaRPr lang="en-US" sz="1200" b="0" i="0">
                        <a:effectLst/>
                      </a:endParaRPr>
                    </a:p>
                  </a:txBody>
                  <a:tcPr marL="0" marR="0" marT="0" marB="0" anchor="b"/>
                </a:tc>
                <a:tc>
                  <a:txBody>
                    <a:bodyPr/>
                    <a:lstStyle/>
                    <a:p>
                      <a:pPr algn="l" fontAlgn="b"/>
                      <a:endParaRPr lang="en-US" sz="1200">
                        <a:effectLst/>
                      </a:endParaRPr>
                    </a:p>
                    <a:p>
                      <a:pPr algn="l" rtl="0" fontAlgn="base"/>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Chassis length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20, 40, 45, etc. </a:t>
                      </a:r>
                      <a:endParaRPr lang="en-US" sz="1200" b="0" i="0">
                        <a:effectLst/>
                      </a:endParaRPr>
                    </a:p>
                  </a:txBody>
                  <a:tcPr marL="0" marR="0" marT="0" marB="0" anchor="b"/>
                </a:tc>
                <a:extLst>
                  <a:ext uri="{0D108BD9-81ED-4DB2-BD59-A6C34878D82A}">
                    <a16:rowId xmlns:a16="http://schemas.microsoft.com/office/drawing/2014/main" val="3617006392"/>
                  </a:ext>
                </a:extLst>
              </a:tr>
              <a:tr h="741251">
                <a:tc>
                  <a:txBody>
                    <a:bodyPr/>
                    <a:lstStyle/>
                    <a:p>
                      <a:pPr algn="l" fontAlgn="b"/>
                      <a:endParaRPr lang="en-US" sz="1200" noProof="1">
                        <a:effectLst/>
                      </a:endParaRPr>
                    </a:p>
                    <a:p>
                      <a:pPr algn="l" rtl="0" fontAlgn="base"/>
                      <a:r>
                        <a:rPr lang="en-US" sz="1200" noProof="1">
                          <a:effectLst/>
                        </a:rPr>
                        <a:t>  Outgate_Date </a:t>
                      </a:r>
                      <a:endParaRPr lang="en-US" sz="1200" b="0" i="0" noProof="1">
                        <a:effectLst/>
                      </a:endParaRPr>
                    </a:p>
                  </a:txBody>
                  <a:tcPr marL="0" marR="0" marT="0" marB="0" anchor="b"/>
                </a:tc>
                <a:tc>
                  <a:txBody>
                    <a:bodyPr/>
                    <a:lstStyle/>
                    <a:p>
                      <a:pPr algn="l" fontAlgn="b"/>
                      <a:endParaRPr lang="en-US" sz="1200">
                        <a:effectLst/>
                      </a:endParaRPr>
                    </a:p>
                    <a:p>
                      <a:pPr algn="l" rtl="0" fontAlgn="base"/>
                      <a:r>
                        <a:rPr lang="en-US" sz="1200">
                          <a:effectLst/>
                        </a:rPr>
                        <a:t>Date / Time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MM/DD/YYYY  </a:t>
                      </a:r>
                    </a:p>
                    <a:p>
                      <a:pPr algn="l" rtl="0" fontAlgn="base"/>
                      <a:r>
                        <a:rPr lang="en-US" sz="1200">
                          <a:effectLst/>
                        </a:rPr>
                        <a:t>HH:MM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EDI date and time stamp at time of exit during the data month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8/5/2022 17:08 </a:t>
                      </a:r>
                      <a:endParaRPr lang="en-US" sz="1200" b="0" i="0">
                        <a:effectLst/>
                      </a:endParaRPr>
                    </a:p>
                  </a:txBody>
                  <a:tcPr marL="0" marR="0" marT="0" marB="0" anchor="b"/>
                </a:tc>
                <a:extLst>
                  <a:ext uri="{0D108BD9-81ED-4DB2-BD59-A6C34878D82A}">
                    <a16:rowId xmlns:a16="http://schemas.microsoft.com/office/drawing/2014/main" val="2512213394"/>
                  </a:ext>
                </a:extLst>
              </a:tr>
              <a:tr h="581374">
                <a:tc>
                  <a:txBody>
                    <a:bodyPr/>
                    <a:lstStyle/>
                    <a:p>
                      <a:pPr algn="l" fontAlgn="b"/>
                      <a:endParaRPr lang="en-US" sz="1200" noProof="1">
                        <a:effectLst/>
                      </a:endParaRPr>
                    </a:p>
                    <a:p>
                      <a:pPr algn="l" rtl="0" fontAlgn="base"/>
                      <a:r>
                        <a:rPr lang="en-US" sz="1200" noProof="1">
                          <a:effectLst/>
                        </a:rPr>
                        <a:t>  Outgate_Location </a:t>
                      </a:r>
                      <a:endParaRPr lang="en-US" sz="1200" b="0" i="0" noProof="1">
                        <a:effectLst/>
                      </a:endParaRPr>
                    </a:p>
                  </a:txBody>
                  <a:tcPr marL="0" marR="0" marT="0" marB="0" anchor="b"/>
                </a:tc>
                <a:tc>
                  <a:txBody>
                    <a:bodyPr/>
                    <a:lstStyle/>
                    <a:p>
                      <a:pPr algn="l" fontAlgn="b"/>
                      <a:endParaRPr lang="en-US" sz="1200">
                        <a:effectLst/>
                      </a:endParaRPr>
                    </a:p>
                    <a:p>
                      <a:pPr algn="l" rtl="0" fontAlgn="base"/>
                      <a:r>
                        <a:rPr lang="en-US" sz="1200">
                          <a:effectLst/>
                        </a:rPr>
                        <a:t>Text </a:t>
                      </a:r>
                      <a:endParaRPr lang="en-US" sz="1200" b="0" i="0">
                        <a:effectLst/>
                      </a:endParaRPr>
                    </a:p>
                  </a:txBody>
                  <a:tcPr marL="0" marR="0" marT="0" marB="0" anchor="b"/>
                </a:tc>
                <a:tc>
                  <a:txBody>
                    <a:bodyPr/>
                    <a:lstStyle/>
                    <a:p>
                      <a:pPr algn="l" fontAlgn="b"/>
                      <a:endParaRPr lang="en-US" sz="1200">
                        <a:effectLst/>
                      </a:endParaRPr>
                    </a:p>
                    <a:p>
                      <a:pPr algn="l" rtl="0" fontAlgn="base"/>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The street address of the out-gate location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123 Port Street, City, State, Zip </a:t>
                      </a:r>
                      <a:endParaRPr lang="en-US" sz="1200" b="0" i="0">
                        <a:effectLst/>
                      </a:endParaRPr>
                    </a:p>
                  </a:txBody>
                  <a:tcPr marL="0" marR="0" marT="0" marB="0" anchor="b"/>
                </a:tc>
                <a:extLst>
                  <a:ext uri="{0D108BD9-81ED-4DB2-BD59-A6C34878D82A}">
                    <a16:rowId xmlns:a16="http://schemas.microsoft.com/office/drawing/2014/main" val="2553188738"/>
                  </a:ext>
                </a:extLst>
              </a:tr>
              <a:tr h="849489">
                <a:tc>
                  <a:txBody>
                    <a:bodyPr/>
                    <a:lstStyle/>
                    <a:p>
                      <a:pPr algn="l" fontAlgn="b"/>
                      <a:endParaRPr lang="en-US" sz="1200" noProof="1">
                        <a:effectLst/>
                      </a:endParaRPr>
                    </a:p>
                    <a:p>
                      <a:pPr algn="l" rtl="0" fontAlgn="base"/>
                      <a:r>
                        <a:rPr lang="en-US" sz="1200" noProof="1">
                          <a:effectLst/>
                        </a:rPr>
                        <a:t>  Ingate_Date </a:t>
                      </a:r>
                      <a:endParaRPr lang="en-US" sz="1200" b="0" i="0" noProof="1">
                        <a:effectLst/>
                      </a:endParaRPr>
                    </a:p>
                  </a:txBody>
                  <a:tcPr marL="0" marR="0" marT="0" marB="0" anchor="b"/>
                </a:tc>
                <a:tc>
                  <a:txBody>
                    <a:bodyPr/>
                    <a:lstStyle/>
                    <a:p>
                      <a:pPr algn="l" fontAlgn="b"/>
                      <a:endParaRPr lang="en-US" sz="1200">
                        <a:effectLst/>
                      </a:endParaRPr>
                    </a:p>
                    <a:p>
                      <a:pPr algn="l" rtl="0" fontAlgn="base"/>
                      <a:r>
                        <a:rPr lang="en-US" sz="1200">
                          <a:effectLst/>
                        </a:rPr>
                        <a:t>Date / Time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MM/DD/YYYY   </a:t>
                      </a:r>
                    </a:p>
                    <a:p>
                      <a:pPr algn="l" rtl="0" fontAlgn="base"/>
                      <a:r>
                        <a:rPr lang="en-US" sz="1200">
                          <a:effectLst/>
                        </a:rPr>
                        <a:t>HH:MM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EDI date and time stamp at time of re-entry during the data month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8/23/2022 19:35 </a:t>
                      </a:r>
                      <a:endParaRPr lang="en-US" sz="1200" b="0" i="0">
                        <a:effectLst/>
                      </a:endParaRPr>
                    </a:p>
                  </a:txBody>
                  <a:tcPr marL="0" marR="0" marT="0" marB="0" anchor="b"/>
                </a:tc>
                <a:extLst>
                  <a:ext uri="{0D108BD9-81ED-4DB2-BD59-A6C34878D82A}">
                    <a16:rowId xmlns:a16="http://schemas.microsoft.com/office/drawing/2014/main" val="2100682877"/>
                  </a:ext>
                </a:extLst>
              </a:tr>
              <a:tr h="581374">
                <a:tc>
                  <a:txBody>
                    <a:bodyPr/>
                    <a:lstStyle/>
                    <a:p>
                      <a:pPr algn="l" fontAlgn="b"/>
                      <a:endParaRPr lang="en-US" sz="1200" noProof="1">
                        <a:effectLst/>
                      </a:endParaRPr>
                    </a:p>
                    <a:p>
                      <a:pPr algn="l" rtl="0" fontAlgn="base"/>
                      <a:r>
                        <a:rPr lang="en-US" sz="1200" noProof="1">
                          <a:effectLst/>
                        </a:rPr>
                        <a:t>  Ingate_Location </a:t>
                      </a:r>
                      <a:endParaRPr lang="en-US" sz="1200" b="0" i="0" noProof="1">
                        <a:effectLst/>
                      </a:endParaRPr>
                    </a:p>
                  </a:txBody>
                  <a:tcPr marL="0" marR="0" marT="0" marB="0" anchor="b"/>
                </a:tc>
                <a:tc>
                  <a:txBody>
                    <a:bodyPr/>
                    <a:lstStyle/>
                    <a:p>
                      <a:pPr algn="l" fontAlgn="b"/>
                      <a:endParaRPr lang="en-US" sz="1200">
                        <a:effectLst/>
                      </a:endParaRPr>
                    </a:p>
                    <a:p>
                      <a:pPr algn="l" rtl="0" fontAlgn="base"/>
                      <a:r>
                        <a:rPr lang="en-US" sz="1200">
                          <a:effectLst/>
                        </a:rPr>
                        <a:t>Text </a:t>
                      </a:r>
                      <a:endParaRPr lang="en-US" sz="1200" b="0" i="0">
                        <a:effectLst/>
                      </a:endParaRPr>
                    </a:p>
                  </a:txBody>
                  <a:tcPr marL="0" marR="0" marT="0" marB="0" anchor="b"/>
                </a:tc>
                <a:tc>
                  <a:txBody>
                    <a:bodyPr/>
                    <a:lstStyle/>
                    <a:p>
                      <a:pPr algn="l" fontAlgn="b"/>
                      <a:endParaRPr lang="en-US" sz="1200">
                        <a:effectLst/>
                      </a:endParaRPr>
                    </a:p>
                    <a:p>
                      <a:pPr algn="l" rtl="0" fontAlgn="base"/>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The street address of the in-gate location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123 Port Street, City, State, Zip </a:t>
                      </a:r>
                      <a:endParaRPr lang="en-US" sz="1200" b="0" i="0">
                        <a:effectLst/>
                      </a:endParaRPr>
                    </a:p>
                  </a:txBody>
                  <a:tcPr marL="0" marR="0" marT="0" marB="0" anchor="b"/>
                </a:tc>
                <a:extLst>
                  <a:ext uri="{0D108BD9-81ED-4DB2-BD59-A6C34878D82A}">
                    <a16:rowId xmlns:a16="http://schemas.microsoft.com/office/drawing/2014/main" val="1162407868"/>
                  </a:ext>
                </a:extLst>
              </a:tr>
              <a:tr h="437237">
                <a:tc>
                  <a:txBody>
                    <a:bodyPr/>
                    <a:lstStyle/>
                    <a:p>
                      <a:pPr algn="l" fontAlgn="b"/>
                      <a:endParaRPr lang="en-US" sz="1200">
                        <a:effectLst/>
                      </a:endParaRPr>
                    </a:p>
                    <a:p>
                      <a:pPr algn="l" rtl="0" fontAlgn="base"/>
                      <a:r>
                        <a:rPr lang="en-US" sz="1200">
                          <a:effectLst/>
                        </a:rPr>
                        <a:t>  Market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Text </a:t>
                      </a:r>
                      <a:endParaRPr lang="en-US" sz="1200" b="0" i="0">
                        <a:effectLst/>
                      </a:endParaRPr>
                    </a:p>
                  </a:txBody>
                  <a:tcPr marL="0" marR="0" marT="0" marB="0" anchor="b"/>
                </a:tc>
                <a:tc>
                  <a:txBody>
                    <a:bodyPr/>
                    <a:lstStyle/>
                    <a:p>
                      <a:pPr algn="l" fontAlgn="b"/>
                      <a:endParaRPr lang="en-US" sz="1200">
                        <a:effectLst/>
                      </a:endParaRPr>
                    </a:p>
                    <a:p>
                      <a:pPr algn="l" rtl="0" fontAlgn="base"/>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The market name </a:t>
                      </a:r>
                      <a:endParaRPr lang="en-US" sz="1200" b="0" i="0">
                        <a:effectLst/>
                      </a:endParaRPr>
                    </a:p>
                  </a:txBody>
                  <a:tcPr marL="0" marR="0" marT="0" marB="0" anchor="b"/>
                </a:tc>
                <a:tc>
                  <a:txBody>
                    <a:bodyPr/>
                    <a:lstStyle/>
                    <a:p>
                      <a:pPr algn="l" fontAlgn="b"/>
                      <a:endParaRPr lang="en-US" sz="1200">
                        <a:effectLst/>
                      </a:endParaRPr>
                    </a:p>
                    <a:p>
                      <a:pPr algn="l" rtl="0" fontAlgn="base"/>
                      <a:r>
                        <a:rPr lang="en-US" sz="1200">
                          <a:effectLst/>
                        </a:rPr>
                        <a:t>Savannah </a:t>
                      </a:r>
                      <a:endParaRPr lang="en-US" sz="1200" b="0" i="0">
                        <a:effectLst/>
                      </a:endParaRPr>
                    </a:p>
                  </a:txBody>
                  <a:tcPr marL="0" marR="0" marT="0" marB="0" anchor="b"/>
                </a:tc>
                <a:extLst>
                  <a:ext uri="{0D108BD9-81ED-4DB2-BD59-A6C34878D82A}">
                    <a16:rowId xmlns:a16="http://schemas.microsoft.com/office/drawing/2014/main" val="1715358189"/>
                  </a:ext>
                </a:extLst>
              </a:tr>
            </a:tbl>
          </a:graphicData>
        </a:graphic>
      </p:graphicFrame>
      <p:graphicFrame>
        <p:nvGraphicFramePr>
          <p:cNvPr id="7" name="Table 6">
            <a:extLst>
              <a:ext uri="{FF2B5EF4-FFF2-40B4-BE49-F238E27FC236}">
                <a16:creationId xmlns:a16="http://schemas.microsoft.com/office/drawing/2014/main" id="{7CAB54ED-E392-6ADC-6B56-8262C06ABA4C}"/>
              </a:ext>
            </a:extLst>
          </p:cNvPr>
          <p:cNvGraphicFramePr>
            <a:graphicFrameLocks noGrp="1"/>
          </p:cNvGraphicFramePr>
          <p:nvPr/>
        </p:nvGraphicFramePr>
        <p:xfrm>
          <a:off x="6286499" y="1832428"/>
          <a:ext cx="5172490" cy="3433544"/>
        </p:xfrm>
        <a:graphic>
          <a:graphicData uri="http://schemas.openxmlformats.org/drawingml/2006/table">
            <a:tbl>
              <a:tblPr firstRow="1" bandRow="1">
                <a:tableStyleId>{5940675A-B579-460E-94D1-54222C63F5DA}</a:tableStyleId>
              </a:tblPr>
              <a:tblGrid>
                <a:gridCol w="1077229">
                  <a:extLst>
                    <a:ext uri="{9D8B030D-6E8A-4147-A177-3AD203B41FA5}">
                      <a16:colId xmlns:a16="http://schemas.microsoft.com/office/drawing/2014/main" val="1082056432"/>
                    </a:ext>
                  </a:extLst>
                </a:gridCol>
                <a:gridCol w="691696">
                  <a:extLst>
                    <a:ext uri="{9D8B030D-6E8A-4147-A177-3AD203B41FA5}">
                      <a16:colId xmlns:a16="http://schemas.microsoft.com/office/drawing/2014/main" val="3485942598"/>
                    </a:ext>
                  </a:extLst>
                </a:gridCol>
                <a:gridCol w="2041071">
                  <a:extLst>
                    <a:ext uri="{9D8B030D-6E8A-4147-A177-3AD203B41FA5}">
                      <a16:colId xmlns:a16="http://schemas.microsoft.com/office/drawing/2014/main" val="3524198256"/>
                    </a:ext>
                  </a:extLst>
                </a:gridCol>
                <a:gridCol w="1362494">
                  <a:extLst>
                    <a:ext uri="{9D8B030D-6E8A-4147-A177-3AD203B41FA5}">
                      <a16:colId xmlns:a16="http://schemas.microsoft.com/office/drawing/2014/main" val="3610528833"/>
                    </a:ext>
                  </a:extLst>
                </a:gridCol>
              </a:tblGrid>
              <a:tr h="171450">
                <a:tc>
                  <a:txBody>
                    <a:bodyPr/>
                    <a:lstStyle/>
                    <a:p>
                      <a:pPr fontAlgn="b"/>
                      <a:endParaRPr lang="en-US" sz="1200">
                        <a:solidFill>
                          <a:schemeClr val="bg1"/>
                        </a:solidFill>
                        <a:effectLst/>
                      </a:endParaRPr>
                    </a:p>
                    <a:p>
                      <a:pPr algn="l" rtl="0" fontAlgn="base"/>
                      <a:r>
                        <a:rPr lang="en-US" sz="1200">
                          <a:solidFill>
                            <a:schemeClr val="bg1"/>
                          </a:solidFill>
                          <a:effectLst/>
                        </a:rPr>
                        <a:t>Field Name </a:t>
                      </a:r>
                      <a:endParaRPr lang="en-US" sz="1200" b="0" i="0">
                        <a:solidFill>
                          <a:schemeClr val="bg1"/>
                        </a:solidFill>
                        <a:effectLst/>
                      </a:endParaRPr>
                    </a:p>
                  </a:txBody>
                  <a:tcPr marL="0" marR="0" marT="0" marB="0" anchor="b">
                    <a:solidFill>
                      <a:srgbClr val="306DAB"/>
                    </a:solidFill>
                  </a:tcPr>
                </a:tc>
                <a:tc>
                  <a:txBody>
                    <a:bodyPr/>
                    <a:lstStyle/>
                    <a:p>
                      <a:pPr algn="ctr" fontAlgn="b"/>
                      <a:endParaRPr lang="en-US" sz="1200">
                        <a:solidFill>
                          <a:schemeClr val="bg1"/>
                        </a:solidFill>
                        <a:effectLst/>
                      </a:endParaRPr>
                    </a:p>
                    <a:p>
                      <a:pPr algn="l" rtl="0" fontAlgn="base"/>
                      <a:r>
                        <a:rPr lang="en-US" sz="1200">
                          <a:solidFill>
                            <a:schemeClr val="bg1"/>
                          </a:solidFill>
                          <a:effectLst/>
                        </a:rPr>
                        <a:t>Data Type </a:t>
                      </a:r>
                      <a:endParaRPr lang="en-US" sz="1200" b="0" i="0">
                        <a:solidFill>
                          <a:schemeClr val="bg1"/>
                        </a:solidFill>
                        <a:effectLst/>
                      </a:endParaRPr>
                    </a:p>
                  </a:txBody>
                  <a:tcPr marL="0" marR="0" marT="0" marB="0" anchor="b">
                    <a:solidFill>
                      <a:srgbClr val="306DAB"/>
                    </a:solidFill>
                  </a:tcPr>
                </a:tc>
                <a:tc>
                  <a:txBody>
                    <a:bodyPr/>
                    <a:lstStyle/>
                    <a:p>
                      <a:pPr algn="ctr" fontAlgn="b"/>
                      <a:endParaRPr lang="en-US" sz="1200">
                        <a:solidFill>
                          <a:schemeClr val="bg1"/>
                        </a:solidFill>
                        <a:effectLst/>
                      </a:endParaRPr>
                    </a:p>
                    <a:p>
                      <a:pPr algn="l" rtl="0" fontAlgn="base"/>
                      <a:r>
                        <a:rPr lang="en-US" sz="1200">
                          <a:solidFill>
                            <a:schemeClr val="bg1"/>
                          </a:solidFill>
                          <a:effectLst/>
                        </a:rPr>
                        <a:t>Description </a:t>
                      </a:r>
                      <a:endParaRPr lang="en-US" sz="1200" b="0" i="0">
                        <a:solidFill>
                          <a:schemeClr val="bg1"/>
                        </a:solidFill>
                        <a:effectLst/>
                      </a:endParaRPr>
                    </a:p>
                  </a:txBody>
                  <a:tcPr marL="0" marR="0" marT="0" marB="0" anchor="b">
                    <a:solidFill>
                      <a:srgbClr val="306DAB"/>
                    </a:solidFill>
                  </a:tcPr>
                </a:tc>
                <a:tc>
                  <a:txBody>
                    <a:bodyPr/>
                    <a:lstStyle/>
                    <a:p>
                      <a:pPr algn="ctr" fontAlgn="b"/>
                      <a:endParaRPr lang="en-US" sz="1200">
                        <a:solidFill>
                          <a:schemeClr val="bg1"/>
                        </a:solidFill>
                        <a:effectLst/>
                      </a:endParaRPr>
                    </a:p>
                    <a:p>
                      <a:pPr algn="l" rtl="0" fontAlgn="base"/>
                      <a:r>
                        <a:rPr lang="en-US" sz="1200">
                          <a:solidFill>
                            <a:schemeClr val="bg1"/>
                          </a:solidFill>
                          <a:effectLst/>
                        </a:rPr>
                        <a:t>Example </a:t>
                      </a:r>
                      <a:endParaRPr lang="en-US" sz="1200" b="0" i="0">
                        <a:solidFill>
                          <a:schemeClr val="bg1"/>
                        </a:solidFill>
                        <a:effectLst/>
                      </a:endParaRPr>
                    </a:p>
                  </a:txBody>
                  <a:tcPr marL="0" marR="0" marT="0" marB="0" anchor="b">
                    <a:solidFill>
                      <a:srgbClr val="306DAB"/>
                    </a:solidFill>
                  </a:tcPr>
                </a:tc>
                <a:extLst>
                  <a:ext uri="{0D108BD9-81ED-4DB2-BD59-A6C34878D82A}">
                    <a16:rowId xmlns:a16="http://schemas.microsoft.com/office/drawing/2014/main" val="4192726218"/>
                  </a:ext>
                </a:extLst>
              </a:tr>
              <a:tr h="614947">
                <a:tc>
                  <a:txBody>
                    <a:bodyPr/>
                    <a:lstStyle/>
                    <a:p>
                      <a:pPr fontAlgn="b"/>
                      <a:endParaRPr lang="en-US" sz="1200">
                        <a:effectLst/>
                      </a:endParaRPr>
                    </a:p>
                    <a:p>
                      <a:pPr algn="l" rtl="0" fontAlgn="base"/>
                      <a:r>
                        <a:rPr lang="en-US" sz="1200">
                          <a:effectLst/>
                        </a:rPr>
                        <a:t>  Market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Text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The market name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Savannah </a:t>
                      </a:r>
                      <a:endParaRPr lang="en-US" sz="1200" b="0" i="0">
                        <a:effectLst/>
                      </a:endParaRPr>
                    </a:p>
                  </a:txBody>
                  <a:tcPr marL="0" marR="0" marT="0" marB="0" anchor="b"/>
                </a:tc>
                <a:extLst>
                  <a:ext uri="{0D108BD9-81ED-4DB2-BD59-A6C34878D82A}">
                    <a16:rowId xmlns:a16="http://schemas.microsoft.com/office/drawing/2014/main" val="263330636"/>
                  </a:ext>
                </a:extLst>
              </a:tr>
              <a:tr h="441157">
                <a:tc>
                  <a:txBody>
                    <a:bodyPr/>
                    <a:lstStyle/>
                    <a:p>
                      <a:pPr lvl="0" algn="l">
                        <a:buNone/>
                      </a:pPr>
                      <a:r>
                        <a:rPr lang="en-US" sz="1200">
                          <a:effectLst/>
                        </a:rPr>
                        <a:t>  Size</a:t>
                      </a:r>
                    </a:p>
                  </a:txBody>
                  <a:tcPr marL="0" marR="0" marT="0" marB="0" anchor="b"/>
                </a:tc>
                <a:tc>
                  <a:txBody>
                    <a:bodyPr/>
                    <a:lstStyle/>
                    <a:p>
                      <a:pPr lvl="0" algn="l">
                        <a:buNone/>
                      </a:pPr>
                      <a:r>
                        <a:rPr lang="en-US" sz="1200">
                          <a:effectLst/>
                        </a:rPr>
                        <a:t>Integer</a:t>
                      </a:r>
                    </a:p>
                  </a:txBody>
                  <a:tcPr marL="0" marR="0" marT="0" marB="0" anchor="b"/>
                </a:tc>
                <a:tc>
                  <a:txBody>
                    <a:bodyPr/>
                    <a:lstStyle/>
                    <a:p>
                      <a:pPr lvl="0" algn="l">
                        <a:buNone/>
                      </a:pPr>
                      <a:r>
                        <a:rPr lang="en-US" sz="1200">
                          <a:effectLst/>
                        </a:rPr>
                        <a:t>Chassis length</a:t>
                      </a:r>
                    </a:p>
                  </a:txBody>
                  <a:tcPr marL="0" marR="0" marT="0" marB="0" anchor="b"/>
                </a:tc>
                <a:tc>
                  <a:txBody>
                    <a:bodyPr/>
                    <a:lstStyle/>
                    <a:p>
                      <a:pPr lvl="0" algn="l">
                        <a:buNone/>
                      </a:pPr>
                      <a:r>
                        <a:rPr lang="en-US" sz="1200">
                          <a:effectLst/>
                        </a:rPr>
                        <a:t>20, 40, 45</a:t>
                      </a:r>
                    </a:p>
                  </a:txBody>
                  <a:tcPr marL="0" marR="0" marT="0" marB="0" anchor="b"/>
                </a:tc>
                <a:extLst>
                  <a:ext uri="{0D108BD9-81ED-4DB2-BD59-A6C34878D82A}">
                    <a16:rowId xmlns:a16="http://schemas.microsoft.com/office/drawing/2014/main" val="1395549398"/>
                  </a:ext>
                </a:extLst>
              </a:tr>
              <a:tr h="171450">
                <a:tc>
                  <a:txBody>
                    <a:bodyPr/>
                    <a:lstStyle/>
                    <a:p>
                      <a:pPr fontAlgn="b"/>
                      <a:endParaRPr lang="en-US" sz="1200">
                        <a:effectLst/>
                      </a:endParaRPr>
                    </a:p>
                    <a:p>
                      <a:pPr algn="l" rtl="0" fontAlgn="base"/>
                      <a:r>
                        <a:rPr lang="en-US" sz="1200">
                          <a:effectLst/>
                        </a:rPr>
                        <a:t>  Location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Text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The street address of the location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123 Port Street, City, State, ZIP </a:t>
                      </a:r>
                      <a:endParaRPr lang="en-US" sz="1200" b="0" i="0">
                        <a:effectLst/>
                      </a:endParaRPr>
                    </a:p>
                  </a:txBody>
                  <a:tcPr marL="0" marR="0" marT="0" marB="0" anchor="b"/>
                </a:tc>
                <a:extLst>
                  <a:ext uri="{0D108BD9-81ED-4DB2-BD59-A6C34878D82A}">
                    <a16:rowId xmlns:a16="http://schemas.microsoft.com/office/drawing/2014/main" val="3896654269"/>
                  </a:ext>
                </a:extLst>
              </a:tr>
              <a:tr h="171450">
                <a:tc>
                  <a:txBody>
                    <a:bodyPr/>
                    <a:lstStyle/>
                    <a:p>
                      <a:pPr fontAlgn="b"/>
                      <a:endParaRPr lang="en-US" sz="1200">
                        <a:effectLst/>
                      </a:endParaRPr>
                    </a:p>
                    <a:p>
                      <a:pPr algn="l" rtl="0" fontAlgn="base"/>
                      <a:r>
                        <a:rPr lang="en-US" sz="1200">
                          <a:effectLst/>
                        </a:rPr>
                        <a:t>  OOS Chassis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Integer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The total count of OOS chassis within the data month </a:t>
                      </a:r>
                      <a:endParaRPr lang="en-US" sz="1200" b="0" i="0">
                        <a:effectLst/>
                      </a:endParaRPr>
                    </a:p>
                  </a:txBody>
                  <a:tcPr marL="0" marR="0" marT="0" marB="0" anchor="b"/>
                </a:tc>
                <a:tc>
                  <a:txBody>
                    <a:bodyPr/>
                    <a:lstStyle/>
                    <a:p>
                      <a:pPr fontAlgn="b"/>
                      <a:endParaRPr lang="en-US" sz="1200">
                        <a:effectLst/>
                      </a:endParaRPr>
                    </a:p>
                    <a:p>
                      <a:pPr algn="r" rtl="0" fontAlgn="base"/>
                      <a:r>
                        <a:rPr lang="en-US" sz="1200">
                          <a:effectLst/>
                        </a:rPr>
                        <a:t>200 </a:t>
                      </a:r>
                      <a:endParaRPr lang="en-US" sz="1200" b="0" i="0">
                        <a:effectLst/>
                      </a:endParaRPr>
                    </a:p>
                  </a:txBody>
                  <a:tcPr marL="0" marR="0" marT="0" marB="0" anchor="b"/>
                </a:tc>
                <a:extLst>
                  <a:ext uri="{0D108BD9-81ED-4DB2-BD59-A6C34878D82A}">
                    <a16:rowId xmlns:a16="http://schemas.microsoft.com/office/drawing/2014/main" val="1372019792"/>
                  </a:ext>
                </a:extLst>
              </a:tr>
              <a:tr h="171450">
                <a:tc>
                  <a:txBody>
                    <a:bodyPr/>
                    <a:lstStyle/>
                    <a:p>
                      <a:pPr fontAlgn="b"/>
                      <a:endParaRPr lang="en-US" sz="1200">
                        <a:effectLst/>
                      </a:endParaRPr>
                    </a:p>
                    <a:p>
                      <a:pPr algn="l" rtl="0" fontAlgn="base"/>
                      <a:r>
                        <a:rPr lang="en-US" sz="1200">
                          <a:effectLst/>
                        </a:rPr>
                        <a:t>  Total Chassis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Integer </a:t>
                      </a:r>
                      <a:endParaRPr lang="en-US" sz="1200" b="0" i="0">
                        <a:effectLst/>
                      </a:endParaRPr>
                    </a:p>
                  </a:txBody>
                  <a:tcPr marL="0" marR="0" marT="0" marB="0" anchor="b"/>
                </a:tc>
                <a:tc>
                  <a:txBody>
                    <a:bodyPr/>
                    <a:lstStyle/>
                    <a:p>
                      <a:pPr fontAlgn="b"/>
                      <a:endParaRPr lang="en-US" sz="1200">
                        <a:effectLst/>
                      </a:endParaRPr>
                    </a:p>
                    <a:p>
                      <a:pPr algn="l" rtl="0" fontAlgn="base"/>
                      <a:r>
                        <a:rPr lang="en-US" sz="1200">
                          <a:effectLst/>
                        </a:rPr>
                        <a:t>The total count of all chassis assets originating at the location within the data month (on-site and on-street)</a:t>
                      </a:r>
                      <a:endParaRPr lang="en-US" sz="1200" b="0" i="0">
                        <a:effectLst/>
                      </a:endParaRPr>
                    </a:p>
                  </a:txBody>
                  <a:tcPr marL="0" marR="0" marT="0" marB="0" anchor="b"/>
                </a:tc>
                <a:tc>
                  <a:txBody>
                    <a:bodyPr/>
                    <a:lstStyle/>
                    <a:p>
                      <a:pPr fontAlgn="b"/>
                      <a:endParaRPr lang="en-US" sz="1200" dirty="0">
                        <a:effectLst/>
                      </a:endParaRPr>
                    </a:p>
                    <a:p>
                      <a:pPr algn="r" rtl="0" fontAlgn="base"/>
                      <a:r>
                        <a:rPr lang="en-US" sz="1200" dirty="0">
                          <a:effectLst/>
                        </a:rPr>
                        <a:t>5,000 </a:t>
                      </a:r>
                      <a:endParaRPr lang="en-US" sz="1200" b="0" i="0" dirty="0">
                        <a:effectLst/>
                      </a:endParaRPr>
                    </a:p>
                  </a:txBody>
                  <a:tcPr marL="0" marR="0" marT="0" marB="0" anchor="b"/>
                </a:tc>
                <a:extLst>
                  <a:ext uri="{0D108BD9-81ED-4DB2-BD59-A6C34878D82A}">
                    <a16:rowId xmlns:a16="http://schemas.microsoft.com/office/drawing/2014/main" val="120327883"/>
                  </a:ext>
                </a:extLst>
              </a:tr>
            </a:tbl>
          </a:graphicData>
        </a:graphic>
      </p:graphicFrame>
      <p:sp>
        <p:nvSpPr>
          <p:cNvPr id="6" name="Text Placeholder 1">
            <a:extLst>
              <a:ext uri="{FF2B5EF4-FFF2-40B4-BE49-F238E27FC236}">
                <a16:creationId xmlns:a16="http://schemas.microsoft.com/office/drawing/2014/main" id="{31466A32-D132-4929-AABD-A2F4769D5F9C}"/>
              </a:ext>
            </a:extLst>
          </p:cNvPr>
          <p:cNvSpPr txBox="1">
            <a:spLocks/>
          </p:cNvSpPr>
          <p:nvPr/>
        </p:nvSpPr>
        <p:spPr>
          <a:xfrm>
            <a:off x="7509164" y="1290136"/>
            <a:ext cx="3080177" cy="542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66693"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12"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0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2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Out of Service Rate</a:t>
            </a:r>
          </a:p>
        </p:txBody>
      </p:sp>
    </p:spTree>
    <p:extLst>
      <p:ext uri="{BB962C8B-B14F-4D97-AF65-F5344CB8AC3E}">
        <p14:creationId xmlns:p14="http://schemas.microsoft.com/office/powerpoint/2010/main" val="1754571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F2029-243D-4C70-9660-13FD3CA13B3F}"/>
              </a:ext>
            </a:extLst>
          </p:cNvPr>
          <p:cNvSpPr>
            <a:spLocks noGrp="1"/>
          </p:cNvSpPr>
          <p:nvPr>
            <p:ph sz="half" idx="1"/>
          </p:nvPr>
        </p:nvSpPr>
        <p:spPr>
          <a:xfrm>
            <a:off x="608725" y="2787340"/>
            <a:ext cx="10757364" cy="1793073"/>
          </a:xfrm>
        </p:spPr>
        <p:txBody>
          <a:bodyPr>
            <a:normAutofit/>
          </a:bodyPr>
          <a:lstStyle/>
          <a:p>
            <a:pPr marL="461963" indent="0">
              <a:buNone/>
            </a:pPr>
            <a:r>
              <a:rPr lang="en-US" dirty="0">
                <a:cs typeface="Calibri"/>
              </a:rPr>
              <a:t>BTS has set up a secure data portal only for the purposes of collecting OSRA data.  The portal is available to only those that companies that we reach out to, and specifically to only those individuals that each company identifies as the point of contact(s) for data submissions. </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4" name="Text Placeholder 3">
            <a:extLst>
              <a:ext uri="{FF2B5EF4-FFF2-40B4-BE49-F238E27FC236}">
                <a16:creationId xmlns:a16="http://schemas.microsoft.com/office/drawing/2014/main" id="{10677835-5066-4C1A-839B-7EFB0A9C7243}"/>
              </a:ext>
            </a:extLst>
          </p:cNvPr>
          <p:cNvSpPr>
            <a:spLocks noGrp="1"/>
          </p:cNvSpPr>
          <p:nvPr>
            <p:ph type="body" sz="quarter" idx="32"/>
          </p:nvPr>
        </p:nvSpPr>
        <p:spPr>
          <a:xfrm>
            <a:off x="608725" y="2355638"/>
            <a:ext cx="10757364" cy="429965"/>
          </a:xfrm>
        </p:spPr>
        <p:txBody>
          <a:bodyPr vert="horz" lIns="91440" tIns="45720" rIns="91440" bIns="45720" rtlCol="0" anchor="t">
            <a:normAutofit fontScale="92500" lnSpcReduction="10000"/>
          </a:bodyPr>
          <a:lstStyle/>
          <a:p>
            <a:r>
              <a:rPr lang="en-US" dirty="0"/>
              <a:t>Secure Data Portal</a:t>
            </a:r>
          </a:p>
        </p:txBody>
      </p:sp>
      <p:sp>
        <p:nvSpPr>
          <p:cNvPr id="5" name="Title 4">
            <a:extLst>
              <a:ext uri="{FF2B5EF4-FFF2-40B4-BE49-F238E27FC236}">
                <a16:creationId xmlns:a16="http://schemas.microsoft.com/office/drawing/2014/main" id="{176A333F-21BC-4F19-AA06-B3B3B9E252A2}"/>
              </a:ext>
            </a:extLst>
          </p:cNvPr>
          <p:cNvSpPr>
            <a:spLocks noGrp="1"/>
          </p:cNvSpPr>
          <p:nvPr>
            <p:ph type="title"/>
          </p:nvPr>
        </p:nvSpPr>
        <p:spPr/>
        <p:txBody>
          <a:bodyPr>
            <a:normAutofit fontScale="90000"/>
          </a:bodyPr>
          <a:lstStyle/>
          <a:p>
            <a:r>
              <a:rPr lang="en-US">
                <a:ea typeface="+mj-lt"/>
                <a:cs typeface="+mj-lt"/>
              </a:rPr>
              <a:t>How do I submit my information?</a:t>
            </a:r>
          </a:p>
        </p:txBody>
      </p:sp>
      <p:sp>
        <p:nvSpPr>
          <p:cNvPr id="2" name="TextBox 1">
            <a:extLst>
              <a:ext uri="{FF2B5EF4-FFF2-40B4-BE49-F238E27FC236}">
                <a16:creationId xmlns:a16="http://schemas.microsoft.com/office/drawing/2014/main" id="{9BB39389-2F6A-98A7-A8ED-45DBC99CEA14}"/>
              </a:ext>
            </a:extLst>
          </p:cNvPr>
          <p:cNvSpPr txBox="1"/>
          <p:nvPr/>
        </p:nvSpPr>
        <p:spPr>
          <a:xfrm>
            <a:off x="522435" y="4580413"/>
            <a:ext cx="973852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cs typeface="Calibri"/>
              </a:rPr>
              <a:t>Portal Access</a:t>
            </a:r>
          </a:p>
        </p:txBody>
      </p:sp>
      <p:sp>
        <p:nvSpPr>
          <p:cNvPr id="6" name="TextBox 5">
            <a:extLst>
              <a:ext uri="{FF2B5EF4-FFF2-40B4-BE49-F238E27FC236}">
                <a16:creationId xmlns:a16="http://schemas.microsoft.com/office/drawing/2014/main" id="{273FDDA1-3947-67CD-1AE3-260559F73B80}"/>
              </a:ext>
            </a:extLst>
          </p:cNvPr>
          <p:cNvSpPr txBox="1"/>
          <p:nvPr/>
        </p:nvSpPr>
        <p:spPr>
          <a:xfrm>
            <a:off x="608725" y="4924685"/>
            <a:ext cx="1075736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7525"/>
            <a:r>
              <a:rPr lang="en-US" sz="2800" dirty="0">
                <a:solidFill>
                  <a:srgbClr val="083A64"/>
                </a:solidFill>
                <a:cs typeface="Segoe UI"/>
              </a:rPr>
              <a:t>Once a point of contact(s) has been identified to BTS, then BTS will provide the portal link and instructions on how to set up the company’s secure account access.  After that submissions can be made.  </a:t>
            </a:r>
          </a:p>
        </p:txBody>
      </p:sp>
      <p:sp>
        <p:nvSpPr>
          <p:cNvPr id="7" name="Text Placeholder 3">
            <a:extLst>
              <a:ext uri="{FF2B5EF4-FFF2-40B4-BE49-F238E27FC236}">
                <a16:creationId xmlns:a16="http://schemas.microsoft.com/office/drawing/2014/main" id="{9D866C14-1A2E-4E0B-B60C-E5FC202C095E}"/>
              </a:ext>
            </a:extLst>
          </p:cNvPr>
          <p:cNvSpPr txBox="1">
            <a:spLocks/>
          </p:cNvSpPr>
          <p:nvPr/>
        </p:nvSpPr>
        <p:spPr>
          <a:xfrm>
            <a:off x="522435" y="1164576"/>
            <a:ext cx="10757364" cy="429965"/>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66693"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542912"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809605"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076298"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Format</a:t>
            </a:r>
          </a:p>
        </p:txBody>
      </p:sp>
      <p:sp>
        <p:nvSpPr>
          <p:cNvPr id="8" name="Content Placeholder 2">
            <a:extLst>
              <a:ext uri="{FF2B5EF4-FFF2-40B4-BE49-F238E27FC236}">
                <a16:creationId xmlns:a16="http://schemas.microsoft.com/office/drawing/2014/main" id="{FB543553-15F1-43D1-B824-71BC9B493E69}"/>
              </a:ext>
            </a:extLst>
          </p:cNvPr>
          <p:cNvSpPr txBox="1">
            <a:spLocks/>
          </p:cNvSpPr>
          <p:nvPr/>
        </p:nvSpPr>
        <p:spPr>
          <a:xfrm>
            <a:off x="608725" y="1573535"/>
            <a:ext cx="10757364" cy="577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83A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83A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83A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83A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83A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indent="0">
              <a:buFont typeface="Arial" panose="020B0604020202020204" pitchFamily="34" charset="0"/>
              <a:buNone/>
            </a:pPr>
            <a:r>
              <a:rPr lang="en-US" dirty="0">
                <a:cs typeface="Calibri"/>
              </a:rPr>
              <a:t>Spreadsheet, e.g., Excel</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spTree>
    <p:extLst>
      <p:ext uri="{BB962C8B-B14F-4D97-AF65-F5344CB8AC3E}">
        <p14:creationId xmlns:p14="http://schemas.microsoft.com/office/powerpoint/2010/main" val="3290549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6A333F-21BC-4F19-AA06-B3B3B9E252A2}"/>
              </a:ext>
            </a:extLst>
          </p:cNvPr>
          <p:cNvSpPr>
            <a:spLocks noGrp="1"/>
          </p:cNvSpPr>
          <p:nvPr>
            <p:ph type="title"/>
          </p:nvPr>
        </p:nvSpPr>
        <p:spPr/>
        <p:txBody>
          <a:bodyPr>
            <a:normAutofit fontScale="90000"/>
          </a:bodyPr>
          <a:lstStyle/>
          <a:p>
            <a:r>
              <a:rPr lang="en-US">
                <a:ea typeface="+mj-lt"/>
                <a:cs typeface="+mj-lt"/>
              </a:rPr>
              <a:t>How do I submit my information?</a:t>
            </a:r>
          </a:p>
        </p:txBody>
      </p:sp>
      <p:sp>
        <p:nvSpPr>
          <p:cNvPr id="7" name="TextBox 6">
            <a:extLst>
              <a:ext uri="{FF2B5EF4-FFF2-40B4-BE49-F238E27FC236}">
                <a16:creationId xmlns:a16="http://schemas.microsoft.com/office/drawing/2014/main" id="{9D1BC0DE-8335-A752-83AE-6CD1226E26C0}"/>
              </a:ext>
            </a:extLst>
          </p:cNvPr>
          <p:cNvSpPr txBox="1"/>
          <p:nvPr/>
        </p:nvSpPr>
        <p:spPr>
          <a:xfrm>
            <a:off x="608725" y="1185834"/>
            <a:ext cx="973852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cs typeface="Calibri"/>
              </a:rPr>
              <a:t>Submission Timeframe</a:t>
            </a:r>
          </a:p>
        </p:txBody>
      </p:sp>
      <p:sp>
        <p:nvSpPr>
          <p:cNvPr id="8" name="TextBox 7">
            <a:extLst>
              <a:ext uri="{FF2B5EF4-FFF2-40B4-BE49-F238E27FC236}">
                <a16:creationId xmlns:a16="http://schemas.microsoft.com/office/drawing/2014/main" id="{801FC4DE-31FA-8073-3DFC-7F1FB4BC3BB5}"/>
              </a:ext>
            </a:extLst>
          </p:cNvPr>
          <p:cNvSpPr txBox="1"/>
          <p:nvPr/>
        </p:nvSpPr>
        <p:spPr>
          <a:xfrm>
            <a:off x="608725" y="1678277"/>
            <a:ext cx="1075736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7525">
              <a:tabLst>
                <a:tab pos="517525" algn="l"/>
              </a:tabLst>
            </a:pPr>
            <a:r>
              <a:rPr lang="en-US" sz="2800" dirty="0">
                <a:solidFill>
                  <a:srgbClr val="083A64"/>
                </a:solidFill>
                <a:cs typeface="Segoe UI"/>
              </a:rPr>
              <a:t>Data providers will be notified monthly to submit prior month data.  Submissions should made between the 10th - 15th of every month.  Data publication will occur on the 10</a:t>
            </a:r>
            <a:r>
              <a:rPr lang="en-US" sz="2800" baseline="30000" dirty="0">
                <a:solidFill>
                  <a:srgbClr val="083A64"/>
                </a:solidFill>
                <a:cs typeface="Segoe UI"/>
              </a:rPr>
              <a:t>th</a:t>
            </a:r>
            <a:r>
              <a:rPr lang="en-US" sz="2800" dirty="0">
                <a:solidFill>
                  <a:srgbClr val="083A64"/>
                </a:solidFill>
                <a:cs typeface="Segoe UI"/>
              </a:rPr>
              <a:t> of the following month.</a:t>
            </a:r>
          </a:p>
          <a:p>
            <a:pPr marL="517525">
              <a:tabLst>
                <a:tab pos="517525" algn="l"/>
              </a:tabLst>
            </a:pPr>
            <a:endParaRPr lang="en-US" sz="2800" dirty="0">
              <a:solidFill>
                <a:srgbClr val="083A64"/>
              </a:solidFill>
              <a:cs typeface="Segoe UI"/>
            </a:endParaRPr>
          </a:p>
          <a:p>
            <a:pPr marL="517525">
              <a:tabLst>
                <a:tab pos="517525" algn="l"/>
              </a:tabLst>
            </a:pPr>
            <a:r>
              <a:rPr lang="en-US" sz="2800" dirty="0">
                <a:solidFill>
                  <a:srgbClr val="083A64"/>
                </a:solidFill>
                <a:cs typeface="Segoe UI"/>
              </a:rPr>
              <a:t>Ex: </a:t>
            </a:r>
          </a:p>
          <a:p>
            <a:pPr marL="517525">
              <a:tabLst>
                <a:tab pos="517525" algn="l"/>
              </a:tabLst>
            </a:pPr>
            <a:r>
              <a:rPr lang="en-US" sz="2800" dirty="0">
                <a:solidFill>
                  <a:srgbClr val="083A64"/>
                </a:solidFill>
                <a:cs typeface="Segoe UI"/>
              </a:rPr>
              <a:t> </a:t>
            </a:r>
          </a:p>
        </p:txBody>
      </p:sp>
      <p:graphicFrame>
        <p:nvGraphicFramePr>
          <p:cNvPr id="2" name="Table 1">
            <a:extLst>
              <a:ext uri="{FF2B5EF4-FFF2-40B4-BE49-F238E27FC236}">
                <a16:creationId xmlns:a16="http://schemas.microsoft.com/office/drawing/2014/main" id="{DE7E09C0-0E3C-4D64-86D9-A25C02640995}"/>
              </a:ext>
            </a:extLst>
          </p:cNvPr>
          <p:cNvGraphicFramePr>
            <a:graphicFrameLocks noGrp="1"/>
          </p:cNvGraphicFramePr>
          <p:nvPr>
            <p:extLst>
              <p:ext uri="{D42A27DB-BD31-4B8C-83A1-F6EECF244321}">
                <p14:modId xmlns:p14="http://schemas.microsoft.com/office/powerpoint/2010/main" val="3897571002"/>
              </p:ext>
            </p:extLst>
          </p:nvPr>
        </p:nvGraphicFramePr>
        <p:xfrm>
          <a:off x="1888259" y="3968967"/>
          <a:ext cx="8386450" cy="2245020"/>
        </p:xfrm>
        <a:graphic>
          <a:graphicData uri="http://schemas.openxmlformats.org/drawingml/2006/table">
            <a:tbl>
              <a:tblPr>
                <a:tableStyleId>{5C22544A-7EE6-4342-B048-85BDC9FD1C3A}</a:tableStyleId>
              </a:tblPr>
              <a:tblGrid>
                <a:gridCol w="3093562">
                  <a:extLst>
                    <a:ext uri="{9D8B030D-6E8A-4147-A177-3AD203B41FA5}">
                      <a16:colId xmlns:a16="http://schemas.microsoft.com/office/drawing/2014/main" val="1854897837"/>
                    </a:ext>
                  </a:extLst>
                </a:gridCol>
                <a:gridCol w="1764296">
                  <a:extLst>
                    <a:ext uri="{9D8B030D-6E8A-4147-A177-3AD203B41FA5}">
                      <a16:colId xmlns:a16="http://schemas.microsoft.com/office/drawing/2014/main" val="3282628572"/>
                    </a:ext>
                  </a:extLst>
                </a:gridCol>
                <a:gridCol w="1764296">
                  <a:extLst>
                    <a:ext uri="{9D8B030D-6E8A-4147-A177-3AD203B41FA5}">
                      <a16:colId xmlns:a16="http://schemas.microsoft.com/office/drawing/2014/main" val="3841641120"/>
                    </a:ext>
                  </a:extLst>
                </a:gridCol>
                <a:gridCol w="1764296">
                  <a:extLst>
                    <a:ext uri="{9D8B030D-6E8A-4147-A177-3AD203B41FA5}">
                      <a16:colId xmlns:a16="http://schemas.microsoft.com/office/drawing/2014/main" val="80678414"/>
                    </a:ext>
                  </a:extLst>
                </a:gridCol>
              </a:tblGrid>
              <a:tr h="561255">
                <a:tc>
                  <a:txBody>
                    <a:bodyPr/>
                    <a:lstStyle/>
                    <a:p>
                      <a:pPr algn="l" fontAlgn="b"/>
                      <a:r>
                        <a:rPr lang="en-US" sz="2400" u="none" strike="noStrike" dirty="0">
                          <a:effectLst/>
                        </a:rPr>
                        <a:t> </a:t>
                      </a:r>
                      <a:r>
                        <a:rPr lang="en-US" sz="2400" b="1" u="none" strike="noStrike" dirty="0">
                          <a:effectLst/>
                        </a:rPr>
                        <a:t>January Data Request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Month</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Day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Year</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70112772"/>
                  </a:ext>
                </a:extLst>
              </a:tr>
              <a:tr h="561255">
                <a:tc>
                  <a:txBody>
                    <a:bodyPr/>
                    <a:lstStyle/>
                    <a:p>
                      <a:pPr algn="l" fontAlgn="b"/>
                      <a:r>
                        <a:rPr lang="en-US" sz="2400" b="0" i="0" u="none" strike="noStrike" dirty="0">
                          <a:solidFill>
                            <a:srgbClr val="000000"/>
                          </a:solidFill>
                          <a:effectLst/>
                          <a:latin typeface="Calibri" panose="020F0502020204030204" pitchFamily="34" charset="0"/>
                        </a:rPr>
                        <a:t>Submission</a:t>
                      </a:r>
                    </a:p>
                  </a:txBody>
                  <a:tcPr marL="7620" marR="7620" marT="7620" marB="0" anchor="b"/>
                </a:tc>
                <a:tc>
                  <a:txBody>
                    <a:bodyPr/>
                    <a:lstStyle/>
                    <a:p>
                      <a:pPr algn="ctr" fontAlgn="b"/>
                      <a:r>
                        <a:rPr lang="en-US" sz="2400" u="none" strike="noStrike" dirty="0">
                          <a:effectLst/>
                        </a:rPr>
                        <a:t>January</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10 - 15</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2023</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3065197"/>
                  </a:ext>
                </a:extLst>
              </a:tr>
              <a:tr h="561255">
                <a:tc>
                  <a:txBody>
                    <a:bodyPr/>
                    <a:lstStyle/>
                    <a:p>
                      <a:pPr algn="l" fontAlgn="b"/>
                      <a:r>
                        <a:rPr lang="en-US" sz="2400" b="0" i="0" u="none" strike="noStrike" dirty="0">
                          <a:solidFill>
                            <a:srgbClr val="000000"/>
                          </a:solidFill>
                          <a:effectLst/>
                          <a:latin typeface="Calibri" panose="020F0502020204030204" pitchFamily="34" charset="0"/>
                        </a:rPr>
                        <a:t>Requested information</a:t>
                      </a:r>
                    </a:p>
                  </a:txBody>
                  <a:tcPr marL="7620" marR="7620" marT="7620" marB="0" anchor="b"/>
                </a:tc>
                <a:tc>
                  <a:txBody>
                    <a:bodyPr/>
                    <a:lstStyle/>
                    <a:p>
                      <a:pPr algn="ctr" fontAlgn="b"/>
                      <a:r>
                        <a:rPr lang="en-US" sz="2400" u="none" strike="noStrike" dirty="0">
                          <a:effectLst/>
                        </a:rPr>
                        <a:t>December</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1-31</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2022</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23421357"/>
                  </a:ext>
                </a:extLst>
              </a:tr>
              <a:tr h="561255">
                <a:tc>
                  <a:txBody>
                    <a:bodyPr/>
                    <a:lstStyle/>
                    <a:p>
                      <a:pPr algn="l" fontAlgn="b"/>
                      <a:r>
                        <a:rPr lang="en-US" sz="2400" u="none" strike="noStrike" dirty="0">
                          <a:effectLst/>
                        </a:rPr>
                        <a:t>Publication</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February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2023</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522606"/>
                  </a:ext>
                </a:extLst>
              </a:tr>
            </a:tbl>
          </a:graphicData>
        </a:graphic>
      </p:graphicFrame>
      <p:sp>
        <p:nvSpPr>
          <p:cNvPr id="3" name="Slide Number Placeholder 2">
            <a:extLst>
              <a:ext uri="{FF2B5EF4-FFF2-40B4-BE49-F238E27FC236}">
                <a16:creationId xmlns:a16="http://schemas.microsoft.com/office/drawing/2014/main" id="{D157EAD1-CA86-4654-945B-0B8D338C4AC6}"/>
              </a:ext>
            </a:extLst>
          </p:cNvPr>
          <p:cNvSpPr>
            <a:spLocks noGrp="1"/>
          </p:cNvSpPr>
          <p:nvPr>
            <p:ph type="sldNum" sz="quarter" idx="33"/>
          </p:nvPr>
        </p:nvSpPr>
        <p:spPr/>
        <p:txBody>
          <a:bodyPr/>
          <a:lstStyle/>
          <a:p>
            <a:fld id="{19B51A1E-902D-48AF-9020-955120F399B6}" type="slidenum">
              <a:rPr lang="en-US" smtClean="0"/>
              <a:pPr/>
              <a:t>9</a:t>
            </a:fld>
            <a:endParaRPr lang="en-US"/>
          </a:p>
        </p:txBody>
      </p:sp>
    </p:spTree>
    <p:extLst>
      <p:ext uri="{BB962C8B-B14F-4D97-AF65-F5344CB8AC3E}">
        <p14:creationId xmlns:p14="http://schemas.microsoft.com/office/powerpoint/2010/main" val="1939700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2C36606245D4EAC1D97FE84584287" ma:contentTypeVersion="11" ma:contentTypeDescription="Create a new document." ma:contentTypeScope="" ma:versionID="f665620b929e7c5da94940ccf7ff916a">
  <xsd:schema xmlns:xsd="http://www.w3.org/2001/XMLSchema" xmlns:xs="http://www.w3.org/2001/XMLSchema" xmlns:p="http://schemas.microsoft.com/office/2006/metadata/properties" xmlns:ns2="4c14372b-c2c5-4b01-9cc3-5be53ba2c459" xmlns:ns3="06e67e89-d465-4eb0-9b82-6b3e3cb7964e" targetNamespace="http://schemas.microsoft.com/office/2006/metadata/properties" ma:root="true" ma:fieldsID="c403268fc5c8e881d17fecf61cea866b" ns2:_="" ns3:_="">
    <xsd:import namespace="4c14372b-c2c5-4b01-9cc3-5be53ba2c459"/>
    <xsd:import namespace="06e67e89-d465-4eb0-9b82-6b3e3cb796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4372b-c2c5-4b01-9cc3-5be53ba2c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a446fb-c4e7-47d1-9e02-aae3431be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e67e89-d465-4eb0-9b82-6b3e3cb796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6f5cf2c-b092-45a5-952c-9c0380141801}" ma:internalName="TaxCatchAll" ma:showField="CatchAllData" ma:web="06e67e89-d465-4eb0-9b82-6b3e3cb796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14372b-c2c5-4b01-9cc3-5be53ba2c459">
      <Terms xmlns="http://schemas.microsoft.com/office/infopath/2007/PartnerControls"/>
    </lcf76f155ced4ddcb4097134ff3c332f>
    <TaxCatchAll xmlns="06e67e89-d465-4eb0-9b82-6b3e3cb7964e" xsi:nil="true"/>
    <SharedWithUsers xmlns="06e67e89-d465-4eb0-9b82-6b3e3cb7964e">
      <UserInfo>
        <DisplayName>Fan, Cha-Chi (OST)</DisplayName>
        <AccountId>15</AccountId>
        <AccountType/>
      </UserInfo>
      <UserInfo>
        <DisplayName>McFadden, Janine (OST)</DisplayName>
        <AccountId>12</AccountId>
        <AccountType/>
      </UserInfo>
      <UserInfo>
        <DisplayName>Chambers, Matthew (OST)</DisplayName>
        <AccountId>14</AccountId>
        <AccountType/>
      </UserInfo>
      <UserInfo>
        <DisplayName>Taylor, April (OST)</DisplayName>
        <AccountId>13</AccountId>
        <AccountType/>
      </UserInfo>
      <UserInfo>
        <DisplayName>Gadsby, April (OST)</DisplayName>
        <AccountId>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75D7BA-B926-4474-A7A9-033554AD1F29}">
  <ds:schemaRefs>
    <ds:schemaRef ds:uri="06e67e89-d465-4eb0-9b82-6b3e3cb7964e"/>
    <ds:schemaRef ds:uri="4c14372b-c2c5-4b01-9cc3-5be53ba2c4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ADD768-D973-4F93-8324-1324F795F1B1}">
  <ds:schemaRefs>
    <ds:schemaRef ds:uri="06e67e89-d465-4eb0-9b82-6b3e3cb7964e"/>
    <ds:schemaRef ds:uri="4c14372b-c2c5-4b01-9cc3-5be53ba2c4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7A7E66-1BD5-4172-BB80-B3452F4D8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1326</TotalTime>
  <Words>3228</Words>
  <Application>Microsoft Office PowerPoint</Application>
  <PresentationFormat>Widescreen</PresentationFormat>
  <Paragraphs>799</Paragraphs>
  <Slides>32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Corbel</vt:lpstr>
      <vt:lpstr>Georgia</vt:lpstr>
      <vt:lpstr>Times New Roman</vt:lpstr>
      <vt:lpstr>Office Theme</vt:lpstr>
      <vt:lpstr> Ocean Shipping Reform Act of 2022 (OSRA 22)  Overview Webinar</vt:lpstr>
      <vt:lpstr>Bureau of Transportation Statistics (BTS)</vt:lpstr>
      <vt:lpstr>Key OSRA Personnel</vt:lpstr>
      <vt:lpstr>Agenda</vt:lpstr>
      <vt:lpstr>Ocean Shipping Reform Act of 2022</vt:lpstr>
      <vt:lpstr>OSRA 22, Section 16</vt:lpstr>
      <vt:lpstr>Data Request</vt:lpstr>
      <vt:lpstr>How do I submit my information?</vt:lpstr>
      <vt:lpstr>How do I submit my information?</vt:lpstr>
      <vt:lpstr>OSRA 22 Compliance and Data Uses</vt:lpstr>
      <vt:lpstr>In Short </vt:lpstr>
      <vt:lpstr>How do we work with the data received?</vt:lpstr>
      <vt:lpstr>Review data file and notes</vt:lpstr>
      <vt:lpstr>Check for naming and data field consistency </vt:lpstr>
      <vt:lpstr>Identify geography</vt:lpstr>
      <vt:lpstr>Combine data</vt:lpstr>
      <vt:lpstr>Data Cleansing</vt:lpstr>
      <vt:lpstr>How do we calculate Street Dwell Time and the Out of Service Rates?</vt:lpstr>
      <vt:lpstr>Calculating Street Dwell Time</vt:lpstr>
      <vt:lpstr>Calculating Out of Service Rates</vt:lpstr>
      <vt:lpstr>Calculating Out of Service Percentage Rates</vt:lpstr>
      <vt:lpstr>Final Product Mock-Up</vt:lpstr>
      <vt:lpstr>Data Security and Confidentiality   </vt:lpstr>
      <vt:lpstr>Large image</vt:lpstr>
      <vt:lpstr>CIPSEA</vt:lpstr>
      <vt:lpstr>CIPSEA</vt:lpstr>
      <vt:lpstr>CIPSEA</vt:lpstr>
      <vt:lpstr>BTS Private Network</vt:lpstr>
      <vt:lpstr>Disclosure Review </vt:lpstr>
      <vt:lpstr>Questions?</vt:lpstr>
      <vt:lpstr>Contact Us</vt:lpstr>
      <vt:lpstr>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Gadsby, April (OST)</dc:creator>
  <cp:lastModifiedBy>McFadden, Janine (OST)</cp:lastModifiedBy>
  <cp:revision>36</cp:revision>
  <dcterms:created xsi:type="dcterms:W3CDTF">2022-12-02T14:09:42Z</dcterms:created>
  <dcterms:modified xsi:type="dcterms:W3CDTF">2023-01-19T19:47:04Z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0x0101003972C36606245D4EAC1D97FE84584287</vt:lpwstr>
  </property>
  <property fmtid="{D5CDD505-2E9C-101B-9397-08002B2CF9AE}" pid="3" name="MediaServiceImageTags">
    <vt:lpwstr/>
  </property>
</Properties>
</file>