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2" r:id="rId3"/>
  </p:sldMasterIdLst>
  <p:notesMasterIdLst>
    <p:notesMasterId r:id="rId24"/>
  </p:notesMasterIdLst>
  <p:handoutMasterIdLst>
    <p:handoutMasterId r:id="rId25"/>
  </p:handoutMasterIdLst>
  <p:sldIdLst>
    <p:sldId id="381" r:id="rId4"/>
    <p:sldId id="320" r:id="rId5"/>
    <p:sldId id="382" r:id="rId6"/>
    <p:sldId id="337" r:id="rId7"/>
    <p:sldId id="336" r:id="rId8"/>
    <p:sldId id="376" r:id="rId9"/>
    <p:sldId id="386" r:id="rId10"/>
    <p:sldId id="387" r:id="rId11"/>
    <p:sldId id="388" r:id="rId12"/>
    <p:sldId id="345" r:id="rId13"/>
    <p:sldId id="389" r:id="rId14"/>
    <p:sldId id="390" r:id="rId15"/>
    <p:sldId id="391" r:id="rId16"/>
    <p:sldId id="393" r:id="rId17"/>
    <p:sldId id="383" r:id="rId18"/>
    <p:sldId id="384" r:id="rId19"/>
    <p:sldId id="385" r:id="rId20"/>
    <p:sldId id="346" r:id="rId21"/>
    <p:sldId id="375" r:id="rId22"/>
    <p:sldId id="392" r:id="rId23"/>
  </p:sldIdLst>
  <p:sldSz cx="9144000" cy="6858000" type="screen4x3"/>
  <p:notesSz cx="7010400" cy="9296400"/>
  <p:defaultTextStyle>
    <a:defPPr>
      <a:defRPr lang="en-US"/>
    </a:defPPr>
    <a:lvl1pPr algn="l" rtl="0" fontAlgn="base">
      <a:spcBef>
        <a:spcPct val="0"/>
      </a:spcBef>
      <a:spcAft>
        <a:spcPct val="0"/>
      </a:spcAft>
      <a:defRPr sz="14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14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14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14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1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1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1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1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1400"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3399FF"/>
    <a:srgbClr val="FFFFCC"/>
    <a:srgbClr val="0099FF"/>
    <a:srgbClr val="6699FF"/>
    <a:srgbClr val="99CCFF"/>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2514" y="-7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1842"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atin typeface="Arial" charset="0"/>
                <a:ea typeface="+mn-ea"/>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3E27BF98-E132-B649-AAB1-698DBB674983}" type="datetimeFigureOut">
              <a:rPr lang="en-US"/>
              <a:pPr/>
              <a:t>9/10/2015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atin typeface="Arial" charset="0"/>
                <a:ea typeface="+mn-ea"/>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5FD4B75F-51DA-1C48-84A8-6ECEDC5E5A39}" type="slidenum">
              <a:rPr lang="en-US"/>
              <a:pPr/>
              <a:t>‹#›</a:t>
            </a:fld>
            <a:endParaRPr lang="en-US"/>
          </a:p>
        </p:txBody>
      </p:sp>
      <p:sp>
        <p:nvSpPr>
          <p:cNvPr id="6" name="Pie 5"/>
          <p:cNvSpPr/>
          <p:nvPr/>
        </p:nvSpPr>
        <p:spPr>
          <a:xfrm>
            <a:off x="4114800" y="2286000"/>
            <a:ext cx="1905000" cy="1905000"/>
          </a:xfrm>
          <a:prstGeom prst="pi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spTree>
    <p:extLst>
      <p:ext uri="{BB962C8B-B14F-4D97-AF65-F5344CB8AC3E}">
        <p14:creationId xmlns:p14="http://schemas.microsoft.com/office/powerpoint/2010/main" val="23807991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defTabSz="931863" eaLnBrk="1" hangingPunct="1">
              <a:lnSpc>
                <a:spcPct val="100000"/>
              </a:lnSpc>
              <a:spcBef>
                <a:spcPct val="0"/>
              </a:spcBef>
              <a:buFontTx/>
              <a:buNone/>
              <a:defRPr sz="1200" b="0" i="0">
                <a:solidFill>
                  <a:schemeClr val="tx1"/>
                </a:solidFill>
                <a:latin typeface="Arial" charset="0"/>
                <a:ea typeface="+mn-ea"/>
                <a:cs typeface="+mn-cs"/>
              </a:defRPr>
            </a:lvl1pPr>
          </a:lstStyle>
          <a:p>
            <a:pPr>
              <a:defRPr/>
            </a:pPr>
            <a:endParaRPr lang="en-US"/>
          </a:p>
        </p:txBody>
      </p:sp>
      <p:sp>
        <p:nvSpPr>
          <p:cNvPr id="7171"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lnSpc>
                <a:spcPct val="100000"/>
              </a:lnSpc>
              <a:spcBef>
                <a:spcPct val="0"/>
              </a:spcBef>
              <a:buFontTx/>
              <a:buNone/>
              <a:defRPr sz="1200" b="0" i="0">
                <a:solidFill>
                  <a:schemeClr val="tx1"/>
                </a:solidFill>
                <a:latin typeface="Arial" charset="0"/>
                <a:ea typeface="+mn-ea"/>
                <a:cs typeface="+mn-cs"/>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7173"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defTabSz="931863" eaLnBrk="1" hangingPunct="1">
              <a:lnSpc>
                <a:spcPct val="100000"/>
              </a:lnSpc>
              <a:spcBef>
                <a:spcPct val="0"/>
              </a:spcBef>
              <a:buFontTx/>
              <a:buNone/>
              <a:defRPr sz="1200" b="0" i="0">
                <a:solidFill>
                  <a:schemeClr val="tx1"/>
                </a:solidFill>
                <a:latin typeface="Arial" charset="0"/>
                <a:ea typeface="+mn-ea"/>
                <a:cs typeface="+mn-cs"/>
              </a:defRPr>
            </a:lvl1pPr>
          </a:lstStyle>
          <a:p>
            <a:pPr>
              <a:defRPr/>
            </a:pPr>
            <a:endParaRPr lang="en-US"/>
          </a:p>
        </p:txBody>
      </p:sp>
      <p:sp>
        <p:nvSpPr>
          <p:cNvPr id="7175"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fld id="{10E86DCD-20EB-734E-AD62-33FFDE0C856E}" type="slidenum">
              <a:rPr lang="en-US"/>
              <a:pPr/>
              <a:t>‹#›</a:t>
            </a:fld>
            <a:endParaRPr lang="en-US"/>
          </a:p>
        </p:txBody>
      </p:sp>
    </p:spTree>
    <p:extLst>
      <p:ext uri="{BB962C8B-B14F-4D97-AF65-F5344CB8AC3E}">
        <p14:creationId xmlns:p14="http://schemas.microsoft.com/office/powerpoint/2010/main" val="27022545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473B3F6A-8182-F845-8A6A-322285F00A7F}" type="datetime1">
              <a:rPr lang="en-US"/>
              <a:pPr/>
              <a:t>9/10/2015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96BE2A4-8868-E54B-851F-16FC84E63375}" type="slidenum">
              <a:rPr lang="en-US"/>
              <a:pPr/>
              <a:t>‹#›</a:t>
            </a:fld>
            <a:endParaRPr lang="en-US"/>
          </a:p>
        </p:txBody>
      </p:sp>
    </p:spTree>
    <p:extLst>
      <p:ext uri="{BB962C8B-B14F-4D97-AF65-F5344CB8AC3E}">
        <p14:creationId xmlns:p14="http://schemas.microsoft.com/office/powerpoint/2010/main" val="2177280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2B6CAEC-F049-C24C-9CB5-6F1BEA795866}" type="datetime1">
              <a:rPr lang="en-US"/>
              <a:pPr/>
              <a:t>9/10/2015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28AB87B-8E5F-CA4D-8391-529F1990A5A1}" type="slidenum">
              <a:rPr lang="en-US"/>
              <a:pPr/>
              <a:t>‹#›</a:t>
            </a:fld>
            <a:endParaRPr lang="en-US"/>
          </a:p>
        </p:txBody>
      </p:sp>
    </p:spTree>
    <p:extLst>
      <p:ext uri="{BB962C8B-B14F-4D97-AF65-F5344CB8AC3E}">
        <p14:creationId xmlns:p14="http://schemas.microsoft.com/office/powerpoint/2010/main" val="2998944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D500CB9-6243-C449-85F9-3064627FC22F}" type="datetime1">
              <a:rPr lang="en-US"/>
              <a:pPr/>
              <a:t>9/10/2015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CAA6648-120F-B249-8780-85D197365889}" type="slidenum">
              <a:rPr lang="en-US"/>
              <a:pPr/>
              <a:t>‹#›</a:t>
            </a:fld>
            <a:endParaRPr lang="en-US"/>
          </a:p>
        </p:txBody>
      </p:sp>
    </p:spTree>
    <p:extLst>
      <p:ext uri="{BB962C8B-B14F-4D97-AF65-F5344CB8AC3E}">
        <p14:creationId xmlns:p14="http://schemas.microsoft.com/office/powerpoint/2010/main" val="8505516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RITA text slide">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33400" y="1371600"/>
            <a:ext cx="81534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Title 5"/>
          <p:cNvSpPr>
            <a:spLocks noGrp="1"/>
          </p:cNvSpPr>
          <p:nvPr>
            <p:ph type="title"/>
          </p:nvPr>
        </p:nvSpPr>
        <p:spPr>
          <a:xfrm>
            <a:off x="457200" y="381000"/>
            <a:ext cx="8229600" cy="762000"/>
          </a:xfrm>
          <a:prstGeom prst="rect">
            <a:avLst/>
          </a:prstGeo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35142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9B5B4F0-389B-E94C-B23B-425231548314}" type="datetime1">
              <a:rPr lang="en-US"/>
              <a:pPr/>
              <a:t>9/10/2015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36AE4B4-E8F5-3F47-847C-B257BA07AA72}" type="slidenum">
              <a:rPr lang="en-US"/>
              <a:pPr/>
              <a:t>‹#›</a:t>
            </a:fld>
            <a:endParaRPr lang="en-US"/>
          </a:p>
        </p:txBody>
      </p:sp>
    </p:spTree>
    <p:extLst>
      <p:ext uri="{BB962C8B-B14F-4D97-AF65-F5344CB8AC3E}">
        <p14:creationId xmlns:p14="http://schemas.microsoft.com/office/powerpoint/2010/main" val="833163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2B70DD4B-2C4C-0A43-8C2B-D8EBAC2D6E31}" type="datetime1">
              <a:rPr lang="en-US"/>
              <a:pPr/>
              <a:t>9/10/2015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4C8F44F-D50E-0D40-80BC-5668042FD961}" type="slidenum">
              <a:rPr lang="en-US"/>
              <a:pPr/>
              <a:t>‹#›</a:t>
            </a:fld>
            <a:endParaRPr lang="en-US"/>
          </a:p>
        </p:txBody>
      </p:sp>
    </p:spTree>
    <p:extLst>
      <p:ext uri="{BB962C8B-B14F-4D97-AF65-F5344CB8AC3E}">
        <p14:creationId xmlns:p14="http://schemas.microsoft.com/office/powerpoint/2010/main" val="3493807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1B689EE3-5540-ED4A-BFD3-7C12D800C41E}" type="datetime1">
              <a:rPr lang="en-US"/>
              <a:pPr/>
              <a:t>9/10/2015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4A2DD92-EC42-BD4F-B436-1E6F9F5FF5C7}" type="slidenum">
              <a:rPr lang="en-US"/>
              <a:pPr/>
              <a:t>‹#›</a:t>
            </a:fld>
            <a:endParaRPr lang="en-US"/>
          </a:p>
        </p:txBody>
      </p:sp>
    </p:spTree>
    <p:extLst>
      <p:ext uri="{BB962C8B-B14F-4D97-AF65-F5344CB8AC3E}">
        <p14:creationId xmlns:p14="http://schemas.microsoft.com/office/powerpoint/2010/main" val="3829259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FBA94B77-1BB7-FF40-9F44-29EFFBDE2A20}" type="datetime1">
              <a:rPr lang="en-US"/>
              <a:pPr/>
              <a:t>9/10/2015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2FF29BE3-2582-9D45-81F4-34634E91E2AA}" type="slidenum">
              <a:rPr lang="en-US"/>
              <a:pPr/>
              <a:t>‹#›</a:t>
            </a:fld>
            <a:endParaRPr lang="en-US"/>
          </a:p>
        </p:txBody>
      </p:sp>
    </p:spTree>
    <p:extLst>
      <p:ext uri="{BB962C8B-B14F-4D97-AF65-F5344CB8AC3E}">
        <p14:creationId xmlns:p14="http://schemas.microsoft.com/office/powerpoint/2010/main" val="3821997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4FFD1958-F4E3-9541-B831-9B5021C9A833}" type="datetime1">
              <a:rPr lang="en-US"/>
              <a:pPr/>
              <a:t>9/10/2015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181D122A-6BDB-4F44-BCBC-720E9E878DCA}" type="slidenum">
              <a:rPr lang="en-US"/>
              <a:pPr/>
              <a:t>‹#›</a:t>
            </a:fld>
            <a:endParaRPr lang="en-US"/>
          </a:p>
        </p:txBody>
      </p:sp>
    </p:spTree>
    <p:extLst>
      <p:ext uri="{BB962C8B-B14F-4D97-AF65-F5344CB8AC3E}">
        <p14:creationId xmlns:p14="http://schemas.microsoft.com/office/powerpoint/2010/main" val="2646867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5BEED7F8-01DD-0B44-97EA-BCDF94C1CC3F}" type="datetime1">
              <a:rPr lang="en-US"/>
              <a:pPr/>
              <a:t>9/10/2015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0837E850-BC24-8A47-B177-BD8D90D73923}" type="slidenum">
              <a:rPr lang="en-US"/>
              <a:pPr/>
              <a:t>‹#›</a:t>
            </a:fld>
            <a:endParaRPr lang="en-US"/>
          </a:p>
        </p:txBody>
      </p:sp>
    </p:spTree>
    <p:extLst>
      <p:ext uri="{BB962C8B-B14F-4D97-AF65-F5344CB8AC3E}">
        <p14:creationId xmlns:p14="http://schemas.microsoft.com/office/powerpoint/2010/main" val="3279529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27A21FA6-CF8F-A74B-9DF7-A38677DABC5A}" type="datetime1">
              <a:rPr lang="en-US"/>
              <a:pPr/>
              <a:t>9/10/2015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DC42EB7F-C58A-9943-BEAE-ACB3D32AFFDB}" type="slidenum">
              <a:rPr lang="en-US"/>
              <a:pPr/>
              <a:t>‹#›</a:t>
            </a:fld>
            <a:endParaRPr lang="en-US"/>
          </a:p>
        </p:txBody>
      </p:sp>
    </p:spTree>
    <p:extLst>
      <p:ext uri="{BB962C8B-B14F-4D97-AF65-F5344CB8AC3E}">
        <p14:creationId xmlns:p14="http://schemas.microsoft.com/office/powerpoint/2010/main" val="260472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0F091812-6758-F04E-BA82-634E63C37069}" type="datetime1">
              <a:rPr lang="en-US"/>
              <a:pPr/>
              <a:t>9/10/2015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F5FB2A-944E-074E-BC5F-C1DB326B7B07}" type="slidenum">
              <a:rPr lang="en-US"/>
              <a:pPr/>
              <a:t>‹#›</a:t>
            </a:fld>
            <a:endParaRPr lang="en-US"/>
          </a:p>
        </p:txBody>
      </p:sp>
    </p:spTree>
    <p:extLst>
      <p:ext uri="{BB962C8B-B14F-4D97-AF65-F5344CB8AC3E}">
        <p14:creationId xmlns:p14="http://schemas.microsoft.com/office/powerpoint/2010/main" val="2772201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98C45441-4675-4243-A1A6-ACD9F7BF5EAB}" type="datetime1">
              <a:rPr lang="en-US"/>
              <a:pPr/>
              <a:t>9/10/2015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07190919-A978-D840-9FE0-2F019414EEC0}" type="slidenum">
              <a:rPr lang="en-US"/>
              <a:pPr/>
              <a:t>‹#›</a:t>
            </a:fld>
            <a:endParaRPr lang="en-US"/>
          </a:p>
        </p:txBody>
      </p:sp>
      <p:sp>
        <p:nvSpPr>
          <p:cNvPr id="7" name="Slide Number Placeholder 6"/>
          <p:cNvSpPr txBox="1">
            <a:spLocks/>
          </p:cNvSpPr>
          <p:nvPr userDrawn="1"/>
        </p:nvSpPr>
        <p:spPr>
          <a:xfrm>
            <a:off x="6553200" y="6326188"/>
            <a:ext cx="2133600" cy="365125"/>
          </a:xfrm>
          <a:prstGeom prst="rect">
            <a:avLst/>
          </a:prstGeom>
        </p:spPr>
        <p:txBody>
          <a:bodyPr/>
          <a:lstStyle>
            <a:lvl1pPr eaLnBrk="0" hangingPunct="0">
              <a:defRPr sz="1400">
                <a:solidFill>
                  <a:schemeClr val="tx1"/>
                </a:solidFill>
                <a:latin typeface="Arial" charset="0"/>
                <a:ea typeface="ＭＳ Ｐゴシック" charset="0"/>
                <a:cs typeface="ＭＳ Ｐゴシック" charset="0"/>
              </a:defRPr>
            </a:lvl1pPr>
            <a:lvl2pPr marL="742950" indent="-285750" eaLnBrk="0" hangingPunct="0">
              <a:defRPr sz="1400">
                <a:solidFill>
                  <a:schemeClr val="tx1"/>
                </a:solidFill>
                <a:latin typeface="Arial" charset="0"/>
                <a:ea typeface="ＭＳ Ｐゴシック" charset="0"/>
              </a:defRPr>
            </a:lvl2pPr>
            <a:lvl3pPr marL="1143000" indent="-228600" eaLnBrk="0" hangingPunct="0">
              <a:defRPr sz="1400">
                <a:solidFill>
                  <a:schemeClr val="tx1"/>
                </a:solidFill>
                <a:latin typeface="Arial" charset="0"/>
                <a:ea typeface="ＭＳ Ｐゴシック" charset="0"/>
              </a:defRPr>
            </a:lvl3pPr>
            <a:lvl4pPr marL="1600200" indent="-228600" eaLnBrk="0" hangingPunct="0">
              <a:defRPr sz="1400">
                <a:solidFill>
                  <a:schemeClr val="tx1"/>
                </a:solidFill>
                <a:latin typeface="Arial" charset="0"/>
                <a:ea typeface="ＭＳ Ｐゴシック" charset="0"/>
              </a:defRPr>
            </a:lvl4pPr>
            <a:lvl5pPr marL="2057400" indent="-228600" eaLnBrk="0" hangingPunct="0">
              <a:defRPr sz="1400">
                <a:solidFill>
                  <a:schemeClr val="tx1"/>
                </a:solidFill>
                <a:latin typeface="Arial" charset="0"/>
                <a:ea typeface="ＭＳ Ｐゴシック" charset="0"/>
              </a:defRPr>
            </a:lvl5pPr>
            <a:lvl6pPr marL="2514600" indent="-228600" eaLnBrk="0" fontAlgn="base" hangingPunct="0">
              <a:spcBef>
                <a:spcPct val="0"/>
              </a:spcBef>
              <a:spcAft>
                <a:spcPct val="0"/>
              </a:spcAft>
              <a:defRPr sz="1400">
                <a:solidFill>
                  <a:schemeClr val="tx1"/>
                </a:solidFill>
                <a:latin typeface="Arial" charset="0"/>
                <a:ea typeface="ＭＳ Ｐゴシック" charset="0"/>
              </a:defRPr>
            </a:lvl6pPr>
            <a:lvl7pPr marL="2971800" indent="-228600" eaLnBrk="0" fontAlgn="base" hangingPunct="0">
              <a:spcBef>
                <a:spcPct val="0"/>
              </a:spcBef>
              <a:spcAft>
                <a:spcPct val="0"/>
              </a:spcAft>
              <a:defRPr sz="1400">
                <a:solidFill>
                  <a:schemeClr val="tx1"/>
                </a:solidFill>
                <a:latin typeface="Arial" charset="0"/>
                <a:ea typeface="ＭＳ Ｐゴシック" charset="0"/>
              </a:defRPr>
            </a:lvl7pPr>
            <a:lvl8pPr marL="3429000" indent="-228600" eaLnBrk="0" fontAlgn="base" hangingPunct="0">
              <a:spcBef>
                <a:spcPct val="0"/>
              </a:spcBef>
              <a:spcAft>
                <a:spcPct val="0"/>
              </a:spcAft>
              <a:defRPr sz="1400">
                <a:solidFill>
                  <a:schemeClr val="tx1"/>
                </a:solidFill>
                <a:latin typeface="Arial" charset="0"/>
                <a:ea typeface="ＭＳ Ｐゴシック" charset="0"/>
              </a:defRPr>
            </a:lvl8pPr>
            <a:lvl9pPr marL="3886200" indent="-228600" eaLnBrk="0" fontAlgn="base" hangingPunct="0">
              <a:spcBef>
                <a:spcPct val="0"/>
              </a:spcBef>
              <a:spcAft>
                <a:spcPct val="0"/>
              </a:spcAft>
              <a:defRPr sz="1400">
                <a:solidFill>
                  <a:schemeClr val="tx1"/>
                </a:solidFill>
                <a:latin typeface="Arial" charset="0"/>
                <a:ea typeface="ＭＳ Ｐゴシック" charset="0"/>
              </a:defRPr>
            </a:lvl9pPr>
          </a:lstStyle>
          <a:p>
            <a:pPr eaLnBrk="1" hangingPunct="1"/>
            <a:fld id="{F50E8F49-261E-494F-BEE7-4E5478BBB16F}" type="slidenum">
              <a:rPr lang="en-US" sz="1800">
                <a:latin typeface="Calibri" charset="0"/>
              </a:rPr>
              <a:pPr eaLnBrk="1" hangingPunct="1"/>
              <a:t>‹#›</a:t>
            </a:fld>
            <a:endParaRPr lang="en-US" sz="1800">
              <a:latin typeface="Calibri" charset="0"/>
            </a:endParaRPr>
          </a:p>
        </p:txBody>
      </p:sp>
      <p:pic>
        <p:nvPicPr>
          <p:cNvPr id="1031" name="Picture 7"/>
          <p:cNvPicPr>
            <a:picLocks noChangeAspect="1"/>
          </p:cNvPicPr>
          <p:nvPr userDrawn="1"/>
        </p:nvPicPr>
        <p:blipFill>
          <a:blip r:embed="rId14" cstate="email">
            <a:extLst>
              <a:ext uri="{28A0092B-C50C-407E-A947-70E740481C1C}">
                <a14:useLocalDpi xmlns:a14="http://schemas.microsoft.com/office/drawing/2010/main" val="0"/>
              </a:ext>
            </a:extLst>
          </a:blip>
          <a:srcRect/>
          <a:stretch>
            <a:fillRect/>
          </a:stretch>
        </p:blipFill>
        <p:spPr bwMode="auto">
          <a:xfrm>
            <a:off x="6540500" y="6400800"/>
            <a:ext cx="1951038" cy="25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 id="2147483876" r:id="rId12"/>
  </p:sldLayoutIdLst>
  <p:hf hdr="0" ftr="0" dt="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transtats.bts.gov/" TargetMode="External"/><Relationship Id="rId2" Type="http://schemas.openxmlformats.org/officeDocument/2006/relationships/hyperlink" Target="http://www.bts.gov/"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7" name="Text Placeholder 10"/>
          <p:cNvSpPr>
            <a:spLocks noGrp="1"/>
          </p:cNvSpPr>
          <p:nvPr>
            <p:ph type="body" sz="quarter" idx="10"/>
          </p:nvPr>
        </p:nvSpPr>
        <p:spPr>
          <a:xfrm>
            <a:off x="495300" y="1676400"/>
            <a:ext cx="8153400" cy="4419600"/>
          </a:xfrm>
        </p:spPr>
        <p:txBody>
          <a:bodyPr rtlCol="0">
            <a:normAutofit/>
          </a:bodyPr>
          <a:lstStyle/>
          <a:p>
            <a:pPr marL="0" indent="0" algn="ctr" eaLnBrk="1" fontAlgn="auto" hangingPunct="1">
              <a:spcAft>
                <a:spcPts val="0"/>
              </a:spcAft>
              <a:buFont typeface="Arial" pitchFamily="34" charset="0"/>
              <a:buNone/>
              <a:defRPr/>
            </a:pPr>
            <a:r>
              <a:rPr lang="en-US" sz="2000" dirty="0" smtClean="0">
                <a:latin typeface="Times New Roman" pitchFamily="18" charset="0"/>
                <a:ea typeface="+mn-ea"/>
                <a:cs typeface="Times New Roman" pitchFamily="18" charset="0"/>
              </a:rPr>
              <a:t>Advisory </a:t>
            </a:r>
            <a:r>
              <a:rPr lang="en-US" sz="2000" dirty="0">
                <a:latin typeface="Times New Roman" pitchFamily="18" charset="0"/>
                <a:ea typeface="+mn-ea"/>
                <a:cs typeface="Times New Roman" pitchFamily="18" charset="0"/>
              </a:rPr>
              <a:t>Council on Transportation </a:t>
            </a:r>
            <a:r>
              <a:rPr lang="en-US" sz="2000" dirty="0" smtClean="0">
                <a:latin typeface="Times New Roman" pitchFamily="18" charset="0"/>
                <a:ea typeface="+mn-ea"/>
                <a:cs typeface="Times New Roman" pitchFamily="18" charset="0"/>
              </a:rPr>
              <a:t>Statistics</a:t>
            </a:r>
          </a:p>
          <a:p>
            <a:pPr marL="0" indent="0" algn="ctr" eaLnBrk="1" fontAlgn="auto" hangingPunct="1">
              <a:spcAft>
                <a:spcPts val="0"/>
              </a:spcAft>
              <a:buFont typeface="Arial" pitchFamily="34" charset="0"/>
              <a:buNone/>
              <a:defRPr/>
            </a:pPr>
            <a:r>
              <a:rPr lang="en-US" sz="2000" dirty="0" smtClean="0">
                <a:latin typeface="Times New Roman" pitchFamily="18" charset="0"/>
                <a:ea typeface="+mn-ea"/>
                <a:cs typeface="Times New Roman" pitchFamily="18" charset="0"/>
              </a:rPr>
              <a:t>Thursday, September 10, 2015</a:t>
            </a:r>
            <a:endParaRPr lang="en-US" sz="2000" dirty="0">
              <a:latin typeface="Times New Roman" pitchFamily="18" charset="0"/>
              <a:ea typeface="+mn-ea"/>
              <a:cs typeface="Times New Roman" pitchFamily="18" charset="0"/>
            </a:endParaRPr>
          </a:p>
          <a:p>
            <a:pPr algn="ctr" eaLnBrk="1" fontAlgn="auto" hangingPunct="1">
              <a:spcAft>
                <a:spcPts val="0"/>
              </a:spcAft>
              <a:buFont typeface="Arial" pitchFamily="34" charset="0"/>
              <a:buChar char="•"/>
              <a:defRPr/>
            </a:pPr>
            <a:endParaRPr lang="en-US" dirty="0">
              <a:latin typeface="Times New Roman" pitchFamily="18" charset="0"/>
              <a:ea typeface="+mn-ea"/>
              <a:cs typeface="Times New Roman" pitchFamily="18" charset="0"/>
            </a:endParaRPr>
          </a:p>
          <a:p>
            <a:pPr marL="0" indent="0" algn="ctr" eaLnBrk="1" fontAlgn="auto" hangingPunct="1">
              <a:spcAft>
                <a:spcPts val="0"/>
              </a:spcAft>
              <a:buFont typeface="Arial" pitchFamily="34" charset="0"/>
              <a:buNone/>
              <a:defRPr/>
            </a:pPr>
            <a:r>
              <a:rPr lang="en-US" b="1" i="1" dirty="0">
                <a:latin typeface="Times New Roman" pitchFamily="18" charset="0"/>
                <a:ea typeface="+mn-ea"/>
                <a:cs typeface="Times New Roman" pitchFamily="18" charset="0"/>
              </a:rPr>
              <a:t>Briefing on Aviation </a:t>
            </a:r>
            <a:r>
              <a:rPr lang="en-US" b="1" i="1" dirty="0" smtClean="0">
                <a:latin typeface="Times New Roman" pitchFamily="18" charset="0"/>
                <a:ea typeface="+mn-ea"/>
                <a:cs typeface="Times New Roman" pitchFamily="18" charset="0"/>
              </a:rPr>
              <a:t>Data Programs</a:t>
            </a:r>
            <a:endParaRPr lang="en-US" sz="1100" b="1" i="1" dirty="0" smtClean="0">
              <a:latin typeface="Times New Roman" pitchFamily="18" charset="0"/>
              <a:ea typeface="+mn-ea"/>
              <a:cs typeface="Times New Roman" pitchFamily="18" charset="0"/>
            </a:endParaRPr>
          </a:p>
          <a:p>
            <a:pPr algn="ctr" eaLnBrk="1" fontAlgn="auto" hangingPunct="1">
              <a:spcAft>
                <a:spcPts val="0"/>
              </a:spcAft>
              <a:buFont typeface="Arial" pitchFamily="34" charset="0"/>
              <a:buChar char="•"/>
              <a:defRPr/>
            </a:pPr>
            <a:endParaRPr lang="en-US" sz="1100" dirty="0" smtClean="0">
              <a:latin typeface="Times New Roman" pitchFamily="18" charset="0"/>
              <a:ea typeface="+mn-ea"/>
              <a:cs typeface="Times New Roman" pitchFamily="18" charset="0"/>
            </a:endParaRPr>
          </a:p>
          <a:p>
            <a:pPr marL="0" indent="0" algn="ctr" eaLnBrk="1" fontAlgn="auto" hangingPunct="1">
              <a:spcAft>
                <a:spcPts val="0"/>
              </a:spcAft>
              <a:buFont typeface="Arial" pitchFamily="34" charset="0"/>
              <a:buNone/>
              <a:defRPr/>
            </a:pPr>
            <a:r>
              <a:rPr lang="en-US" sz="2000" dirty="0" smtClean="0">
                <a:latin typeface="Times New Roman" pitchFamily="18" charset="0"/>
                <a:ea typeface="+mn-ea"/>
                <a:cs typeface="Times New Roman" pitchFamily="18" charset="0"/>
              </a:rPr>
              <a:t>Bureau </a:t>
            </a:r>
            <a:r>
              <a:rPr lang="en-US" sz="2000" dirty="0">
                <a:latin typeface="Times New Roman" pitchFamily="18" charset="0"/>
                <a:ea typeface="+mn-ea"/>
                <a:cs typeface="Times New Roman" pitchFamily="18" charset="0"/>
              </a:rPr>
              <a:t>of Transportation </a:t>
            </a:r>
            <a:r>
              <a:rPr lang="en-US" sz="2000" dirty="0" smtClean="0">
                <a:latin typeface="Times New Roman" pitchFamily="18" charset="0"/>
                <a:ea typeface="+mn-ea"/>
                <a:cs typeface="Times New Roman" pitchFamily="18" charset="0"/>
              </a:rPr>
              <a:t>Statistics</a:t>
            </a:r>
          </a:p>
          <a:p>
            <a:pPr marL="0" indent="0" algn="ctr" eaLnBrk="1" fontAlgn="auto" hangingPunct="1">
              <a:spcAft>
                <a:spcPts val="0"/>
              </a:spcAft>
              <a:buFont typeface="Arial" pitchFamily="34" charset="0"/>
              <a:buNone/>
              <a:defRPr/>
            </a:pPr>
            <a:r>
              <a:rPr lang="en-US" sz="2000" dirty="0" smtClean="0">
                <a:latin typeface="Times New Roman" pitchFamily="18" charset="0"/>
                <a:ea typeface="+mn-ea"/>
                <a:cs typeface="Times New Roman" pitchFamily="18" charset="0"/>
              </a:rPr>
              <a:t>US </a:t>
            </a:r>
            <a:r>
              <a:rPr lang="en-US" sz="2000" dirty="0">
                <a:latin typeface="Times New Roman" pitchFamily="18" charset="0"/>
                <a:ea typeface="+mn-ea"/>
                <a:cs typeface="Times New Roman" pitchFamily="18" charset="0"/>
              </a:rPr>
              <a:t>Department of Transportation</a:t>
            </a:r>
          </a:p>
          <a:p>
            <a:pPr eaLnBrk="1" fontAlgn="auto" hangingPunct="1">
              <a:spcAft>
                <a:spcPts val="0"/>
              </a:spcAft>
              <a:buFont typeface="Arial" pitchFamily="34" charset="0"/>
              <a:buChar char="•"/>
              <a:defRPr/>
            </a:pPr>
            <a:endParaRPr lang="en-US" dirty="0">
              <a:latin typeface="Times New Roman" pitchFamily="18" charset="0"/>
              <a:ea typeface="+mn-ea"/>
              <a:cs typeface="Times New Roman" pitchFamily="18" charset="0"/>
            </a:endParaRPr>
          </a:p>
          <a:p>
            <a:pPr eaLnBrk="1" fontAlgn="auto" hangingPunct="1">
              <a:spcAft>
                <a:spcPts val="0"/>
              </a:spcAft>
              <a:buFont typeface="Arial" pitchFamily="34" charset="0"/>
              <a:buChar char="•"/>
              <a:defRPr/>
            </a:pPr>
            <a:endParaRPr lang="en-US" dirty="0">
              <a:ea typeface="+mn-ea"/>
              <a:cs typeface="+mn-cs"/>
            </a:endParaRPr>
          </a:p>
        </p:txBody>
      </p:sp>
      <p:sp>
        <p:nvSpPr>
          <p:cNvPr id="6148" name="Text Placeholder 11"/>
          <p:cNvSpPr>
            <a:spLocks noGrp="1"/>
          </p:cNvSpPr>
          <p:nvPr>
            <p:ph type="body" sz="quarter" idx="4294967295"/>
          </p:nvPr>
        </p:nvSpPr>
        <p:spPr>
          <a:xfrm>
            <a:off x="0" y="5181600"/>
            <a:ext cx="9144000" cy="990600"/>
          </a:xfrm>
        </p:spPr>
        <p:txBody>
          <a:bodyPr rtlCol="0">
            <a:normAutofit/>
          </a:bodyPr>
          <a:lstStyle/>
          <a:p>
            <a:pPr marL="0" indent="0" algn="ctr" eaLnBrk="1" fontAlgn="auto" hangingPunct="1">
              <a:spcAft>
                <a:spcPts val="0"/>
              </a:spcAft>
              <a:buFont typeface="Arial" pitchFamily="34" charset="0"/>
              <a:buNone/>
              <a:defRPr/>
            </a:pPr>
            <a:r>
              <a:rPr lang="en-US" sz="1800" b="1" i="1" dirty="0" smtClean="0">
                <a:latin typeface="Times New Roman" pitchFamily="18" charset="0"/>
                <a:ea typeface="+mn-ea"/>
                <a:cs typeface="Times New Roman" pitchFamily="18" charset="0"/>
              </a:rPr>
              <a:t>Bill </a:t>
            </a:r>
            <a:r>
              <a:rPr lang="en-US" sz="1800" b="1" i="1" dirty="0">
                <a:latin typeface="Times New Roman" pitchFamily="18" charset="0"/>
                <a:ea typeface="+mn-ea"/>
                <a:cs typeface="Times New Roman" pitchFamily="18" charset="0"/>
              </a:rPr>
              <a:t>Chadwick, </a:t>
            </a:r>
            <a:r>
              <a:rPr lang="en-US" sz="1800" b="1" i="1" dirty="0" smtClean="0">
                <a:latin typeface="Times New Roman" pitchFamily="18" charset="0"/>
                <a:ea typeface="+mn-ea"/>
                <a:cs typeface="Times New Roman" pitchFamily="18" charset="0"/>
              </a:rPr>
              <a:t>Director</a:t>
            </a:r>
          </a:p>
          <a:p>
            <a:pPr marL="0" indent="0" algn="ctr" eaLnBrk="1" fontAlgn="auto" hangingPunct="1">
              <a:spcAft>
                <a:spcPts val="0"/>
              </a:spcAft>
              <a:buFont typeface="Arial" pitchFamily="34" charset="0"/>
              <a:buNone/>
              <a:defRPr/>
            </a:pPr>
            <a:r>
              <a:rPr lang="en-US" sz="1800" b="1" i="1" dirty="0" smtClean="0">
                <a:latin typeface="Times New Roman" pitchFamily="18" charset="0"/>
                <a:ea typeface="+mn-ea"/>
                <a:cs typeface="Times New Roman" pitchFamily="18" charset="0"/>
              </a:rPr>
              <a:t>Office </a:t>
            </a:r>
            <a:r>
              <a:rPr lang="en-US" sz="1800" b="1" i="1" dirty="0">
                <a:latin typeface="Times New Roman" pitchFamily="18" charset="0"/>
                <a:ea typeface="+mn-ea"/>
                <a:cs typeface="Times New Roman" pitchFamily="18" charset="0"/>
              </a:rPr>
              <a:t>of Airline Information (OAI</a:t>
            </a:r>
            <a:r>
              <a:rPr lang="en-US" sz="1800" b="1" i="1" dirty="0" smtClean="0">
                <a:latin typeface="Times New Roman" pitchFamily="18" charset="0"/>
                <a:ea typeface="+mn-ea"/>
                <a:cs typeface="Times New Roman" pitchFamily="18" charset="0"/>
              </a:rPr>
              <a:t>)</a:t>
            </a:r>
            <a:endParaRPr lang="en-US" sz="1800" b="1" i="1" dirty="0">
              <a:latin typeface="Times New Roman" pitchFamily="18" charset="0"/>
              <a:ea typeface="+mn-ea"/>
              <a:cs typeface="Times New Roman" pitchFamily="18" charset="0"/>
            </a:endParaRPr>
          </a:p>
          <a:p>
            <a:pPr eaLnBrk="1" fontAlgn="auto" hangingPunct="1">
              <a:spcAft>
                <a:spcPts val="0"/>
              </a:spcAft>
              <a:buFont typeface="Arial" pitchFamily="34" charset="0"/>
              <a:buChar char="•"/>
              <a:defRPr/>
            </a:pPr>
            <a:endParaRPr lang="en-US" dirty="0" smtClean="0">
              <a:ea typeface="+mn-ea"/>
              <a:cs typeface="+mn-cs"/>
            </a:endParaRPr>
          </a:p>
          <a:p>
            <a:pPr eaLnBrk="1" fontAlgn="auto" hangingPunct="1">
              <a:spcAft>
                <a:spcPts val="0"/>
              </a:spcAft>
              <a:buFont typeface="Arial" pitchFamily="34" charset="0"/>
              <a:buChar char="•"/>
              <a:defRPr/>
            </a:pPr>
            <a:endParaRPr lang="en-US" dirty="0" smtClean="0">
              <a:ea typeface="+mn-ea"/>
              <a:cs typeface="+mn-cs"/>
            </a:endParaRPr>
          </a:p>
          <a:p>
            <a:pPr eaLnBrk="1" fontAlgn="auto" hangingPunct="1">
              <a:spcAft>
                <a:spcPts val="0"/>
              </a:spcAft>
              <a:buFont typeface="Arial" pitchFamily="34" charset="0"/>
              <a:buChar char="•"/>
              <a:defRPr/>
            </a:pPr>
            <a:endParaRPr lang="en-US" dirty="0" smtClean="0">
              <a:ea typeface="+mn-ea"/>
              <a:cs typeface="+mn-cs"/>
            </a:endParaRPr>
          </a:p>
          <a:p>
            <a:pPr eaLnBrk="1" fontAlgn="auto" hangingPunct="1">
              <a:spcAft>
                <a:spcPts val="0"/>
              </a:spcAft>
              <a:buFont typeface="Arial" pitchFamily="34" charset="0"/>
              <a:buChar char="•"/>
              <a:defRPr/>
            </a:pPr>
            <a:endParaRPr lang="en-US" dirty="0" smtClean="0">
              <a:ea typeface="+mn-ea"/>
              <a:cs typeface="+mn-cs"/>
            </a:endParaRPr>
          </a:p>
        </p:txBody>
      </p:sp>
      <p:pic>
        <p:nvPicPr>
          <p:cNvPr id="3076"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81000"/>
            <a:ext cx="9148763" cy="708025"/>
          </a:xfrm>
          <a:prstGeom prst="rect">
            <a:avLst/>
          </a:prstGeom>
          <a:noFill/>
        </p:spPr>
        <p:txBody>
          <a:bodyPr>
            <a:spAutoFit/>
          </a:bodyPr>
          <a:lstStyle/>
          <a:p>
            <a:pPr algn="ctr">
              <a:defRPr/>
            </a:pPr>
            <a:r>
              <a:rPr lang="en-US" sz="4000" dirty="0" smtClean="0">
                <a:latin typeface="+mj-lt"/>
                <a:ea typeface="Tahoma" pitchFamily="34" charset="0"/>
                <a:cs typeface="Tahoma" pitchFamily="34" charset="0"/>
              </a:rPr>
              <a:t>Origin </a:t>
            </a:r>
            <a:r>
              <a:rPr lang="en-US" sz="4000" dirty="0">
                <a:latin typeface="+mj-lt"/>
                <a:ea typeface="Tahoma" pitchFamily="34" charset="0"/>
                <a:cs typeface="Tahoma" pitchFamily="34" charset="0"/>
              </a:rPr>
              <a:t>and Destination </a:t>
            </a:r>
            <a:r>
              <a:rPr lang="en-US" sz="4000" dirty="0" smtClean="0">
                <a:latin typeface="+mj-lt"/>
                <a:ea typeface="Tahoma" pitchFamily="34" charset="0"/>
                <a:cs typeface="Tahoma" pitchFamily="34" charset="0"/>
              </a:rPr>
              <a:t>Survey Data</a:t>
            </a:r>
            <a:endParaRPr lang="en-US" sz="4000" dirty="0">
              <a:ea typeface="+mn-ea"/>
              <a:cs typeface="+mn-cs"/>
            </a:endParaRPr>
          </a:p>
        </p:txBody>
      </p:sp>
      <p:sp>
        <p:nvSpPr>
          <p:cNvPr id="13315" name="TextBox 4"/>
          <p:cNvSpPr txBox="1">
            <a:spLocks noChangeArrowheads="1"/>
          </p:cNvSpPr>
          <p:nvPr/>
        </p:nvSpPr>
        <p:spPr bwMode="auto">
          <a:xfrm>
            <a:off x="457200" y="1219200"/>
            <a:ext cx="853440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marL="1200150" indent="-285750">
              <a:defRPr sz="2400">
                <a:solidFill>
                  <a:schemeClr val="tx1"/>
                </a:solidFill>
                <a:latin typeface="Calibri" charset="0"/>
                <a:ea typeface="ＭＳ Ｐゴシック" charset="0"/>
              </a:defRPr>
            </a:lvl3pPr>
            <a:lvl4pPr marL="1657350" indent="-285750">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marL="0" lvl="1"/>
            <a:r>
              <a:rPr lang="en-US" sz="1400" dirty="0" smtClean="0">
                <a:solidFill>
                  <a:srgbClr val="3366FF"/>
                </a:solidFill>
                <a:latin typeface="+mn-lt"/>
                <a:cs typeface="Tahoma" charset="0"/>
              </a:rPr>
              <a:t>Who </a:t>
            </a:r>
            <a:r>
              <a:rPr lang="en-US" sz="1400" dirty="0">
                <a:solidFill>
                  <a:srgbClr val="3366FF"/>
                </a:solidFill>
                <a:latin typeface="+mn-lt"/>
                <a:cs typeface="Tahoma" charset="0"/>
              </a:rPr>
              <a:t>Must Report to OAI:</a:t>
            </a:r>
          </a:p>
          <a:p>
            <a:pPr marL="285750" lvl="1" indent="-285750">
              <a:buFont typeface="Arial"/>
              <a:buChar char="•"/>
            </a:pPr>
            <a:r>
              <a:rPr lang="en-US" sz="1400" dirty="0">
                <a:latin typeface="+mn-lt"/>
                <a:cs typeface="Tahoma" charset="0"/>
              </a:rPr>
              <a:t>All U.S. Certificated Air Carriers that operate aircraft greater than 50 Seats and/or fly between U.S. and foreign countries</a:t>
            </a:r>
          </a:p>
          <a:p>
            <a:pPr marL="285750" lvl="1" indent="-285750">
              <a:buFont typeface="Arial"/>
              <a:buChar char="•"/>
            </a:pPr>
            <a:r>
              <a:rPr lang="en-US" sz="1400" dirty="0">
                <a:latin typeface="+mn-lt"/>
                <a:cs typeface="Tahoma" charset="0"/>
              </a:rPr>
              <a:t>Air Carriers that wish to participate in immunity agreements to share pricing and scheduling information</a:t>
            </a:r>
          </a:p>
          <a:p>
            <a:endParaRPr lang="en-US" sz="1400" dirty="0" smtClean="0">
              <a:latin typeface="+mn-lt"/>
              <a:cs typeface="Tahoma" charset="0"/>
            </a:endParaRPr>
          </a:p>
          <a:p>
            <a:r>
              <a:rPr lang="en-US" sz="1400" dirty="0" smtClean="0">
                <a:latin typeface="+mn-lt"/>
                <a:cs typeface="Tahoma" charset="0"/>
              </a:rPr>
              <a:t> </a:t>
            </a:r>
            <a:r>
              <a:rPr lang="en-US" sz="1400" dirty="0">
                <a:solidFill>
                  <a:srgbClr val="3366FF"/>
                </a:solidFill>
                <a:latin typeface="+mn-lt"/>
                <a:cs typeface="Tahoma" charset="0"/>
              </a:rPr>
              <a:t>What Information Must Be Reported:</a:t>
            </a:r>
          </a:p>
          <a:p>
            <a:pPr marL="285750" lvl="1" indent="-285750">
              <a:buFont typeface="Arial"/>
              <a:buChar char="•"/>
            </a:pPr>
            <a:r>
              <a:rPr lang="en-US" sz="1400" dirty="0">
                <a:latin typeface="+mn-lt"/>
                <a:cs typeface="Tahoma" charset="0"/>
              </a:rPr>
              <a:t>A Random 10% Sampling of a Passenger</a:t>
            </a:r>
            <a:r>
              <a:rPr lang="ja-JP" altLang="en-US" sz="1400" dirty="0">
                <a:latin typeface="+mn-lt"/>
                <a:cs typeface="Tahoma" charset="0"/>
              </a:rPr>
              <a:t>’</a:t>
            </a:r>
            <a:r>
              <a:rPr lang="en-US" altLang="ja-JP" sz="1400" dirty="0">
                <a:latin typeface="+mn-lt"/>
                <a:cs typeface="Tahoma" charset="0"/>
              </a:rPr>
              <a:t>s Itinerary which includes:</a:t>
            </a:r>
          </a:p>
          <a:p>
            <a:pPr lvl="2">
              <a:buFont typeface="Wingdings" charset="0"/>
              <a:buChar char="Ø"/>
            </a:pPr>
            <a:r>
              <a:rPr lang="en-US" sz="1400" dirty="0">
                <a:latin typeface="+mn-lt"/>
                <a:cs typeface="Tahoma" charset="0"/>
              </a:rPr>
              <a:t>Origin, Destination, and all Intermediate Points</a:t>
            </a:r>
          </a:p>
          <a:p>
            <a:pPr lvl="2">
              <a:buFont typeface="Wingdings" charset="0"/>
              <a:buChar char="Ø"/>
            </a:pPr>
            <a:r>
              <a:rPr lang="en-US" sz="1400" dirty="0">
                <a:latin typeface="+mn-lt"/>
                <a:cs typeface="Tahoma" charset="0"/>
              </a:rPr>
              <a:t>Price passenger paid for the ticket (excluding baggage fees, change fees, etc.)</a:t>
            </a:r>
          </a:p>
          <a:p>
            <a:pPr lvl="2">
              <a:buFont typeface="Wingdings" charset="0"/>
              <a:buChar char="Ø"/>
            </a:pPr>
            <a:r>
              <a:rPr lang="en-US" sz="1400" dirty="0">
                <a:latin typeface="+mn-lt"/>
                <a:cs typeface="Tahoma" charset="0"/>
              </a:rPr>
              <a:t>The Airline in which:</a:t>
            </a:r>
          </a:p>
          <a:p>
            <a:pPr lvl="3">
              <a:buFont typeface="Wingdings" charset="0"/>
              <a:buChar char="v"/>
            </a:pPr>
            <a:r>
              <a:rPr lang="en-US" sz="1400" i="1" dirty="0">
                <a:latin typeface="+mn-lt"/>
                <a:cs typeface="Tahoma" charset="0"/>
              </a:rPr>
              <a:t>Marketed the Ticket to the passenger</a:t>
            </a:r>
          </a:p>
          <a:p>
            <a:pPr lvl="3">
              <a:buFont typeface="Wingdings" charset="0"/>
              <a:buChar char="v"/>
            </a:pPr>
            <a:r>
              <a:rPr lang="en-US" sz="1400" i="1" dirty="0">
                <a:latin typeface="+mn-lt"/>
                <a:cs typeface="Tahoma" charset="0"/>
              </a:rPr>
              <a:t>Sold the Ticket to the passenger</a:t>
            </a:r>
          </a:p>
          <a:p>
            <a:pPr lvl="3">
              <a:buFont typeface="Wingdings" charset="0"/>
              <a:buChar char="v"/>
            </a:pPr>
            <a:r>
              <a:rPr lang="en-US" sz="1400" i="1" dirty="0">
                <a:latin typeface="+mn-lt"/>
                <a:cs typeface="Tahoma" charset="0"/>
              </a:rPr>
              <a:t>Actually carried the passenger to their destination</a:t>
            </a:r>
          </a:p>
          <a:p>
            <a:endParaRPr lang="en-US" sz="1400" dirty="0">
              <a:latin typeface="+mn-lt"/>
              <a:cs typeface="Tahoma" charset="0"/>
            </a:endParaRPr>
          </a:p>
          <a:p>
            <a:r>
              <a:rPr lang="en-US" sz="1400" dirty="0" smtClean="0">
                <a:solidFill>
                  <a:srgbClr val="3366FF"/>
                </a:solidFill>
                <a:latin typeface="+mn-lt"/>
                <a:cs typeface="Tahoma" charset="0"/>
              </a:rPr>
              <a:t>When </a:t>
            </a:r>
            <a:r>
              <a:rPr lang="en-US" sz="1400" dirty="0">
                <a:solidFill>
                  <a:srgbClr val="3366FF"/>
                </a:solidFill>
                <a:latin typeface="+mn-lt"/>
                <a:cs typeface="Tahoma" charset="0"/>
              </a:rPr>
              <a:t>is the Information to be Reported:</a:t>
            </a:r>
          </a:p>
          <a:p>
            <a:pPr marL="285750" lvl="1" indent="-285750">
              <a:buFont typeface="Arial"/>
              <a:buChar char="•"/>
            </a:pPr>
            <a:r>
              <a:rPr lang="en-US" sz="1400" dirty="0">
                <a:latin typeface="+mn-lt"/>
                <a:cs typeface="Tahoma" charset="0"/>
              </a:rPr>
              <a:t>Airline OND information is to be submitted 45 days following the end of quarter</a:t>
            </a:r>
          </a:p>
          <a:p>
            <a:pPr marL="0" lvl="1"/>
            <a:endParaRPr lang="en-US" sz="1400" dirty="0">
              <a:latin typeface="+mn-lt"/>
              <a:cs typeface="Tahoma" charset="0"/>
            </a:endParaRPr>
          </a:p>
          <a:p>
            <a:r>
              <a:rPr lang="en-US" sz="1400" dirty="0" smtClean="0">
                <a:solidFill>
                  <a:srgbClr val="3366FF"/>
                </a:solidFill>
                <a:latin typeface="+mn-lt"/>
                <a:cs typeface="Tahoma" charset="0"/>
              </a:rPr>
              <a:t>Why </a:t>
            </a:r>
            <a:r>
              <a:rPr lang="en-US" sz="1400" dirty="0">
                <a:solidFill>
                  <a:srgbClr val="3366FF"/>
                </a:solidFill>
                <a:latin typeface="+mn-lt"/>
                <a:cs typeface="Tahoma" charset="0"/>
              </a:rPr>
              <a:t>is the Airline OND Information Reported (in addition to CFRs)?</a:t>
            </a:r>
          </a:p>
          <a:p>
            <a:pPr marL="285750" lvl="1" indent="-285750">
              <a:buFont typeface="Arial"/>
              <a:buChar char="•"/>
            </a:pPr>
            <a:r>
              <a:rPr lang="en-US" sz="1400" dirty="0">
                <a:latin typeface="+mn-lt"/>
                <a:cs typeface="Tahoma" charset="0"/>
              </a:rPr>
              <a:t>To determine:</a:t>
            </a:r>
          </a:p>
          <a:p>
            <a:pPr lvl="2">
              <a:buFont typeface="Wingdings" charset="0"/>
              <a:buChar char="Ø"/>
            </a:pPr>
            <a:r>
              <a:rPr lang="ja-JP" altLang="en-US" sz="1400" dirty="0">
                <a:latin typeface="+mn-lt"/>
                <a:cs typeface="Tahoma" charset="0"/>
              </a:rPr>
              <a:t>“</a:t>
            </a:r>
            <a:r>
              <a:rPr lang="en-US" altLang="ja-JP" sz="1400" dirty="0">
                <a:latin typeface="+mn-lt"/>
                <a:cs typeface="Tahoma" charset="0"/>
              </a:rPr>
              <a:t>Where are people going?</a:t>
            </a:r>
            <a:r>
              <a:rPr lang="ja-JP" altLang="en-US" sz="1400" dirty="0">
                <a:latin typeface="+mn-lt"/>
                <a:cs typeface="Tahoma" charset="0"/>
              </a:rPr>
              <a:t>”</a:t>
            </a:r>
            <a:endParaRPr lang="en-US" altLang="ja-JP" sz="1400" dirty="0">
              <a:latin typeface="+mn-lt"/>
              <a:cs typeface="Tahoma" charset="0"/>
            </a:endParaRPr>
          </a:p>
          <a:p>
            <a:pPr lvl="2">
              <a:buFont typeface="Wingdings" charset="0"/>
              <a:buChar char="Ø"/>
            </a:pPr>
            <a:r>
              <a:rPr lang="ja-JP" altLang="en-US" sz="1400" dirty="0">
                <a:latin typeface="+mn-lt"/>
                <a:cs typeface="Tahoma" charset="0"/>
              </a:rPr>
              <a:t>“</a:t>
            </a:r>
            <a:r>
              <a:rPr lang="en-US" altLang="ja-JP" sz="1400" dirty="0">
                <a:latin typeface="+mn-lt"/>
                <a:cs typeface="Tahoma" charset="0"/>
              </a:rPr>
              <a:t>How much are they paying to get there?</a:t>
            </a:r>
            <a:r>
              <a:rPr lang="ja-JP" altLang="en-US" sz="1400" dirty="0">
                <a:latin typeface="+mn-lt"/>
                <a:cs typeface="Tahoma" charset="0"/>
              </a:rPr>
              <a:t>”</a:t>
            </a:r>
            <a:endParaRPr lang="en-US" altLang="ja-JP" sz="1400" dirty="0">
              <a:latin typeface="+mn-lt"/>
              <a:cs typeface="Tahoma" charset="0"/>
            </a:endParaRPr>
          </a:p>
          <a:p>
            <a:pPr lvl="2">
              <a:buFont typeface="Wingdings" charset="0"/>
              <a:buChar char="Ø"/>
            </a:pPr>
            <a:r>
              <a:rPr lang="ja-JP" altLang="en-US" sz="1400" dirty="0">
                <a:latin typeface="+mn-lt"/>
                <a:cs typeface="Tahoma" charset="0"/>
              </a:rPr>
              <a:t>“</a:t>
            </a:r>
            <a:r>
              <a:rPr lang="en-US" altLang="ja-JP" sz="1400" dirty="0">
                <a:latin typeface="+mn-lt"/>
                <a:cs typeface="Tahoma" charset="0"/>
              </a:rPr>
              <a:t>Is the local market competitive?</a:t>
            </a:r>
            <a:r>
              <a:rPr lang="ja-JP" altLang="en-US" sz="1400" dirty="0">
                <a:latin typeface="+mn-lt"/>
                <a:cs typeface="Tahoma" charset="0"/>
              </a:rPr>
              <a:t>”</a:t>
            </a:r>
            <a:endParaRPr lang="en-US" sz="1400" dirty="0">
              <a:latin typeface="+mn-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113" y="304800"/>
            <a:ext cx="9144000" cy="708025"/>
          </a:xfrm>
          <a:prstGeom prst="rect">
            <a:avLst/>
          </a:prstGeom>
          <a:noFill/>
        </p:spPr>
        <p:txBody>
          <a:bodyPr>
            <a:spAutoFit/>
          </a:bodyPr>
          <a:lstStyle/>
          <a:p>
            <a:pPr algn="ctr">
              <a:defRPr/>
            </a:pPr>
            <a:r>
              <a:rPr lang="en-US" sz="4000" dirty="0">
                <a:latin typeface="+mj-lt"/>
                <a:ea typeface="+mn-ea"/>
                <a:cs typeface="+mn-cs"/>
              </a:rPr>
              <a:t>Specific Uses of </a:t>
            </a:r>
            <a:r>
              <a:rPr lang="en-US" sz="4000" dirty="0" smtClean="0">
                <a:latin typeface="+mj-lt"/>
                <a:ea typeface="+mn-ea"/>
                <a:cs typeface="+mn-cs"/>
              </a:rPr>
              <a:t>O&amp;D </a:t>
            </a:r>
            <a:r>
              <a:rPr lang="en-US" sz="4000" dirty="0">
                <a:latin typeface="+mj-lt"/>
                <a:ea typeface="+mn-ea"/>
                <a:cs typeface="+mn-cs"/>
              </a:rPr>
              <a:t>Data</a:t>
            </a:r>
          </a:p>
        </p:txBody>
      </p:sp>
      <p:sp>
        <p:nvSpPr>
          <p:cNvPr id="5" name="TextBox 4"/>
          <p:cNvSpPr txBox="1"/>
          <p:nvPr/>
        </p:nvSpPr>
        <p:spPr>
          <a:xfrm>
            <a:off x="152400" y="990600"/>
            <a:ext cx="8991600" cy="5632450"/>
          </a:xfrm>
          <a:prstGeom prst="rect">
            <a:avLst/>
          </a:prstGeom>
          <a:noFill/>
        </p:spPr>
        <p:txBody>
          <a:bodyPr>
            <a:spAutoFit/>
          </a:bodyPr>
          <a:lstStyle/>
          <a:p>
            <a:pPr marL="342900" indent="-342900">
              <a:buFont typeface="Arial" panose="020B0604020202020204" pitchFamily="34" charset="0"/>
              <a:buChar char="•"/>
              <a:defRPr/>
            </a:pPr>
            <a:r>
              <a:rPr lang="en-US" sz="2000" dirty="0">
                <a:latin typeface="+mn-lt"/>
                <a:ea typeface="+mn-ea"/>
                <a:cs typeface="+mn-cs"/>
              </a:rPr>
              <a:t>Cincinnati (CVG) International Airport utilizes the Quarterly Average Fare Press Release to evaluate competition at their airport</a:t>
            </a:r>
          </a:p>
          <a:p>
            <a:pPr marL="800100" lvl="1" indent="-342900">
              <a:buFont typeface="Courier New" panose="02070309020205020404" pitchFamily="49" charset="0"/>
              <a:buChar char="o"/>
              <a:defRPr/>
            </a:pPr>
            <a:r>
              <a:rPr lang="en-US" sz="2000" dirty="0">
                <a:latin typeface="+mn-lt"/>
                <a:ea typeface="+mn-ea"/>
                <a:cs typeface="+mn-cs"/>
              </a:rPr>
              <a:t>Delta Airlines uses CVG as a Hub airport and is responsible for about 90% of the traffic</a:t>
            </a:r>
          </a:p>
          <a:p>
            <a:pPr marL="1257300" lvl="2" indent="-342900">
              <a:buFont typeface="Arial" panose="020B0604020202020204" pitchFamily="34" charset="0"/>
              <a:buChar char="•"/>
              <a:defRPr/>
            </a:pPr>
            <a:r>
              <a:rPr lang="en-US" sz="2000" dirty="0">
                <a:latin typeface="+mn-lt"/>
                <a:ea typeface="+mn-ea"/>
                <a:cs typeface="+mn-cs"/>
              </a:rPr>
              <a:t>As a result, higher fares can be charged since there is limited competition</a:t>
            </a:r>
          </a:p>
          <a:p>
            <a:pPr marL="1257300" lvl="2" indent="-342900">
              <a:buFont typeface="Arial" panose="020B0604020202020204" pitchFamily="34" charset="0"/>
              <a:buChar char="•"/>
              <a:defRPr/>
            </a:pPr>
            <a:r>
              <a:rPr lang="en-US" sz="2000" dirty="0">
                <a:latin typeface="+mn-lt"/>
                <a:ea typeface="+mn-ea"/>
                <a:cs typeface="+mn-cs"/>
              </a:rPr>
              <a:t>For the past three years, CVG has the highest fare (or in the top 3 airports)</a:t>
            </a:r>
          </a:p>
          <a:p>
            <a:pPr marL="800100" lvl="1" indent="-342900">
              <a:buFont typeface="Courier New" panose="02070309020205020404" pitchFamily="49" charset="0"/>
              <a:buChar char="o"/>
              <a:defRPr/>
            </a:pPr>
            <a:r>
              <a:rPr lang="en-US" sz="2000" dirty="0">
                <a:latin typeface="+mn-lt"/>
                <a:ea typeface="+mn-ea"/>
                <a:cs typeface="+mn-cs"/>
              </a:rPr>
              <a:t>CVG Airport Officials reviews the press release to seek new entrants to the airport to help lower the average fare</a:t>
            </a:r>
          </a:p>
          <a:p>
            <a:pPr marL="1257300" lvl="2" indent="-342900">
              <a:buFont typeface="Arial" panose="020B0604020202020204" pitchFamily="34" charset="0"/>
              <a:buChar char="•"/>
              <a:defRPr/>
            </a:pPr>
            <a:r>
              <a:rPr lang="en-US" sz="2000" dirty="0">
                <a:latin typeface="+mn-lt"/>
                <a:ea typeface="+mn-ea"/>
                <a:cs typeface="+mn-cs"/>
              </a:rPr>
              <a:t>In 2014, CVG obtained a commitment by Frontier Airlines to start operations at the airport (Frontier started in October 2014)</a:t>
            </a:r>
          </a:p>
          <a:p>
            <a:pPr marL="1257300" lvl="2" indent="-342900">
              <a:buFont typeface="Arial" panose="020B0604020202020204" pitchFamily="34" charset="0"/>
              <a:buChar char="•"/>
              <a:defRPr/>
            </a:pPr>
            <a:r>
              <a:rPr lang="en-US" sz="2000" i="1" dirty="0">
                <a:latin typeface="+mn-lt"/>
                <a:ea typeface="+mn-ea"/>
                <a:cs typeface="+mn-cs"/>
              </a:rPr>
              <a:t>Result: Fares at CVG have been decreasing.</a:t>
            </a:r>
          </a:p>
          <a:p>
            <a:pPr marL="1257300" lvl="2" indent="-342900">
              <a:buFont typeface="Arial" panose="020B0604020202020204" pitchFamily="34" charset="0"/>
              <a:buChar char="•"/>
              <a:defRPr/>
            </a:pPr>
            <a:endParaRPr lang="en-US" sz="2000" i="1" dirty="0">
              <a:latin typeface="+mn-lt"/>
              <a:ea typeface="+mn-ea"/>
              <a:cs typeface="+mn-cs"/>
            </a:endParaRPr>
          </a:p>
          <a:p>
            <a:pPr marL="342900" indent="-342900">
              <a:buFont typeface="Arial" panose="020B0604020202020204" pitchFamily="34" charset="0"/>
              <a:buChar char="•"/>
              <a:defRPr/>
            </a:pPr>
            <a:r>
              <a:rPr lang="en-US" sz="2000" dirty="0">
                <a:latin typeface="+mn-lt"/>
                <a:ea typeface="+mn-ea"/>
                <a:cs typeface="+mn-cs"/>
              </a:rPr>
              <a:t>FAA performs analysis on the Origin and Destination Survey to allocate airport improvement grant funds, to determine air traffic operational needs and to develop regulations</a:t>
            </a:r>
          </a:p>
          <a:p>
            <a:pPr marL="800100" lvl="1" indent="-342900">
              <a:buFont typeface="Courier New" panose="02070309020205020404" pitchFamily="49" charset="0"/>
              <a:buChar char="o"/>
              <a:defRPr/>
            </a:pPr>
            <a:r>
              <a:rPr lang="en-US" sz="2000" dirty="0">
                <a:latin typeface="+mn-lt"/>
                <a:ea typeface="+mn-ea"/>
                <a:cs typeface="+mn-cs"/>
              </a:rPr>
              <a:t>This data are being used in the implementation of the Satellite Based Navigational System Project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457200"/>
            <a:ext cx="9144000" cy="708025"/>
          </a:xfrm>
          <a:prstGeom prst="rect">
            <a:avLst/>
          </a:prstGeom>
          <a:noFill/>
        </p:spPr>
        <p:txBody>
          <a:bodyPr>
            <a:spAutoFit/>
          </a:bodyPr>
          <a:lstStyle/>
          <a:p>
            <a:pPr algn="ctr">
              <a:defRPr/>
            </a:pPr>
            <a:r>
              <a:rPr lang="en-US" sz="4000" dirty="0" smtClean="0">
                <a:latin typeface="+mj-lt"/>
                <a:ea typeface="+mn-ea"/>
                <a:cs typeface="+mn-cs"/>
              </a:rPr>
              <a:t>O&amp;D Data Quality </a:t>
            </a:r>
            <a:r>
              <a:rPr lang="en-US" sz="4000" dirty="0">
                <a:latin typeface="+mj-lt"/>
                <a:ea typeface="+mn-ea"/>
                <a:cs typeface="+mn-cs"/>
              </a:rPr>
              <a:t>Assurance Process</a:t>
            </a:r>
          </a:p>
        </p:txBody>
      </p:sp>
      <p:sp>
        <p:nvSpPr>
          <p:cNvPr id="15363" name="TextBox 5"/>
          <p:cNvSpPr txBox="1">
            <a:spLocks noChangeArrowheads="1"/>
          </p:cNvSpPr>
          <p:nvPr/>
        </p:nvSpPr>
        <p:spPr bwMode="auto">
          <a:xfrm>
            <a:off x="228600" y="1196975"/>
            <a:ext cx="868680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marL="800100" indent="-342900">
              <a:defRPr sz="2800">
                <a:solidFill>
                  <a:schemeClr val="tx1"/>
                </a:solidFill>
                <a:latin typeface="Calibri" charset="0"/>
                <a:ea typeface="ＭＳ Ｐゴシック" charset="0"/>
              </a:defRPr>
            </a:lvl2pPr>
            <a:lvl3pPr marL="1257300" indent="-342900">
              <a:defRPr sz="2400">
                <a:solidFill>
                  <a:schemeClr val="tx1"/>
                </a:solidFill>
                <a:latin typeface="Calibri" charset="0"/>
                <a:ea typeface="ＭＳ Ｐゴシック" charset="0"/>
              </a:defRPr>
            </a:lvl3pPr>
            <a:lvl4pPr marL="1714500" indent="-342900">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r>
              <a:rPr lang="en-US" sz="2000" dirty="0" smtClean="0">
                <a:latin typeface="+mn-lt"/>
              </a:rPr>
              <a:t>O&amp;D </a:t>
            </a:r>
            <a:r>
              <a:rPr lang="en-US" sz="2000" dirty="0">
                <a:latin typeface="+mn-lt"/>
              </a:rPr>
              <a:t>QA Process Involves:</a:t>
            </a:r>
          </a:p>
          <a:p>
            <a:pPr lvl="1">
              <a:buFont typeface="Arial" charset="0"/>
              <a:buChar char="•"/>
            </a:pPr>
            <a:r>
              <a:rPr lang="en-US" sz="2000" dirty="0">
                <a:latin typeface="+mn-lt"/>
              </a:rPr>
              <a:t>Comparison of Output Reports:</a:t>
            </a:r>
          </a:p>
          <a:p>
            <a:pPr lvl="2">
              <a:buFont typeface="Courier New" panose="02070309020205020404" pitchFamily="49" charset="0"/>
              <a:buChar char="o"/>
            </a:pPr>
            <a:r>
              <a:rPr lang="en-US" sz="2000" dirty="0">
                <a:latin typeface="+mn-lt"/>
              </a:rPr>
              <a:t>To validate against OAG Scheduled Flight Data</a:t>
            </a:r>
          </a:p>
          <a:p>
            <a:pPr lvl="2">
              <a:buFont typeface="Courier New" panose="02070309020205020404" pitchFamily="49" charset="0"/>
              <a:buChar char="o"/>
            </a:pPr>
            <a:r>
              <a:rPr lang="en-US" sz="2000" dirty="0">
                <a:latin typeface="+mn-lt"/>
              </a:rPr>
              <a:t>To identify market count discrepancies between T100 and OND </a:t>
            </a:r>
            <a:r>
              <a:rPr lang="en-US" sz="2000" dirty="0" smtClean="0">
                <a:latin typeface="+mn-lt"/>
              </a:rPr>
              <a:t>submissions</a:t>
            </a:r>
          </a:p>
          <a:p>
            <a:pPr lvl="2">
              <a:buFont typeface="Courier New" panose="02070309020205020404" pitchFamily="49" charset="0"/>
              <a:buChar char="o"/>
            </a:pPr>
            <a:r>
              <a:rPr lang="en-US" sz="2000" dirty="0" smtClean="0">
                <a:latin typeface="+mn-lt"/>
              </a:rPr>
              <a:t>If </a:t>
            </a:r>
            <a:r>
              <a:rPr lang="en-US" sz="2000" dirty="0">
                <a:latin typeface="+mn-lt"/>
              </a:rPr>
              <a:t>necessary, contact the Airline Revenue </a:t>
            </a:r>
            <a:r>
              <a:rPr lang="en-US" sz="2000" dirty="0" smtClean="0">
                <a:latin typeface="+mn-lt"/>
              </a:rPr>
              <a:t>Associate</a:t>
            </a:r>
            <a:endParaRPr lang="en-US" sz="2000" dirty="0">
              <a:latin typeface="+mn-lt"/>
            </a:endParaRPr>
          </a:p>
          <a:p>
            <a:pPr lvl="1">
              <a:buFont typeface="Arial" charset="0"/>
              <a:buChar char="•"/>
            </a:pPr>
            <a:endParaRPr lang="en-US" sz="2000" dirty="0">
              <a:latin typeface="+mn-lt"/>
            </a:endParaRPr>
          </a:p>
          <a:p>
            <a:pPr lvl="1">
              <a:buFont typeface="Arial" charset="0"/>
              <a:buChar char="•"/>
            </a:pPr>
            <a:r>
              <a:rPr lang="en-US" sz="2000" dirty="0">
                <a:latin typeface="+mn-lt"/>
              </a:rPr>
              <a:t>Contacting Airline Revenue Accounting Associate:</a:t>
            </a:r>
          </a:p>
          <a:p>
            <a:pPr lvl="2">
              <a:buFont typeface="Courier New" panose="02070309020205020404" pitchFamily="49" charset="0"/>
              <a:buChar char="o"/>
            </a:pPr>
            <a:r>
              <a:rPr lang="en-US" sz="2000" dirty="0">
                <a:latin typeface="+mn-lt"/>
              </a:rPr>
              <a:t>For Submission if delinquent</a:t>
            </a:r>
          </a:p>
          <a:p>
            <a:pPr lvl="2">
              <a:buFont typeface="Courier New" panose="02070309020205020404" pitchFamily="49" charset="0"/>
              <a:buChar char="o"/>
            </a:pPr>
            <a:r>
              <a:rPr lang="en-US" sz="2000" dirty="0">
                <a:latin typeface="+mn-lt"/>
              </a:rPr>
              <a:t>For Re-Submission if data errors occurred, such </a:t>
            </a:r>
            <a:r>
              <a:rPr lang="en-US" sz="2000" dirty="0" smtClean="0">
                <a:latin typeface="+mn-lt"/>
              </a:rPr>
              <a:t>as formatting</a:t>
            </a:r>
            <a:r>
              <a:rPr lang="en-US" sz="2000" dirty="0">
                <a:latin typeface="+mn-lt"/>
              </a:rPr>
              <a:t>, invalid airport codes, etc.</a:t>
            </a:r>
          </a:p>
          <a:p>
            <a:pPr lvl="3">
              <a:buFont typeface="Arial" charset="0"/>
              <a:buChar char="•"/>
            </a:pPr>
            <a:endParaRPr lang="en-US" dirty="0">
              <a:latin typeface="+mn-lt"/>
            </a:endParaRPr>
          </a:p>
          <a:p>
            <a:pPr marL="342900" indent="-342900"/>
            <a:r>
              <a:rPr lang="en-US" sz="2000" i="1" dirty="0">
                <a:latin typeface="+mn-lt"/>
              </a:rPr>
              <a:t>OAI</a:t>
            </a:r>
            <a:r>
              <a:rPr lang="ja-JP" altLang="en-US" sz="2000" i="1" dirty="0">
                <a:latin typeface="+mn-lt"/>
              </a:rPr>
              <a:t>’</a:t>
            </a:r>
            <a:r>
              <a:rPr lang="en-US" altLang="ja-JP" sz="2000" i="1" dirty="0">
                <a:latin typeface="+mn-lt"/>
              </a:rPr>
              <a:t>s </a:t>
            </a:r>
            <a:r>
              <a:rPr lang="en-US" altLang="ja-JP" sz="2000" i="1" dirty="0" smtClean="0">
                <a:latin typeface="+mn-lt"/>
              </a:rPr>
              <a:t>O&amp;D </a:t>
            </a:r>
            <a:r>
              <a:rPr lang="en-US" altLang="ja-JP" sz="2000" i="1" dirty="0">
                <a:latin typeface="+mn-lt"/>
              </a:rPr>
              <a:t>System structure is as automated as much as possible, Data Analyst manual review is still required (i.e</a:t>
            </a:r>
            <a:r>
              <a:rPr lang="en-US" altLang="ja-JP" sz="2000" i="1" dirty="0" smtClean="0">
                <a:latin typeface="+mn-lt"/>
              </a:rPr>
              <a:t>., </a:t>
            </a:r>
            <a:r>
              <a:rPr lang="en-US" altLang="ja-JP" sz="2000" i="1" dirty="0">
                <a:latin typeface="+mn-lt"/>
              </a:rPr>
              <a:t>updates of Support Tables after validating of data from airline)</a:t>
            </a:r>
            <a:endParaRPr lang="en-US" sz="2000" dirty="0">
              <a:latin typeface="+mn-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050" y="304800"/>
            <a:ext cx="9144000" cy="708025"/>
          </a:xfrm>
          <a:prstGeom prst="rect">
            <a:avLst/>
          </a:prstGeom>
          <a:noFill/>
        </p:spPr>
        <p:txBody>
          <a:bodyPr>
            <a:spAutoFit/>
          </a:bodyPr>
          <a:lstStyle/>
          <a:p>
            <a:pPr algn="ctr">
              <a:defRPr/>
            </a:pPr>
            <a:r>
              <a:rPr lang="en-US" sz="4000" dirty="0" smtClean="0">
                <a:latin typeface="+mj-lt"/>
                <a:ea typeface="+mn-ea"/>
                <a:cs typeface="+mn-cs"/>
              </a:rPr>
              <a:t>O&amp;D Data Challenges</a:t>
            </a:r>
            <a:endParaRPr lang="en-US" sz="4000" dirty="0">
              <a:latin typeface="+mj-lt"/>
              <a:ea typeface="+mn-ea"/>
              <a:cs typeface="+mn-cs"/>
            </a:endParaRPr>
          </a:p>
        </p:txBody>
      </p:sp>
      <p:sp>
        <p:nvSpPr>
          <p:cNvPr id="16387" name="TextBox 5"/>
          <p:cNvSpPr txBox="1">
            <a:spLocks noChangeArrowheads="1"/>
          </p:cNvSpPr>
          <p:nvPr/>
        </p:nvSpPr>
        <p:spPr bwMode="auto">
          <a:xfrm>
            <a:off x="152400" y="1016783"/>
            <a:ext cx="88392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marL="800100" indent="-342900">
              <a:defRPr sz="2800">
                <a:solidFill>
                  <a:schemeClr val="tx1"/>
                </a:solidFill>
                <a:latin typeface="Calibri" charset="0"/>
                <a:ea typeface="ＭＳ Ｐゴシック" charset="0"/>
              </a:defRPr>
            </a:lvl2pPr>
            <a:lvl3pPr marL="1257300" indent="-342900">
              <a:defRPr sz="2400">
                <a:solidFill>
                  <a:schemeClr val="tx1"/>
                </a:solidFill>
                <a:latin typeface="Calibri" charset="0"/>
                <a:ea typeface="ＭＳ Ｐゴシック" charset="0"/>
              </a:defRPr>
            </a:lvl3pPr>
            <a:lvl4pPr marL="1714500" indent="-342900">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r>
              <a:rPr lang="en-US" sz="2000" dirty="0" smtClean="0">
                <a:latin typeface="+mn-lt"/>
              </a:rPr>
              <a:t>       Mergers</a:t>
            </a:r>
            <a:endParaRPr lang="en-US" sz="2000" dirty="0">
              <a:latin typeface="+mn-lt"/>
            </a:endParaRPr>
          </a:p>
          <a:p>
            <a:pPr lvl="1">
              <a:buFont typeface="Arial" charset="0"/>
              <a:buChar char="•"/>
            </a:pPr>
            <a:r>
              <a:rPr lang="en-US" sz="2000" dirty="0">
                <a:latin typeface="+mn-lt"/>
              </a:rPr>
              <a:t>New Operations and Revenue Accounting Department for combined </a:t>
            </a:r>
            <a:r>
              <a:rPr lang="en-US" sz="2000" dirty="0" smtClean="0">
                <a:latin typeface="+mn-lt"/>
              </a:rPr>
              <a:t>airline can </a:t>
            </a:r>
            <a:r>
              <a:rPr lang="en-US" sz="2000" dirty="0">
                <a:latin typeface="+mn-lt"/>
              </a:rPr>
              <a:t>cause data discrepancies between Traffic(T100) and </a:t>
            </a:r>
            <a:r>
              <a:rPr lang="en-US" sz="2000" dirty="0" smtClean="0">
                <a:latin typeface="+mn-lt"/>
              </a:rPr>
              <a:t>OND.</a:t>
            </a:r>
          </a:p>
          <a:p>
            <a:pPr lvl="1">
              <a:buFont typeface="Arial" charset="0"/>
              <a:buChar char="•"/>
            </a:pPr>
            <a:r>
              <a:rPr lang="en-US" sz="2000" dirty="0" smtClean="0">
                <a:latin typeface="+mn-lt"/>
              </a:rPr>
              <a:t>Results </a:t>
            </a:r>
            <a:r>
              <a:rPr lang="en-US" sz="2000" dirty="0">
                <a:latin typeface="+mn-lt"/>
              </a:rPr>
              <a:t>in inability to balance market data </a:t>
            </a:r>
            <a:r>
              <a:rPr lang="en-US" sz="2000" dirty="0" smtClean="0">
                <a:latin typeface="+mn-lt"/>
              </a:rPr>
              <a:t>reported.</a:t>
            </a:r>
            <a:endParaRPr lang="en-US" sz="2000" dirty="0">
              <a:latin typeface="+mn-lt"/>
            </a:endParaRPr>
          </a:p>
          <a:p>
            <a:pPr lvl="3"/>
            <a:endParaRPr lang="en-US" dirty="0">
              <a:latin typeface="+mn-lt"/>
            </a:endParaRPr>
          </a:p>
          <a:p>
            <a:pPr lvl="1">
              <a:buFont typeface="Arial" charset="0"/>
              <a:buChar char="•"/>
            </a:pPr>
            <a:r>
              <a:rPr lang="en-US" sz="2000" dirty="0">
                <a:latin typeface="+mn-lt"/>
              </a:rPr>
              <a:t>Use of Code-Shares can cause discrepancies in reported </a:t>
            </a:r>
            <a:r>
              <a:rPr lang="en-US" sz="2000" dirty="0" smtClean="0">
                <a:latin typeface="+mn-lt"/>
              </a:rPr>
              <a:t>data; e.g., Airline </a:t>
            </a:r>
            <a:r>
              <a:rPr lang="en-US" sz="2000" dirty="0">
                <a:latin typeface="+mn-lt"/>
              </a:rPr>
              <a:t>X uses YY partner, whereas Airline Y uses ZZ </a:t>
            </a:r>
            <a:r>
              <a:rPr lang="en-US" sz="2000" dirty="0" smtClean="0">
                <a:latin typeface="+mn-lt"/>
              </a:rPr>
              <a:t>partner.</a:t>
            </a:r>
          </a:p>
          <a:p>
            <a:pPr lvl="1">
              <a:buFont typeface="Arial" charset="0"/>
              <a:buChar char="•"/>
            </a:pPr>
            <a:r>
              <a:rPr lang="en-US" sz="2000" dirty="0" smtClean="0">
                <a:latin typeface="+mn-lt"/>
              </a:rPr>
              <a:t>Airline </a:t>
            </a:r>
            <a:r>
              <a:rPr lang="en-US" sz="2000" dirty="0">
                <a:latin typeface="+mn-lt"/>
              </a:rPr>
              <a:t>X writes the ticket with Airline Y</a:t>
            </a:r>
            <a:r>
              <a:rPr lang="ja-JP" altLang="en-US" sz="2000" dirty="0">
                <a:latin typeface="+mn-lt"/>
              </a:rPr>
              <a:t>’</a:t>
            </a:r>
            <a:r>
              <a:rPr lang="en-US" altLang="ja-JP" sz="2000" dirty="0">
                <a:latin typeface="+mn-lt"/>
              </a:rPr>
              <a:t>s partner but does not notify OAG or OAI of </a:t>
            </a:r>
            <a:r>
              <a:rPr lang="en-US" altLang="ja-JP" sz="2000" dirty="0" smtClean="0">
                <a:latin typeface="+mn-lt"/>
              </a:rPr>
              <a:t>such.</a:t>
            </a:r>
            <a:endParaRPr lang="en-US" altLang="ja-JP" sz="2000" dirty="0">
              <a:latin typeface="+mn-lt"/>
            </a:endParaRPr>
          </a:p>
          <a:p>
            <a:pPr lvl="2"/>
            <a:endParaRPr lang="en-US" sz="2000" dirty="0">
              <a:latin typeface="+mn-lt"/>
            </a:endParaRPr>
          </a:p>
          <a:p>
            <a:pPr marL="457200" lvl="1" indent="0"/>
            <a:r>
              <a:rPr lang="en-US" sz="2000" dirty="0">
                <a:latin typeface="+mn-lt"/>
              </a:rPr>
              <a:t>Airline Revenue Accounting Associates</a:t>
            </a:r>
          </a:p>
          <a:p>
            <a:pPr lvl="1">
              <a:buFont typeface="Arial" charset="0"/>
              <a:buChar char="•"/>
            </a:pPr>
            <a:r>
              <a:rPr lang="en-US" sz="2000" dirty="0">
                <a:latin typeface="+mn-lt"/>
              </a:rPr>
              <a:t>May not yet be familiar with other airline</a:t>
            </a:r>
            <a:r>
              <a:rPr lang="ja-JP" altLang="en-US" sz="2000" dirty="0">
                <a:latin typeface="+mn-lt"/>
              </a:rPr>
              <a:t>’</a:t>
            </a:r>
            <a:r>
              <a:rPr lang="en-US" altLang="ja-JP" sz="2000" dirty="0">
                <a:latin typeface="+mn-lt"/>
              </a:rPr>
              <a:t>s operations or passenger processing systems</a:t>
            </a:r>
          </a:p>
          <a:p>
            <a:pPr lvl="1">
              <a:buFont typeface="Arial" charset="0"/>
              <a:buChar char="•"/>
            </a:pPr>
            <a:r>
              <a:rPr lang="en-US" sz="2000" dirty="0">
                <a:latin typeface="+mn-lt"/>
              </a:rPr>
              <a:t>May not have contact with the Operations Center that submitted T100</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8" y="452438"/>
            <a:ext cx="9148763" cy="707886"/>
          </a:xfrm>
          <a:prstGeom prst="rect">
            <a:avLst/>
          </a:prstGeom>
          <a:noFill/>
        </p:spPr>
        <p:txBody>
          <a:bodyPr>
            <a:spAutoFit/>
          </a:bodyPr>
          <a:lstStyle/>
          <a:p>
            <a:pPr algn="ctr">
              <a:defRPr/>
            </a:pPr>
            <a:r>
              <a:rPr lang="en-US" sz="4000" dirty="0" smtClean="0">
                <a:latin typeface="+mj-lt"/>
                <a:ea typeface="Tahoma" pitchFamily="34" charset="0"/>
                <a:cs typeface="Tahoma" pitchFamily="34" charset="0"/>
              </a:rPr>
              <a:t>Airline Financial Data</a:t>
            </a:r>
            <a:endParaRPr lang="en-US" dirty="0">
              <a:ea typeface="+mn-ea"/>
              <a:cs typeface="+mn-cs"/>
            </a:endParaRPr>
          </a:p>
        </p:txBody>
      </p:sp>
      <p:sp>
        <p:nvSpPr>
          <p:cNvPr id="9219" name="TextBox 4"/>
          <p:cNvSpPr txBox="1">
            <a:spLocks noChangeArrowheads="1"/>
          </p:cNvSpPr>
          <p:nvPr/>
        </p:nvSpPr>
        <p:spPr bwMode="auto">
          <a:xfrm>
            <a:off x="228600" y="1376363"/>
            <a:ext cx="8763000"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marL="0" lvl="1"/>
            <a:r>
              <a:rPr lang="en-US" sz="1800" dirty="0" smtClean="0">
                <a:solidFill>
                  <a:srgbClr val="3366FF"/>
                </a:solidFill>
                <a:latin typeface="+mn-lt"/>
                <a:cs typeface="Tahoma" charset="0"/>
              </a:rPr>
              <a:t>Who </a:t>
            </a:r>
            <a:r>
              <a:rPr lang="en-US" sz="1800" dirty="0">
                <a:solidFill>
                  <a:srgbClr val="3366FF"/>
                </a:solidFill>
                <a:latin typeface="+mn-lt"/>
                <a:cs typeface="Tahoma" charset="0"/>
              </a:rPr>
              <a:t>Must Report to OAI:</a:t>
            </a:r>
          </a:p>
          <a:p>
            <a:pPr marL="285750" lvl="1" indent="-285750">
              <a:buFont typeface="Arial"/>
              <a:buChar char="•"/>
            </a:pPr>
            <a:r>
              <a:rPr lang="en-US" sz="1800" dirty="0" smtClean="0">
                <a:latin typeface="+mn-lt"/>
                <a:cs typeface="Tahoma" charset="0"/>
              </a:rPr>
              <a:t>Data </a:t>
            </a:r>
            <a:r>
              <a:rPr lang="en-US" sz="1800" dirty="0">
                <a:latin typeface="+mn-lt"/>
                <a:cs typeface="Tahoma" charset="0"/>
              </a:rPr>
              <a:t>are reported by Large Certificated Carriers.  69 U.S. Carriers report Form 41 Financial data</a:t>
            </a:r>
            <a:r>
              <a:rPr lang="en-US" sz="1800" dirty="0" smtClean="0">
                <a:latin typeface="+mn-lt"/>
                <a:cs typeface="Tahoma" charset="0"/>
              </a:rPr>
              <a:t>:</a:t>
            </a:r>
          </a:p>
          <a:p>
            <a:pPr marL="0" lvl="1"/>
            <a:r>
              <a:rPr lang="en-US" sz="1800" dirty="0" smtClean="0">
                <a:latin typeface="+mn-lt"/>
                <a:cs typeface="Tahoma" charset="0"/>
              </a:rPr>
              <a:t>     15 </a:t>
            </a:r>
            <a:r>
              <a:rPr lang="en-US" sz="1800" dirty="0">
                <a:latin typeface="+mn-lt"/>
                <a:cs typeface="Tahoma" charset="0"/>
              </a:rPr>
              <a:t>major carriers, 30 national carriers, 15 large regionals, 9 medium regionals.</a:t>
            </a:r>
          </a:p>
          <a:p>
            <a:pPr marL="0" lvl="1">
              <a:buFont typeface="Arial" charset="0"/>
              <a:buChar char="•"/>
            </a:pPr>
            <a:endParaRPr lang="en-US" sz="1800" dirty="0" smtClean="0">
              <a:latin typeface="+mn-lt"/>
              <a:cs typeface="Tahoma" charset="0"/>
            </a:endParaRPr>
          </a:p>
          <a:p>
            <a:pPr marL="0" lvl="1"/>
            <a:r>
              <a:rPr lang="en-US" sz="1800" dirty="0">
                <a:solidFill>
                  <a:srgbClr val="3366FF"/>
                </a:solidFill>
                <a:latin typeface="+mn-lt"/>
                <a:cs typeface="Tahoma" charset="0"/>
              </a:rPr>
              <a:t>Form 41 Financials data validation includes:</a:t>
            </a:r>
          </a:p>
          <a:p>
            <a:pPr marL="285750" lvl="1" indent="-285750">
              <a:buFont typeface="Arial"/>
              <a:buChar char="•"/>
            </a:pPr>
            <a:r>
              <a:rPr lang="en-US" sz="1800" dirty="0">
                <a:latin typeface="+mn-lt"/>
                <a:cs typeface="Tahoma" charset="0"/>
              </a:rPr>
              <a:t>Hard coded business rules</a:t>
            </a:r>
          </a:p>
          <a:p>
            <a:pPr marL="285750" lvl="1" indent="-285750">
              <a:buFont typeface="Arial"/>
              <a:buChar char="•"/>
            </a:pPr>
            <a:r>
              <a:rPr lang="en-US" sz="1800" dirty="0">
                <a:latin typeface="+mn-lt"/>
                <a:cs typeface="Tahoma" charset="0"/>
              </a:rPr>
              <a:t>Checks against reported T100 Segment data: aircraft types and configurations</a:t>
            </a:r>
          </a:p>
          <a:p>
            <a:pPr marL="285750" lvl="1" indent="-285750">
              <a:buFont typeface="Arial"/>
              <a:buChar char="•"/>
            </a:pPr>
            <a:r>
              <a:rPr lang="en-US" sz="1800" dirty="0">
                <a:latin typeface="+mn-lt"/>
                <a:cs typeface="Tahoma" charset="0"/>
              </a:rPr>
              <a:t>Checks against reported T100 Segment Block Hours Carriers are notified by email when reports are flagged for errors</a:t>
            </a:r>
          </a:p>
          <a:p>
            <a:pPr marL="285750" lvl="1" indent="-285750">
              <a:buFont typeface="Arial"/>
              <a:buChar char="•"/>
            </a:pPr>
            <a:r>
              <a:rPr lang="en-US" sz="1800" dirty="0">
                <a:latin typeface="+mn-lt"/>
                <a:cs typeface="Tahoma" charset="0"/>
              </a:rPr>
              <a:t>OAI Data Administrators review errors and warnings and advise carriers of the need to explain or revise</a:t>
            </a:r>
          </a:p>
          <a:p>
            <a:pPr marL="0" lvl="1">
              <a:buFont typeface="Arial" charset="0"/>
              <a:buChar char="•"/>
            </a:pPr>
            <a:endParaRPr lang="en-US" sz="1800" dirty="0">
              <a:latin typeface="+mn-lt"/>
              <a:cs typeface="Tahoma" charset="0"/>
            </a:endParaRPr>
          </a:p>
          <a:p>
            <a:pPr marL="285750" lvl="1" indent="-285750">
              <a:buFont typeface="Arial"/>
              <a:buChar char="•"/>
            </a:pPr>
            <a:r>
              <a:rPr lang="en-US" sz="1800" dirty="0">
                <a:latin typeface="+mn-lt"/>
                <a:cs typeface="Tahoma" charset="0"/>
              </a:rPr>
              <a:t>Data are released to a Sybase data warehouse for internal use by DOT customers and to the Public via the </a:t>
            </a:r>
            <a:r>
              <a:rPr lang="en-US" sz="1800" dirty="0" err="1">
                <a:latin typeface="+mn-lt"/>
                <a:cs typeface="Tahoma" charset="0"/>
              </a:rPr>
              <a:t>TranStats</a:t>
            </a:r>
            <a:r>
              <a:rPr lang="en-US" sz="1800" dirty="0">
                <a:latin typeface="+mn-lt"/>
                <a:cs typeface="Tahoma" charset="0"/>
              </a:rPr>
              <a:t> website. </a:t>
            </a:r>
          </a:p>
          <a:p>
            <a:pPr marL="285750" lvl="1" indent="-285750">
              <a:buFont typeface="Arial"/>
              <a:buChar char="•"/>
            </a:pPr>
            <a:r>
              <a:rPr lang="en-US" sz="1800" dirty="0">
                <a:latin typeface="+mn-lt"/>
                <a:cs typeface="Tahoma" charset="0"/>
              </a:rPr>
              <a:t>The data are used for BTS Press Releases: </a:t>
            </a:r>
          </a:p>
          <a:p>
            <a:pPr marL="742950" lvl="2" indent="-285750">
              <a:buFont typeface="Courier New" panose="02070309020205020404" pitchFamily="49" charset="0"/>
              <a:buChar char="o"/>
            </a:pPr>
            <a:r>
              <a:rPr lang="en-US" sz="1800" dirty="0">
                <a:latin typeface="+mn-lt"/>
                <a:cs typeface="Tahoma" charset="0"/>
              </a:rPr>
              <a:t>Monthly Fuel Cost/Consumption</a:t>
            </a:r>
          </a:p>
          <a:p>
            <a:pPr marL="742950" lvl="2" indent="-285750">
              <a:buFont typeface="Courier New" panose="02070309020205020404" pitchFamily="49" charset="0"/>
              <a:buChar char="o"/>
            </a:pPr>
            <a:r>
              <a:rPr lang="en-US" sz="1800" dirty="0">
                <a:latin typeface="+mn-lt"/>
                <a:cs typeface="Tahoma" charset="0"/>
              </a:rPr>
              <a:t>Monthly Employee Headcount</a:t>
            </a:r>
          </a:p>
          <a:p>
            <a:pPr marL="742950" lvl="2" indent="-285750">
              <a:buFont typeface="Courier New" panose="02070309020205020404" pitchFamily="49" charset="0"/>
              <a:buChar char="o"/>
            </a:pPr>
            <a:r>
              <a:rPr lang="en-US" sz="1800" dirty="0">
                <a:latin typeface="+mn-lt"/>
                <a:cs typeface="Tahoma" charset="0"/>
              </a:rPr>
              <a:t>Quarterly Airlines Profitability </a:t>
            </a:r>
            <a:r>
              <a:rPr lang="en-US" sz="1800" dirty="0" smtClean="0">
                <a:latin typeface="+mn-lt"/>
                <a:cs typeface="Tahoma" charset="0"/>
              </a:rPr>
              <a:t>Report</a:t>
            </a:r>
            <a:endParaRPr lang="en-US" sz="1800" dirty="0">
              <a:latin typeface="+mn-lt"/>
            </a:endParaRPr>
          </a:p>
        </p:txBody>
      </p:sp>
    </p:spTree>
    <p:extLst>
      <p:ext uri="{BB962C8B-B14F-4D97-AF65-F5344CB8AC3E}">
        <p14:creationId xmlns:p14="http://schemas.microsoft.com/office/powerpoint/2010/main" val="14667769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75" y="268288"/>
            <a:ext cx="9144000" cy="646112"/>
          </a:xfrm>
          <a:prstGeom prst="rect">
            <a:avLst/>
          </a:prstGeom>
          <a:noFill/>
        </p:spPr>
        <p:txBody>
          <a:bodyPr>
            <a:spAutoFit/>
          </a:bodyPr>
          <a:lstStyle/>
          <a:p>
            <a:pPr algn="ctr">
              <a:defRPr/>
            </a:pPr>
            <a:r>
              <a:rPr lang="en-US" sz="3600" dirty="0">
                <a:latin typeface="+mj-lt"/>
                <a:ea typeface="+mn-ea"/>
                <a:cs typeface="+mn-cs"/>
              </a:rPr>
              <a:t>Specific Uses of </a:t>
            </a:r>
            <a:r>
              <a:rPr lang="en-US" sz="3600" dirty="0" smtClean="0">
                <a:latin typeface="+mj-lt"/>
                <a:ea typeface="+mn-ea"/>
                <a:cs typeface="+mn-cs"/>
              </a:rPr>
              <a:t>Airline Financial </a:t>
            </a:r>
            <a:r>
              <a:rPr lang="en-US" sz="3600" dirty="0">
                <a:latin typeface="+mj-lt"/>
                <a:ea typeface="+mn-ea"/>
                <a:cs typeface="+mn-cs"/>
              </a:rPr>
              <a:t>Data</a:t>
            </a:r>
          </a:p>
        </p:txBody>
      </p:sp>
      <p:sp>
        <p:nvSpPr>
          <p:cNvPr id="17411" name="TextBox 4"/>
          <p:cNvSpPr txBox="1">
            <a:spLocks noChangeArrowheads="1"/>
          </p:cNvSpPr>
          <p:nvPr/>
        </p:nvSpPr>
        <p:spPr bwMode="auto">
          <a:xfrm>
            <a:off x="381000" y="990600"/>
            <a:ext cx="8347075"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charset="0"/>
                <a:ea typeface="ＭＳ Ｐゴシック" charset="0"/>
                <a:cs typeface="ＭＳ Ｐゴシック" charset="0"/>
              </a:defRPr>
            </a:lvl1pPr>
            <a:lvl2pPr marL="800100" indent="-342900">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marL="342900" indent="-342900">
              <a:buFont typeface="Arial" charset="0"/>
              <a:buChar char="•"/>
            </a:pPr>
            <a:r>
              <a:rPr lang="en-US" sz="2000" dirty="0" err="1">
                <a:latin typeface="+mn-lt"/>
              </a:rPr>
              <a:t>Dept</a:t>
            </a:r>
            <a:r>
              <a:rPr lang="en-US" sz="2000" dirty="0">
                <a:latin typeface="+mn-lt"/>
              </a:rPr>
              <a:t> of Commerce – Bureau of Economic Analysis </a:t>
            </a:r>
          </a:p>
          <a:p>
            <a:pPr lvl="1">
              <a:buFont typeface="Courier New" panose="02070309020205020404" pitchFamily="49" charset="0"/>
              <a:buChar char="o"/>
            </a:pPr>
            <a:r>
              <a:rPr lang="en-US" sz="2000" dirty="0">
                <a:latin typeface="+mn-lt"/>
              </a:rPr>
              <a:t>Airline economic data is included in BEA</a:t>
            </a:r>
            <a:r>
              <a:rPr lang="ja-JP" altLang="en-US" sz="2000" dirty="0">
                <a:latin typeface="+mn-lt"/>
              </a:rPr>
              <a:t>’</a:t>
            </a:r>
            <a:r>
              <a:rPr lang="en-US" altLang="ja-JP" sz="2000" dirty="0">
                <a:latin typeface="+mn-lt"/>
              </a:rPr>
              <a:t>s published GDP – Gross Domestic Product</a:t>
            </a:r>
          </a:p>
          <a:p>
            <a:pPr marL="342900" indent="-342900">
              <a:buFont typeface="Arial" charset="0"/>
              <a:buChar char="•"/>
            </a:pPr>
            <a:r>
              <a:rPr lang="en-US" sz="2000" dirty="0" err="1">
                <a:latin typeface="+mn-lt"/>
              </a:rPr>
              <a:t>Dept</a:t>
            </a:r>
            <a:r>
              <a:rPr lang="en-US" sz="2000" dirty="0">
                <a:latin typeface="+mn-lt"/>
              </a:rPr>
              <a:t> of Energy</a:t>
            </a:r>
          </a:p>
          <a:p>
            <a:pPr lvl="1">
              <a:buFont typeface="Courier New" panose="02070309020205020404" pitchFamily="49" charset="0"/>
              <a:buChar char="o"/>
            </a:pPr>
            <a:r>
              <a:rPr lang="en-US" sz="2000" dirty="0">
                <a:latin typeface="+mn-lt"/>
              </a:rPr>
              <a:t>Uses airline fuel data in monitoring industry fuel consumption for emergency preparedness</a:t>
            </a:r>
          </a:p>
          <a:p>
            <a:pPr marL="342900" indent="-342900">
              <a:buFont typeface="Arial" charset="0"/>
              <a:buChar char="•"/>
            </a:pPr>
            <a:r>
              <a:rPr lang="en-US" sz="2000" dirty="0" err="1">
                <a:latin typeface="+mn-lt"/>
              </a:rPr>
              <a:t>Dept</a:t>
            </a:r>
            <a:r>
              <a:rPr lang="en-US" sz="2000" dirty="0">
                <a:latin typeface="+mn-lt"/>
              </a:rPr>
              <a:t> of Labor – Bureau of Labor Statistics</a:t>
            </a:r>
          </a:p>
          <a:p>
            <a:pPr lvl="1">
              <a:buFont typeface="Courier New" panose="02070309020205020404" pitchFamily="49" charset="0"/>
              <a:buChar char="o"/>
            </a:pPr>
            <a:r>
              <a:rPr lang="en-US" sz="2000" dirty="0">
                <a:latin typeface="+mn-lt"/>
              </a:rPr>
              <a:t>Uses airline employment data for productivity studies</a:t>
            </a:r>
          </a:p>
          <a:p>
            <a:pPr marL="342900" indent="-342900">
              <a:buFont typeface="Arial" charset="0"/>
              <a:buChar char="•"/>
            </a:pPr>
            <a:r>
              <a:rPr lang="en-US" sz="2000" dirty="0" err="1">
                <a:latin typeface="+mn-lt"/>
              </a:rPr>
              <a:t>Dept</a:t>
            </a:r>
            <a:r>
              <a:rPr lang="en-US" sz="2000" dirty="0">
                <a:latin typeface="+mn-lt"/>
              </a:rPr>
              <a:t> of Transportation – Federal Aviation  Administration</a:t>
            </a:r>
          </a:p>
          <a:p>
            <a:pPr lvl="1">
              <a:buFont typeface="Courier New" panose="02070309020205020404" pitchFamily="49" charset="0"/>
              <a:buChar char="o"/>
            </a:pPr>
            <a:r>
              <a:rPr lang="en-US" sz="2000" dirty="0">
                <a:latin typeface="+mn-lt"/>
              </a:rPr>
              <a:t>Monitors changes in the air carrier</a:t>
            </a:r>
            <a:r>
              <a:rPr lang="ja-JP" altLang="en-US" sz="2000" dirty="0">
                <a:latin typeface="+mn-lt"/>
              </a:rPr>
              <a:t>’</a:t>
            </a:r>
            <a:r>
              <a:rPr lang="en-US" altLang="ja-JP" sz="2000" dirty="0">
                <a:latin typeface="+mn-lt"/>
              </a:rPr>
              <a:t>s financial well being as one aspect in making decisions as to increased safety surveillance</a:t>
            </a:r>
          </a:p>
          <a:p>
            <a:pPr marL="342900" indent="-342900">
              <a:buFont typeface="Arial" charset="0"/>
              <a:buChar char="•"/>
            </a:pPr>
            <a:r>
              <a:rPr lang="en-US" sz="2000" dirty="0">
                <a:latin typeface="+mn-lt"/>
              </a:rPr>
              <a:t>International Civil Aviation Organization</a:t>
            </a:r>
          </a:p>
          <a:p>
            <a:pPr lvl="1">
              <a:buFont typeface="Courier New" panose="02070309020205020404" pitchFamily="49" charset="0"/>
              <a:buChar char="o"/>
            </a:pPr>
            <a:r>
              <a:rPr lang="en-US" sz="2000" dirty="0">
                <a:latin typeface="+mn-lt"/>
              </a:rPr>
              <a:t>Airline economic data is sent to ICAO under 1947 international treaty.  Used for all major international negotiations and agreements</a:t>
            </a:r>
          </a:p>
          <a:p>
            <a:pPr marL="342900" indent="-342900">
              <a:buFont typeface="Arial" charset="0"/>
              <a:buChar char="•"/>
            </a:pPr>
            <a:r>
              <a:rPr lang="en-US" sz="2000" dirty="0">
                <a:latin typeface="+mn-lt"/>
              </a:rPr>
              <a:t>Federal Elections Committee</a:t>
            </a:r>
          </a:p>
          <a:p>
            <a:pPr lvl="1">
              <a:buFont typeface="Courier New" panose="02070309020205020404" pitchFamily="49" charset="0"/>
              <a:buChar char="o"/>
            </a:pPr>
            <a:r>
              <a:rPr lang="en-US" sz="2000" dirty="0">
                <a:latin typeface="+mn-lt"/>
              </a:rPr>
              <a:t>Monitors election committees</a:t>
            </a:r>
            <a:r>
              <a:rPr lang="ja-JP" altLang="en-US" sz="2000" dirty="0">
                <a:latin typeface="+mn-lt"/>
              </a:rPr>
              <a:t>’</a:t>
            </a:r>
            <a:r>
              <a:rPr lang="en-US" altLang="ja-JP" sz="2000" dirty="0">
                <a:latin typeface="+mn-lt"/>
              </a:rPr>
              <a:t> indebtedness to airlines for providing air transportation to candidates</a:t>
            </a:r>
            <a:endParaRPr lang="en-US" sz="2000" dirty="0">
              <a:latin typeface="+mn-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1750"/>
            <a:ext cx="8305800" cy="1323439"/>
          </a:xfrm>
          <a:prstGeom prst="rect">
            <a:avLst/>
          </a:prstGeom>
          <a:noFill/>
        </p:spPr>
        <p:txBody>
          <a:bodyPr wrap="square">
            <a:spAutoFit/>
          </a:bodyPr>
          <a:lstStyle/>
          <a:p>
            <a:pPr algn="ctr">
              <a:defRPr/>
            </a:pPr>
            <a:r>
              <a:rPr lang="en-US" sz="4000" dirty="0">
                <a:latin typeface="+mj-lt"/>
                <a:ea typeface="+mn-ea"/>
                <a:cs typeface="+mn-cs"/>
              </a:rPr>
              <a:t>Airline Financial </a:t>
            </a:r>
            <a:r>
              <a:rPr lang="en-US" sz="4000" dirty="0" smtClean="0">
                <a:latin typeface="+mj-lt"/>
                <a:ea typeface="+mn-ea"/>
                <a:cs typeface="+mn-cs"/>
              </a:rPr>
              <a:t>Data Quality Assurance Process</a:t>
            </a:r>
            <a:endParaRPr lang="en-US" sz="4000" dirty="0">
              <a:latin typeface="+mj-lt"/>
              <a:ea typeface="+mn-ea"/>
              <a:cs typeface="+mn-cs"/>
            </a:endParaRPr>
          </a:p>
        </p:txBody>
      </p:sp>
      <p:sp>
        <p:nvSpPr>
          <p:cNvPr id="18435" name="TextBox 5"/>
          <p:cNvSpPr txBox="1">
            <a:spLocks noChangeArrowheads="1"/>
          </p:cNvSpPr>
          <p:nvPr/>
        </p:nvSpPr>
        <p:spPr bwMode="auto">
          <a:xfrm>
            <a:off x="457200" y="1447800"/>
            <a:ext cx="81534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marL="800100" indent="-342900">
              <a:defRPr sz="2800">
                <a:solidFill>
                  <a:schemeClr val="tx1"/>
                </a:solidFill>
                <a:latin typeface="Calibri" charset="0"/>
                <a:ea typeface="ＭＳ Ｐゴシック" charset="0"/>
              </a:defRPr>
            </a:lvl2pPr>
            <a:lvl3pPr marL="1257300" indent="-342900">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r>
              <a:rPr lang="en-US" sz="2000" dirty="0">
                <a:latin typeface="+mn-lt"/>
              </a:rPr>
              <a:t>Financial QA Process Involves:</a:t>
            </a:r>
          </a:p>
          <a:p>
            <a:pPr lvl="1">
              <a:buFont typeface="Arial" charset="0"/>
              <a:buChar char="•"/>
            </a:pPr>
            <a:r>
              <a:rPr lang="en-US" sz="2000" dirty="0">
                <a:latin typeface="+mn-lt"/>
              </a:rPr>
              <a:t>Comparison of data to previously reported period and same period in the previous year:</a:t>
            </a:r>
          </a:p>
          <a:p>
            <a:pPr lvl="2">
              <a:buFont typeface="Courier New" panose="02070309020205020404" pitchFamily="49" charset="0"/>
              <a:buChar char="o"/>
            </a:pPr>
            <a:r>
              <a:rPr lang="en-US" sz="2000" dirty="0">
                <a:latin typeface="+mn-lt"/>
              </a:rPr>
              <a:t>There are 20 validations or cross checks conducted within the data to verify its accuracy for current period</a:t>
            </a:r>
          </a:p>
          <a:p>
            <a:pPr lvl="2">
              <a:buFont typeface="Courier New" panose="02070309020205020404" pitchFamily="49" charset="0"/>
              <a:buChar char="o"/>
            </a:pPr>
            <a:r>
              <a:rPr lang="en-US" sz="2000" dirty="0">
                <a:latin typeface="+mn-lt"/>
              </a:rPr>
              <a:t>Reasonableness checks are conducted to verify accuracy</a:t>
            </a:r>
          </a:p>
          <a:p>
            <a:pPr lvl="1">
              <a:buFont typeface="Arial" charset="0"/>
              <a:buChar char="•"/>
            </a:pPr>
            <a:endParaRPr lang="en-US" sz="2000" dirty="0">
              <a:latin typeface="+mn-lt"/>
            </a:endParaRPr>
          </a:p>
          <a:p>
            <a:pPr lvl="1">
              <a:buFont typeface="Arial" charset="0"/>
              <a:buChar char="•"/>
            </a:pPr>
            <a:r>
              <a:rPr lang="en-US" sz="2000" dirty="0">
                <a:latin typeface="+mn-lt"/>
              </a:rPr>
              <a:t>Contacting accounting </a:t>
            </a:r>
            <a:r>
              <a:rPr lang="en-US" sz="2000" dirty="0" err="1">
                <a:latin typeface="+mn-lt"/>
              </a:rPr>
              <a:t>dept</a:t>
            </a:r>
            <a:r>
              <a:rPr lang="en-US" sz="2000" dirty="0">
                <a:latin typeface="+mn-lt"/>
              </a:rPr>
              <a:t> or CFO/Comptroller:</a:t>
            </a:r>
          </a:p>
          <a:p>
            <a:pPr lvl="2">
              <a:buFont typeface="Courier New" panose="02070309020205020404" pitchFamily="49" charset="0"/>
              <a:buChar char="o"/>
            </a:pPr>
            <a:r>
              <a:rPr lang="en-US" sz="2000" dirty="0">
                <a:latin typeface="+mn-lt"/>
              </a:rPr>
              <a:t>For Submission if delinquent</a:t>
            </a:r>
          </a:p>
          <a:p>
            <a:pPr lvl="2">
              <a:buFont typeface="Courier New" panose="02070309020205020404" pitchFamily="49" charset="0"/>
              <a:buChar char="o"/>
            </a:pPr>
            <a:r>
              <a:rPr lang="en-US" sz="2000" dirty="0">
                <a:latin typeface="+mn-lt"/>
              </a:rPr>
              <a:t>For Re-Submission if data errors occurred based on the above QA process</a:t>
            </a:r>
          </a:p>
          <a:p>
            <a:pPr marL="342900" indent="-342900"/>
            <a:endParaRPr lang="en-US" sz="2000" i="1" dirty="0">
              <a:latin typeface="+mn-lt"/>
            </a:endParaRPr>
          </a:p>
          <a:p>
            <a:pPr marL="342900" indent="-342900"/>
            <a:r>
              <a:rPr lang="en-US" sz="2000" i="1" dirty="0">
                <a:latin typeface="+mn-lt"/>
              </a:rPr>
              <a:t>OAI</a:t>
            </a:r>
            <a:r>
              <a:rPr lang="ja-JP" altLang="en-US" sz="2000" i="1" dirty="0">
                <a:latin typeface="+mn-lt"/>
              </a:rPr>
              <a:t>’</a:t>
            </a:r>
            <a:r>
              <a:rPr lang="en-US" altLang="ja-JP" sz="2000" i="1" dirty="0">
                <a:latin typeface="+mn-lt"/>
              </a:rPr>
              <a:t>s Financial System structure could be automated more, depending on time, personnel and funds.  Data Analyst manual review is still required (i.e. to determine why data is incorrect and explain to the airline what steps need to be taken to correct)</a:t>
            </a:r>
            <a:endParaRPr lang="en-US" sz="2000" i="1" dirty="0">
              <a:latin typeface="+mn-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163" y="457200"/>
            <a:ext cx="9144000" cy="708025"/>
          </a:xfrm>
          <a:prstGeom prst="rect">
            <a:avLst/>
          </a:prstGeom>
          <a:noFill/>
        </p:spPr>
        <p:txBody>
          <a:bodyPr>
            <a:spAutoFit/>
          </a:bodyPr>
          <a:lstStyle/>
          <a:p>
            <a:pPr algn="ctr">
              <a:defRPr/>
            </a:pPr>
            <a:r>
              <a:rPr lang="en-US" sz="4000" dirty="0">
                <a:latin typeface="+mj-lt"/>
                <a:ea typeface="+mn-ea"/>
                <a:cs typeface="+mn-cs"/>
              </a:rPr>
              <a:t>Airline Financial Data Challenges</a:t>
            </a:r>
          </a:p>
        </p:txBody>
      </p:sp>
      <p:sp>
        <p:nvSpPr>
          <p:cNvPr id="19459" name="TextBox 5"/>
          <p:cNvSpPr txBox="1">
            <a:spLocks noChangeArrowheads="1"/>
          </p:cNvSpPr>
          <p:nvPr/>
        </p:nvSpPr>
        <p:spPr bwMode="auto">
          <a:xfrm>
            <a:off x="166688" y="1371600"/>
            <a:ext cx="8686800"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marL="800100" indent="-342900">
              <a:defRPr sz="2800">
                <a:solidFill>
                  <a:schemeClr val="tx1"/>
                </a:solidFill>
                <a:latin typeface="Calibri" charset="0"/>
                <a:ea typeface="ＭＳ Ｐゴシック" charset="0"/>
              </a:defRPr>
            </a:lvl2pPr>
            <a:lvl3pPr marL="1257300" indent="-342900">
              <a:defRPr sz="2400">
                <a:solidFill>
                  <a:schemeClr val="tx1"/>
                </a:solidFill>
                <a:latin typeface="Calibri" charset="0"/>
                <a:ea typeface="ＭＳ Ｐゴシック" charset="0"/>
              </a:defRPr>
            </a:lvl3pPr>
            <a:lvl4pPr marL="1714500" indent="-342900">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r>
              <a:rPr lang="en-US" sz="2000" dirty="0">
                <a:latin typeface="+mn-lt"/>
              </a:rPr>
              <a:t>Mergers</a:t>
            </a:r>
          </a:p>
          <a:p>
            <a:pPr lvl="1">
              <a:buFont typeface="Arial" charset="0"/>
              <a:buChar char="•"/>
            </a:pPr>
            <a:r>
              <a:rPr lang="en-US" sz="2000" dirty="0">
                <a:latin typeface="+mn-lt"/>
              </a:rPr>
              <a:t>New Operations and Accounting Department for combined </a:t>
            </a:r>
            <a:r>
              <a:rPr lang="en-US" sz="2000" dirty="0" smtClean="0">
                <a:latin typeface="+mn-lt"/>
              </a:rPr>
              <a:t>airline can </a:t>
            </a:r>
            <a:r>
              <a:rPr lang="en-US" sz="2000" dirty="0">
                <a:latin typeface="+mn-lt"/>
              </a:rPr>
              <a:t>cause data discrepancies between Traffic(T100) and </a:t>
            </a:r>
            <a:r>
              <a:rPr lang="en-US" sz="2000" dirty="0" smtClean="0">
                <a:latin typeface="+mn-lt"/>
              </a:rPr>
              <a:t>financials.</a:t>
            </a:r>
          </a:p>
          <a:p>
            <a:pPr lvl="1">
              <a:buFont typeface="Arial" charset="0"/>
              <a:buChar char="•"/>
            </a:pPr>
            <a:r>
              <a:rPr lang="en-US" sz="2000" dirty="0" smtClean="0">
                <a:latin typeface="+mn-lt"/>
              </a:rPr>
              <a:t>Results </a:t>
            </a:r>
            <a:r>
              <a:rPr lang="en-US" sz="2000" dirty="0">
                <a:latin typeface="+mn-lt"/>
              </a:rPr>
              <a:t>in inability to balance/validate aircraft financial data against aircraft traffic data from </a:t>
            </a:r>
            <a:r>
              <a:rPr lang="en-US" sz="2000" dirty="0" smtClean="0">
                <a:latin typeface="+mn-lt"/>
              </a:rPr>
              <a:t>T100.</a:t>
            </a:r>
            <a:endParaRPr lang="en-US" sz="2000" dirty="0">
              <a:latin typeface="+mn-lt"/>
            </a:endParaRPr>
          </a:p>
          <a:p>
            <a:pPr lvl="3"/>
            <a:endParaRPr lang="en-US" dirty="0">
              <a:latin typeface="+mn-lt"/>
            </a:endParaRPr>
          </a:p>
          <a:p>
            <a:pPr lvl="1">
              <a:buFont typeface="Arial" charset="0"/>
              <a:buChar char="•"/>
            </a:pPr>
            <a:r>
              <a:rPr lang="en-US" sz="2000" dirty="0">
                <a:latin typeface="+mn-lt"/>
              </a:rPr>
              <a:t>Getting the airlines to fully understand DOT accounting and its Chart of Accounts.  Airlines are used to GAAP (Generally Accepted Accounting Procedures) and have a hard time flipping to DOT reporting.  This accounts for a majority of errors and understanding.</a:t>
            </a:r>
          </a:p>
          <a:p>
            <a:pPr lvl="2"/>
            <a:endParaRPr lang="en-US" sz="2000" dirty="0">
              <a:latin typeface="+mn-lt"/>
            </a:endParaRPr>
          </a:p>
          <a:p>
            <a:pPr lvl="1">
              <a:buFont typeface="Arial" charset="0"/>
              <a:buChar char="•"/>
            </a:pPr>
            <a:r>
              <a:rPr lang="en-US" sz="2000" dirty="0">
                <a:latin typeface="+mn-lt"/>
              </a:rPr>
              <a:t>Fully automating the entire financials dataset.  Time, personnel and funds are a substantial setback.</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6863"/>
            <a:ext cx="9148763" cy="708025"/>
          </a:xfrm>
          <a:prstGeom prst="rect">
            <a:avLst/>
          </a:prstGeom>
          <a:noFill/>
        </p:spPr>
        <p:txBody>
          <a:bodyPr>
            <a:spAutoFit/>
          </a:bodyPr>
          <a:lstStyle/>
          <a:p>
            <a:pPr algn="ctr">
              <a:defRPr/>
            </a:pPr>
            <a:r>
              <a:rPr lang="en-US" sz="4000" dirty="0">
                <a:latin typeface="+mj-lt"/>
                <a:ea typeface="Tahoma" pitchFamily="34" charset="0"/>
                <a:cs typeface="Tahoma" pitchFamily="34" charset="0"/>
              </a:rPr>
              <a:t>Airline Performance </a:t>
            </a:r>
            <a:r>
              <a:rPr lang="en-US" sz="4000" dirty="0" smtClean="0">
                <a:latin typeface="+mj-lt"/>
                <a:ea typeface="Tahoma" pitchFamily="34" charset="0"/>
                <a:cs typeface="Tahoma" pitchFamily="34" charset="0"/>
              </a:rPr>
              <a:t>Data</a:t>
            </a:r>
            <a:endParaRPr lang="en-US" sz="4000" dirty="0">
              <a:ea typeface="+mn-ea"/>
              <a:cs typeface="+mn-cs"/>
            </a:endParaRPr>
          </a:p>
        </p:txBody>
      </p:sp>
      <p:sp>
        <p:nvSpPr>
          <p:cNvPr id="20483" name="TextBox 4"/>
          <p:cNvSpPr txBox="1">
            <a:spLocks noChangeArrowheads="1"/>
          </p:cNvSpPr>
          <p:nvPr/>
        </p:nvSpPr>
        <p:spPr bwMode="auto">
          <a:xfrm>
            <a:off x="339725" y="1143000"/>
            <a:ext cx="8386763" cy="5016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marL="800100" indent="-342900">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marL="0" lvl="1"/>
            <a:r>
              <a:rPr lang="en-US" sz="1600" dirty="0" smtClean="0">
                <a:solidFill>
                  <a:srgbClr val="0070C0"/>
                </a:solidFill>
              </a:rPr>
              <a:t>OAI</a:t>
            </a:r>
            <a:r>
              <a:rPr lang="en-US" altLang="ja-JP" sz="1600" dirty="0" smtClean="0">
                <a:solidFill>
                  <a:srgbClr val="0070C0"/>
                </a:solidFill>
              </a:rPr>
              <a:t> compiles Airline </a:t>
            </a:r>
            <a:r>
              <a:rPr lang="en-US" altLang="ja-JP" sz="1600" dirty="0">
                <a:solidFill>
                  <a:srgbClr val="0070C0"/>
                </a:solidFill>
              </a:rPr>
              <a:t>Performance </a:t>
            </a:r>
            <a:r>
              <a:rPr lang="en-US" altLang="ja-JP" sz="1600" dirty="0" smtClean="0">
                <a:solidFill>
                  <a:srgbClr val="0070C0"/>
                </a:solidFill>
              </a:rPr>
              <a:t>data on:</a:t>
            </a:r>
          </a:p>
          <a:p>
            <a:pPr marL="285750" lvl="1" indent="-285750">
              <a:buFont typeface="Arial"/>
              <a:buChar char="•"/>
            </a:pPr>
            <a:r>
              <a:rPr lang="en-US" sz="1600" dirty="0" smtClean="0"/>
              <a:t>On-time performance</a:t>
            </a:r>
          </a:p>
          <a:p>
            <a:pPr marL="285750" lvl="1" indent="-285750">
              <a:buFont typeface="Arial"/>
              <a:buChar char="•"/>
            </a:pPr>
            <a:r>
              <a:rPr lang="en-US" sz="1600" dirty="0" smtClean="0"/>
              <a:t>Lost Baggage</a:t>
            </a:r>
          </a:p>
          <a:p>
            <a:pPr marL="285750" lvl="1" indent="-285750">
              <a:buFont typeface="Arial"/>
              <a:buChar char="•"/>
            </a:pPr>
            <a:r>
              <a:rPr lang="en-US" sz="1600" dirty="0" smtClean="0"/>
              <a:t>Baggage Fees Assessed</a:t>
            </a:r>
            <a:endParaRPr lang="en-US" sz="1600" dirty="0" smtClean="0">
              <a:cs typeface="Tahoma" charset="0"/>
            </a:endParaRPr>
          </a:p>
          <a:p>
            <a:endParaRPr lang="en-US" sz="1600" dirty="0" smtClean="0">
              <a:solidFill>
                <a:srgbClr val="0070C0"/>
              </a:solidFill>
            </a:endParaRPr>
          </a:p>
          <a:p>
            <a:r>
              <a:rPr lang="en-US" sz="1600" dirty="0" smtClean="0">
                <a:cs typeface="Tahoma" charset="0"/>
              </a:rPr>
              <a:t>For purposes </a:t>
            </a:r>
            <a:r>
              <a:rPr lang="en-US" sz="1600" dirty="0">
                <a:cs typeface="Tahoma" charset="0"/>
              </a:rPr>
              <a:t>of:</a:t>
            </a:r>
          </a:p>
          <a:p>
            <a:pPr marL="285750" lvl="1" indent="-285750">
              <a:buFont typeface="Arial"/>
              <a:buChar char="•"/>
            </a:pPr>
            <a:r>
              <a:rPr lang="en-US" sz="1600" dirty="0"/>
              <a:t>Overall airline and airport on-time </a:t>
            </a:r>
            <a:r>
              <a:rPr lang="en-US" sz="1600" dirty="0" smtClean="0"/>
              <a:t>performance</a:t>
            </a:r>
            <a:endParaRPr lang="en-US" sz="1600" dirty="0"/>
          </a:p>
          <a:p>
            <a:pPr marL="285750" lvl="1" indent="-285750">
              <a:buFont typeface="Arial"/>
              <a:buChar char="•"/>
            </a:pPr>
            <a:r>
              <a:rPr lang="en-US" sz="1600" dirty="0"/>
              <a:t>Identifying long tarmac times for consumer protection </a:t>
            </a:r>
            <a:r>
              <a:rPr lang="en-US" sz="1600" dirty="0" smtClean="0"/>
              <a:t>purposes</a:t>
            </a:r>
            <a:endParaRPr lang="en-US" sz="1600" dirty="0"/>
          </a:p>
          <a:p>
            <a:pPr marL="285750" lvl="1" indent="-285750">
              <a:buFont typeface="Arial"/>
              <a:buChar char="•"/>
            </a:pPr>
            <a:r>
              <a:rPr lang="en-US" sz="1600" dirty="0"/>
              <a:t>Taxi times by </a:t>
            </a:r>
            <a:r>
              <a:rPr lang="en-US" sz="1600" dirty="0" smtClean="0"/>
              <a:t>airport</a:t>
            </a:r>
          </a:p>
          <a:p>
            <a:pPr marL="285750" lvl="1" indent="-285750">
              <a:buFont typeface="Arial"/>
              <a:buChar char="•"/>
            </a:pPr>
            <a:r>
              <a:rPr lang="en-US" sz="1600" dirty="0" smtClean="0"/>
              <a:t>Identifying </a:t>
            </a:r>
            <a:r>
              <a:rPr lang="en-US" sz="1600" dirty="0"/>
              <a:t>gate returns, flight returns, and diverted </a:t>
            </a:r>
            <a:r>
              <a:rPr lang="en-US" sz="1600" dirty="0" smtClean="0"/>
              <a:t>landings</a:t>
            </a:r>
            <a:endParaRPr lang="en-US" sz="1600" dirty="0"/>
          </a:p>
          <a:p>
            <a:pPr marL="285750" lvl="1" indent="-285750">
              <a:buFont typeface="Arial"/>
              <a:buChar char="•"/>
            </a:pPr>
            <a:r>
              <a:rPr lang="en-US" sz="1600" dirty="0"/>
              <a:t>Identifying a generic cause of delay or cancellation</a:t>
            </a:r>
          </a:p>
          <a:p>
            <a:pPr marL="0" lvl="1">
              <a:buFont typeface="Arial" charset="0"/>
              <a:buChar char="•"/>
            </a:pPr>
            <a:endParaRPr lang="en-US" sz="1600" dirty="0"/>
          </a:p>
          <a:p>
            <a:r>
              <a:rPr lang="en-US" sz="1600" dirty="0"/>
              <a:t>On-Time Performance is defined as flights arriving or departing the gate less than 15 minutes after the scheduled time.</a:t>
            </a:r>
          </a:p>
          <a:p>
            <a:pPr marL="285750" lvl="1" indent="-285750">
              <a:buFont typeface="Arial"/>
              <a:buChar char="•"/>
            </a:pPr>
            <a:r>
              <a:rPr lang="en-US" sz="1600" dirty="0"/>
              <a:t>15 U.S. air carriers that have at least 1 percent of total domestic scheduled-service passenger revenues must </a:t>
            </a:r>
            <a:r>
              <a:rPr lang="en-US" sz="1600" dirty="0" smtClean="0"/>
              <a:t>report</a:t>
            </a:r>
          </a:p>
          <a:p>
            <a:pPr marL="0" lvl="1"/>
            <a:endParaRPr lang="en-US" sz="1600" dirty="0" smtClean="0"/>
          </a:p>
          <a:p>
            <a:pPr marL="0" lvl="1"/>
            <a:r>
              <a:rPr lang="en-US" sz="1600" dirty="0" smtClean="0">
                <a:solidFill>
                  <a:srgbClr val="0000FF"/>
                </a:solidFill>
              </a:rPr>
              <a:t>Challenges</a:t>
            </a:r>
            <a:endParaRPr lang="en-US" sz="1600" dirty="0">
              <a:solidFill>
                <a:srgbClr val="0000FF"/>
              </a:solidFill>
            </a:endParaRPr>
          </a:p>
          <a:p>
            <a:pPr marL="285750" lvl="1" indent="-285750">
              <a:buFont typeface="Arial"/>
              <a:buChar char="•"/>
            </a:pPr>
            <a:r>
              <a:rPr lang="en-US" sz="1600" dirty="0" smtClean="0"/>
              <a:t>How much performance data can be captured automatically from the air traffic control system and airport ground traffic management systems?</a:t>
            </a:r>
            <a:endParaRPr lang="en-US" sz="1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4"/>
          <p:cNvSpPr txBox="1">
            <a:spLocks noChangeArrowheads="1"/>
          </p:cNvSpPr>
          <p:nvPr/>
        </p:nvSpPr>
        <p:spPr bwMode="auto">
          <a:xfrm>
            <a:off x="457200" y="228600"/>
            <a:ext cx="8305800" cy="130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marL="0" lvl="1"/>
            <a:r>
              <a:rPr lang="en-US" sz="1300">
                <a:solidFill>
                  <a:srgbClr val="3366FF"/>
                </a:solidFill>
                <a:latin typeface="Arial" charset="0"/>
                <a:hlinkClick r:id="rId2"/>
              </a:rPr>
              <a:t>http://www.bts.gov</a:t>
            </a:r>
            <a:r>
              <a:rPr lang="en-US" sz="1300">
                <a:solidFill>
                  <a:srgbClr val="3366FF"/>
                </a:solidFill>
                <a:latin typeface="Arial" charset="0"/>
              </a:rPr>
              <a:t> </a:t>
            </a:r>
            <a:r>
              <a:rPr lang="en-US" sz="1300">
                <a:latin typeface="Arial" charset="0"/>
              </a:rPr>
              <a:t>for Scheduled Product Releases Available as Datasets</a:t>
            </a:r>
          </a:p>
          <a:p>
            <a:endParaRPr lang="en-US" sz="1200">
              <a:latin typeface="Arial" charset="0"/>
              <a:hlinkClick r:id="rId3"/>
            </a:endParaRPr>
          </a:p>
          <a:p>
            <a:r>
              <a:rPr lang="en-US" sz="1300">
                <a:latin typeface="Arial" charset="0"/>
                <a:hlinkClick r:id="rId3"/>
              </a:rPr>
              <a:t>http://www.transtats.bts.gov</a:t>
            </a:r>
            <a:r>
              <a:rPr lang="en-US" sz="1300">
                <a:latin typeface="Arial" charset="0"/>
              </a:rPr>
              <a:t> for Airline Traffic/Financial/On-Time Performance/Origin &amp; Destination of Air Passengers</a:t>
            </a:r>
          </a:p>
          <a:p>
            <a:endParaRPr lang="en-US" sz="1400">
              <a:latin typeface="Arial" charset="0"/>
            </a:endParaRPr>
          </a:p>
          <a:p>
            <a:r>
              <a:rPr lang="en-US" sz="1400">
                <a:latin typeface="Arial" charset="0"/>
                <a:cs typeface="Tahoma" charset="0"/>
              </a:rPr>
              <a:t>	</a:t>
            </a:r>
          </a:p>
        </p:txBody>
      </p:sp>
      <p:pic>
        <p:nvPicPr>
          <p:cNvPr id="21507" name="Picture 4"/>
          <p:cNvPicPr>
            <a:picLocks noGrp="1" noChangeAspect="1" noChangeArrowheads="1"/>
          </p:cNvPicPr>
          <p:nvPr>
            <p:ph idx="1"/>
          </p:nvPr>
        </p:nvPicPr>
        <p:blipFill>
          <a:blip r:embed="rId4" cstate="email">
            <a:extLst>
              <a:ext uri="{28A0092B-C50C-407E-A947-70E740481C1C}">
                <a14:useLocalDpi xmlns:a14="http://schemas.microsoft.com/office/drawing/2010/main" val="0"/>
              </a:ext>
            </a:extLst>
          </a:blip>
          <a:srcRect/>
          <a:stretch>
            <a:fillRect/>
          </a:stretch>
        </p:blipFill>
        <p:spPr>
          <a:xfrm>
            <a:off x="1143000" y="1371600"/>
            <a:ext cx="6553200" cy="47244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508" name="Slide Number Placeholder 7"/>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fld id="{9636AEB1-2A9F-A043-BAE4-ED39F640FDCF}" type="slidenum">
              <a:rPr lang="en-US" sz="1200">
                <a:solidFill>
                  <a:srgbClr val="898989"/>
                </a:solidFill>
                <a:latin typeface="Arial" charset="0"/>
              </a:rPr>
              <a:pPr/>
              <a:t>19</a:t>
            </a:fld>
            <a:endParaRPr lang="en-US" sz="1200">
              <a:solidFill>
                <a:srgbClr val="898989"/>
              </a:solidFill>
              <a:latin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Placeholder 5"/>
          <p:cNvSpPr>
            <a:spLocks noGrp="1"/>
          </p:cNvSpPr>
          <p:nvPr>
            <p:ph type="body" sz="quarter" idx="10"/>
          </p:nvPr>
        </p:nvSpPr>
        <p:spPr>
          <a:xfrm>
            <a:off x="457200" y="1447800"/>
            <a:ext cx="8153400" cy="4191000"/>
          </a:xfrm>
        </p:spPr>
        <p:txBody>
          <a:bodyPr/>
          <a:lstStyle/>
          <a:p>
            <a:pPr marL="0" lvl="1" eaLnBrk="1" hangingPunct="1">
              <a:buClr>
                <a:srgbClr val="0000FF"/>
              </a:buClr>
            </a:pPr>
            <a:endParaRPr lang="en-US" sz="2400" dirty="0"/>
          </a:p>
          <a:p>
            <a:pPr marL="457200" lvl="1" indent="-457200" eaLnBrk="1" hangingPunct="1">
              <a:buClr>
                <a:srgbClr val="0000FF"/>
              </a:buClr>
              <a:buFont typeface="Arial"/>
              <a:buChar char="•"/>
            </a:pPr>
            <a:r>
              <a:rPr lang="en-US" dirty="0" smtClean="0"/>
              <a:t>Uses and value of OAI data</a:t>
            </a:r>
            <a:endParaRPr lang="en-US" dirty="0"/>
          </a:p>
          <a:p>
            <a:pPr marL="457200" lvl="1" indent="-457200" eaLnBrk="1" hangingPunct="1">
              <a:buClr>
                <a:srgbClr val="0000FF"/>
              </a:buClr>
              <a:buFont typeface="Arial"/>
              <a:buChar char="•"/>
            </a:pPr>
            <a:r>
              <a:rPr lang="en-US" dirty="0" smtClean="0"/>
              <a:t>Current improvements to OAI data processing efficiency and data quality</a:t>
            </a:r>
          </a:p>
          <a:p>
            <a:pPr marL="457200" lvl="1" indent="-457200" eaLnBrk="1" hangingPunct="1">
              <a:buClr>
                <a:srgbClr val="0000FF"/>
              </a:buClr>
              <a:buFont typeface="Arial"/>
              <a:buChar char="•"/>
            </a:pPr>
            <a:r>
              <a:rPr lang="en-US" dirty="0" smtClean="0"/>
              <a:t>Ongoing challenges</a:t>
            </a:r>
            <a:endParaRPr lang="en-US" dirty="0"/>
          </a:p>
          <a:p>
            <a:pPr marL="457200" lvl="1" indent="-457200" eaLnBrk="1" hangingPunct="1">
              <a:buClr>
                <a:srgbClr val="0000FF"/>
              </a:buClr>
              <a:buFont typeface="Arial"/>
              <a:buChar char="•"/>
            </a:pPr>
            <a:r>
              <a:rPr lang="en-US" dirty="0" smtClean="0"/>
              <a:t>Feedback on future directions</a:t>
            </a:r>
            <a:endParaRPr lang="en-US" i="1" dirty="0"/>
          </a:p>
        </p:txBody>
      </p:sp>
      <p:sp>
        <p:nvSpPr>
          <p:cNvPr id="4099" name="Title 4"/>
          <p:cNvSpPr>
            <a:spLocks noGrp="1"/>
          </p:cNvSpPr>
          <p:nvPr>
            <p:ph type="title"/>
          </p:nvPr>
        </p:nvSpPr>
        <p:spPr bwMode="auto">
          <a:xfrm>
            <a:off x="50800" y="457200"/>
            <a:ext cx="912495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dirty="0" smtClean="0"/>
              <a:t>Agenda</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Directions</a:t>
            </a:r>
            <a:endParaRPr lang="en-US" dirty="0"/>
          </a:p>
        </p:txBody>
      </p:sp>
      <p:sp>
        <p:nvSpPr>
          <p:cNvPr id="3" name="Content Placeholder 2"/>
          <p:cNvSpPr>
            <a:spLocks noGrp="1"/>
          </p:cNvSpPr>
          <p:nvPr>
            <p:ph idx="1"/>
          </p:nvPr>
        </p:nvSpPr>
        <p:spPr/>
        <p:txBody>
          <a:bodyPr/>
          <a:lstStyle/>
          <a:p>
            <a:r>
              <a:rPr lang="en-US" dirty="0" smtClean="0"/>
              <a:t>Improved technology for capturing and processing data?</a:t>
            </a:r>
          </a:p>
          <a:p>
            <a:r>
              <a:rPr lang="en-US" dirty="0" smtClean="0"/>
              <a:t>Different approaches to making data available?</a:t>
            </a:r>
          </a:p>
          <a:p>
            <a:r>
              <a:rPr lang="en-US" dirty="0" smtClean="0"/>
              <a:t>Increased use of statistical analysis for quality assurance?</a:t>
            </a:r>
            <a:endParaRPr lang="en-US" dirty="0"/>
          </a:p>
        </p:txBody>
      </p:sp>
      <p:sp>
        <p:nvSpPr>
          <p:cNvPr id="4" name="Slide Number Placeholder 3"/>
          <p:cNvSpPr>
            <a:spLocks noGrp="1"/>
          </p:cNvSpPr>
          <p:nvPr>
            <p:ph type="sldNum" sz="quarter" idx="12"/>
          </p:nvPr>
        </p:nvSpPr>
        <p:spPr/>
        <p:txBody>
          <a:bodyPr/>
          <a:lstStyle/>
          <a:p>
            <a:fld id="{336AE4B4-E8F5-3F47-847C-B257BA07AA72}" type="slidenum">
              <a:rPr lang="en-US" smtClean="0"/>
              <a:pPr/>
              <a:t>20</a:t>
            </a:fld>
            <a:endParaRPr lang="en-US"/>
          </a:p>
        </p:txBody>
      </p:sp>
    </p:spTree>
    <p:extLst>
      <p:ext uri="{BB962C8B-B14F-4D97-AF65-F5344CB8AC3E}">
        <p14:creationId xmlns:p14="http://schemas.microsoft.com/office/powerpoint/2010/main" val="6566633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457200"/>
            <a:ext cx="9144000" cy="762000"/>
          </a:xfrm>
        </p:spPr>
        <p:txBody>
          <a:bodyPr/>
          <a:lstStyle/>
          <a:p>
            <a:pPr lvl="1" eaLnBrk="1" fontAlgn="auto" hangingPunct="1">
              <a:spcBef>
                <a:spcPts val="0"/>
              </a:spcBef>
              <a:spcAft>
                <a:spcPts val="0"/>
              </a:spcAft>
              <a:defRPr/>
            </a:pPr>
            <a:r>
              <a:rPr lang="en-US" dirty="0" err="1">
                <a:solidFill>
                  <a:sysClr val="windowText" lastClr="000000"/>
                </a:solidFill>
                <a:latin typeface="+mj-lt"/>
              </a:rPr>
              <a:t>OAI</a:t>
            </a:r>
            <a:r>
              <a:rPr lang="en-US" dirty="0">
                <a:solidFill>
                  <a:sysClr val="windowText" lastClr="000000"/>
                </a:solidFill>
                <a:latin typeface="+mj-lt"/>
              </a:rPr>
              <a:t> Data Programs</a:t>
            </a:r>
            <a:r>
              <a:rPr lang="en-US" dirty="0">
                <a:solidFill>
                  <a:sysClr val="windowText" lastClr="000000"/>
                </a:solidFill>
              </a:rPr>
              <a:t/>
            </a:r>
            <a:br>
              <a:rPr lang="en-US" dirty="0">
                <a:solidFill>
                  <a:sysClr val="windowText" lastClr="000000"/>
                </a:solidFill>
              </a:rPr>
            </a:br>
            <a:endParaRPr lang="en-US" dirty="0">
              <a:solidFill>
                <a:sysClr val="windowText" lastClr="000000"/>
              </a:solidFill>
            </a:endParaRPr>
          </a:p>
        </p:txBody>
      </p:sp>
      <p:sp>
        <p:nvSpPr>
          <p:cNvPr id="7" name="TextBox 6"/>
          <p:cNvSpPr txBox="1"/>
          <p:nvPr/>
        </p:nvSpPr>
        <p:spPr>
          <a:xfrm>
            <a:off x="609600" y="1447800"/>
            <a:ext cx="8305800" cy="4401205"/>
          </a:xfrm>
          <a:prstGeom prst="rect">
            <a:avLst/>
          </a:prstGeom>
          <a:noFill/>
        </p:spPr>
        <p:txBody>
          <a:bodyPr>
            <a:spAutoFit/>
          </a:bodyPr>
          <a:lstStyle/>
          <a:p>
            <a:pPr marL="342900" indent="-342900">
              <a:buClr>
                <a:srgbClr val="0000FF"/>
              </a:buClr>
              <a:buFont typeface="Arial"/>
              <a:buChar char="•"/>
              <a:defRPr/>
            </a:pPr>
            <a:r>
              <a:rPr lang="en-US" sz="2000" u="sng" dirty="0" smtClean="0">
                <a:latin typeface="+mn-lt"/>
                <a:ea typeface="+mn-ea"/>
                <a:cs typeface="Arial" pitchFamily="34" charset="0"/>
              </a:rPr>
              <a:t>Air Traffic:</a:t>
            </a:r>
            <a:br>
              <a:rPr lang="en-US" sz="2000" u="sng" dirty="0" smtClean="0">
                <a:latin typeface="+mn-lt"/>
                <a:ea typeface="+mn-ea"/>
                <a:cs typeface="Arial" pitchFamily="34" charset="0"/>
              </a:rPr>
            </a:br>
            <a:r>
              <a:rPr lang="en-US" sz="2000" dirty="0" smtClean="0">
                <a:latin typeface="+mn-lt"/>
                <a:ea typeface="+mn-ea"/>
                <a:cs typeface="+mn-cs"/>
              </a:rPr>
              <a:t>Passengers </a:t>
            </a:r>
            <a:r>
              <a:rPr lang="en-US" sz="2000" dirty="0">
                <a:latin typeface="+mn-lt"/>
                <a:ea typeface="+mn-ea"/>
                <a:cs typeface="+mn-cs"/>
              </a:rPr>
              <a:t>(enplaned), Freight/Mail, Capacity, Operational Statistics</a:t>
            </a:r>
          </a:p>
          <a:p>
            <a:pPr marL="342900" indent="-342900">
              <a:buClr>
                <a:srgbClr val="0000FF"/>
              </a:buClr>
              <a:buFont typeface="Arial" pitchFamily="34" charset="0"/>
              <a:buChar char="•"/>
              <a:defRPr/>
            </a:pPr>
            <a:endParaRPr lang="en-US" sz="2000" dirty="0">
              <a:latin typeface="+mn-lt"/>
              <a:ea typeface="+mn-ea"/>
              <a:cs typeface="Arial" pitchFamily="34" charset="0"/>
            </a:endParaRPr>
          </a:p>
          <a:p>
            <a:pPr marL="342900" indent="-342900">
              <a:buClr>
                <a:srgbClr val="0000FF"/>
              </a:buClr>
              <a:buFont typeface="Arial"/>
              <a:buChar char="•"/>
              <a:defRPr/>
            </a:pPr>
            <a:r>
              <a:rPr lang="en-US" sz="2000" u="sng" dirty="0">
                <a:latin typeface="+mn-lt"/>
                <a:ea typeface="+mn-ea"/>
                <a:cs typeface="Arial" pitchFamily="34" charset="0"/>
              </a:rPr>
              <a:t>Origin and Destination:</a:t>
            </a:r>
            <a:r>
              <a:rPr lang="en-US" sz="2000" dirty="0">
                <a:latin typeface="+mn-lt"/>
                <a:ea typeface="+mn-ea"/>
                <a:cs typeface="Arial" pitchFamily="34" charset="0"/>
              </a:rPr>
              <a:t> </a:t>
            </a:r>
            <a:r>
              <a:rPr lang="en-US" sz="2000" dirty="0" smtClean="0">
                <a:latin typeface="+mn-lt"/>
                <a:ea typeface="+mn-ea"/>
                <a:cs typeface="Arial" pitchFamily="34" charset="0"/>
              </a:rPr>
              <a:t/>
            </a:r>
            <a:br>
              <a:rPr lang="en-US" sz="2000" dirty="0" smtClean="0">
                <a:latin typeface="+mn-lt"/>
                <a:ea typeface="+mn-ea"/>
                <a:cs typeface="Arial" pitchFamily="34" charset="0"/>
              </a:rPr>
            </a:br>
            <a:r>
              <a:rPr lang="en-US" sz="2000" dirty="0" smtClean="0">
                <a:latin typeface="+mn-lt"/>
                <a:ea typeface="+mn-ea"/>
                <a:cs typeface="+mn-cs"/>
              </a:rPr>
              <a:t>Ticket </a:t>
            </a:r>
            <a:r>
              <a:rPr lang="en-US" sz="2000" dirty="0">
                <a:latin typeface="+mn-lt"/>
                <a:ea typeface="+mn-ea"/>
                <a:cs typeface="+mn-cs"/>
              </a:rPr>
              <a:t>Information, Average Fare, Itinerary Cost, Market &amp; </a:t>
            </a:r>
            <a:r>
              <a:rPr lang="en-US" sz="2000" dirty="0" smtClean="0">
                <a:latin typeface="+mn-lt"/>
                <a:ea typeface="+mn-ea"/>
                <a:cs typeface="+mn-cs"/>
              </a:rPr>
              <a:t>Segment</a:t>
            </a:r>
            <a:br>
              <a:rPr lang="en-US" sz="2000" dirty="0" smtClean="0">
                <a:latin typeface="+mn-lt"/>
                <a:ea typeface="+mn-ea"/>
                <a:cs typeface="+mn-cs"/>
              </a:rPr>
            </a:br>
            <a:r>
              <a:rPr lang="en-US" sz="2000" dirty="0" smtClean="0">
                <a:latin typeface="+mn-lt"/>
                <a:ea typeface="+mn-ea"/>
                <a:cs typeface="+mn-cs"/>
              </a:rPr>
              <a:t>Passenger Analysis</a:t>
            </a:r>
            <a:endParaRPr lang="en-US" sz="2000" dirty="0">
              <a:latin typeface="+mn-lt"/>
              <a:ea typeface="+mn-ea"/>
              <a:cs typeface="+mn-cs"/>
            </a:endParaRPr>
          </a:p>
          <a:p>
            <a:pPr>
              <a:buClr>
                <a:srgbClr val="0000FF"/>
              </a:buClr>
              <a:defRPr/>
            </a:pPr>
            <a:endParaRPr lang="en-US" sz="2000" u="sng" dirty="0" smtClean="0">
              <a:latin typeface="+mn-lt"/>
              <a:cs typeface="Arial" pitchFamily="34" charset="0"/>
            </a:endParaRPr>
          </a:p>
          <a:p>
            <a:pPr marL="342900" indent="-342900">
              <a:buClr>
                <a:srgbClr val="0000FF"/>
              </a:buClr>
              <a:buFont typeface="Arial"/>
              <a:buChar char="•"/>
              <a:defRPr/>
            </a:pPr>
            <a:r>
              <a:rPr lang="en-US" sz="2000" u="sng" dirty="0" smtClean="0">
                <a:latin typeface="+mn-lt"/>
                <a:cs typeface="Arial" pitchFamily="34" charset="0"/>
              </a:rPr>
              <a:t>Airline Financials</a:t>
            </a:r>
            <a:r>
              <a:rPr lang="en-US" sz="2000" u="sng" dirty="0">
                <a:latin typeface="+mn-lt"/>
                <a:cs typeface="Arial" pitchFamily="34" charset="0"/>
              </a:rPr>
              <a:t>:</a:t>
            </a:r>
            <a:r>
              <a:rPr lang="en-US" sz="2000" dirty="0">
                <a:latin typeface="+mn-lt"/>
                <a:cs typeface="Arial" pitchFamily="34" charset="0"/>
              </a:rPr>
              <a:t> </a:t>
            </a:r>
            <a:r>
              <a:rPr lang="en-US" sz="2000" dirty="0" smtClean="0">
                <a:latin typeface="+mn-lt"/>
                <a:cs typeface="Arial" pitchFamily="34" charset="0"/>
              </a:rPr>
              <a:t/>
            </a:r>
            <a:br>
              <a:rPr lang="en-US" sz="2000" dirty="0" smtClean="0">
                <a:latin typeface="+mn-lt"/>
                <a:cs typeface="Arial" pitchFamily="34" charset="0"/>
              </a:rPr>
            </a:br>
            <a:r>
              <a:rPr lang="en-US" sz="2000" dirty="0" smtClean="0">
                <a:latin typeface="+mn-lt"/>
              </a:rPr>
              <a:t>Balance </a:t>
            </a:r>
            <a:r>
              <a:rPr lang="en-US" sz="2000" dirty="0">
                <a:latin typeface="+mn-lt"/>
              </a:rPr>
              <a:t>Sheet, Income Statement, Operating Expenses, </a:t>
            </a:r>
            <a:r>
              <a:rPr lang="en-US" sz="2000" dirty="0" smtClean="0">
                <a:latin typeface="+mn-lt"/>
              </a:rPr>
              <a:t/>
            </a:r>
            <a:br>
              <a:rPr lang="en-US" sz="2000" dirty="0" smtClean="0">
                <a:latin typeface="+mn-lt"/>
              </a:rPr>
            </a:br>
            <a:r>
              <a:rPr lang="en-US" sz="2000" dirty="0" smtClean="0">
                <a:latin typeface="+mn-lt"/>
              </a:rPr>
              <a:t>Employment</a:t>
            </a:r>
            <a:r>
              <a:rPr lang="en-US" sz="2000" dirty="0">
                <a:latin typeface="+mn-lt"/>
              </a:rPr>
              <a:t>/Fuel Cost &amp; Use</a:t>
            </a:r>
          </a:p>
          <a:p>
            <a:pPr marL="342900" indent="-342900">
              <a:buClr>
                <a:srgbClr val="0000FF"/>
              </a:buClr>
              <a:buFont typeface="Arial" pitchFamily="34" charset="0"/>
              <a:buChar char="•"/>
              <a:defRPr/>
            </a:pPr>
            <a:endParaRPr lang="en-US" sz="2000" dirty="0">
              <a:latin typeface="+mn-lt"/>
              <a:ea typeface="+mn-ea"/>
              <a:cs typeface="Arial" pitchFamily="34" charset="0"/>
            </a:endParaRPr>
          </a:p>
          <a:p>
            <a:pPr marL="342900" indent="-342900">
              <a:buClr>
                <a:srgbClr val="0000FF"/>
              </a:buClr>
              <a:buFont typeface="Arial"/>
              <a:buChar char="•"/>
              <a:defRPr/>
            </a:pPr>
            <a:r>
              <a:rPr lang="en-US" sz="2000" u="sng" dirty="0" smtClean="0">
                <a:latin typeface="+mn-lt"/>
                <a:ea typeface="+mn-ea"/>
                <a:cs typeface="Arial" pitchFamily="34" charset="0"/>
              </a:rPr>
              <a:t>Airline Performance:</a:t>
            </a:r>
            <a:br>
              <a:rPr lang="en-US" sz="2000" u="sng" dirty="0" smtClean="0">
                <a:latin typeface="+mn-lt"/>
                <a:ea typeface="+mn-ea"/>
                <a:cs typeface="Arial" pitchFamily="34" charset="0"/>
              </a:rPr>
            </a:br>
            <a:r>
              <a:rPr lang="en-US" sz="2000" dirty="0" smtClean="0">
                <a:latin typeface="+mn-lt"/>
                <a:ea typeface="+mn-ea"/>
                <a:cs typeface="+mn-cs"/>
              </a:rPr>
              <a:t>On</a:t>
            </a:r>
            <a:r>
              <a:rPr lang="en-US" sz="2000" dirty="0">
                <a:latin typeface="+mn-lt"/>
                <a:ea typeface="+mn-ea"/>
                <a:cs typeface="+mn-cs"/>
              </a:rPr>
              <a:t>-time arrivals, Tarmac Delays, Causes of Delay, Mishandled Baggage</a:t>
            </a:r>
            <a:r>
              <a:rPr lang="en-US" sz="2000" dirty="0" smtClean="0">
                <a:latin typeface="+mn-lt"/>
                <a:ea typeface="+mn-ea"/>
                <a:cs typeface="+mn-cs"/>
              </a:rPr>
              <a:t>,</a:t>
            </a:r>
            <a:br>
              <a:rPr lang="en-US" sz="2000" dirty="0" smtClean="0">
                <a:latin typeface="+mn-lt"/>
                <a:ea typeface="+mn-ea"/>
                <a:cs typeface="+mn-cs"/>
              </a:rPr>
            </a:br>
            <a:r>
              <a:rPr lang="en-US" sz="2000" dirty="0" smtClean="0">
                <a:latin typeface="+mn-lt"/>
                <a:ea typeface="+mn-ea"/>
                <a:cs typeface="+mn-cs"/>
              </a:rPr>
              <a:t>Baggage </a:t>
            </a:r>
            <a:r>
              <a:rPr lang="en-US" sz="2000" dirty="0">
                <a:latin typeface="+mn-lt"/>
                <a:ea typeface="+mn-ea"/>
                <a:cs typeface="+mn-cs"/>
              </a:rPr>
              <a:t>Fees</a:t>
            </a:r>
            <a:endParaRPr lang="en-US" sz="2000" dirty="0">
              <a:latin typeface="+mn-lt"/>
              <a:ea typeface="+mn-ea"/>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3829050" y="2836863"/>
            <a:ext cx="1371600" cy="11430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solidFill>
                  <a:schemeClr val="tx1"/>
                </a:solidFill>
              </a:rPr>
              <a:t>OAI</a:t>
            </a:r>
          </a:p>
        </p:txBody>
      </p:sp>
      <p:cxnSp>
        <p:nvCxnSpPr>
          <p:cNvPr id="8" name="Straight Connector 7"/>
          <p:cNvCxnSpPr/>
          <p:nvPr/>
        </p:nvCxnSpPr>
        <p:spPr>
          <a:xfrm>
            <a:off x="2668588" y="1693863"/>
            <a:ext cx="1312862" cy="105886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505450" y="3417888"/>
            <a:ext cx="1676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2592388" y="3935413"/>
            <a:ext cx="1239837" cy="84931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5014913" y="1693863"/>
            <a:ext cx="1328737" cy="110966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108575" y="3975100"/>
            <a:ext cx="1204913" cy="7048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1695450" y="931863"/>
            <a:ext cx="973138" cy="7620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DOT</a:t>
            </a:r>
          </a:p>
        </p:txBody>
      </p:sp>
      <p:sp>
        <p:nvSpPr>
          <p:cNvPr id="14" name="Oval 13"/>
          <p:cNvSpPr/>
          <p:nvPr/>
        </p:nvSpPr>
        <p:spPr>
          <a:xfrm>
            <a:off x="7410450" y="3082925"/>
            <a:ext cx="1446213" cy="7620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Public/</a:t>
            </a:r>
          </a:p>
          <a:p>
            <a:pPr algn="ctr">
              <a:defRPr/>
            </a:pPr>
            <a:r>
              <a:rPr lang="en-US" dirty="0">
                <a:solidFill>
                  <a:schemeClr val="tx1"/>
                </a:solidFill>
              </a:rPr>
              <a:t>Academia</a:t>
            </a:r>
          </a:p>
        </p:txBody>
      </p:sp>
      <p:sp>
        <p:nvSpPr>
          <p:cNvPr id="15" name="Oval 14"/>
          <p:cNvSpPr/>
          <p:nvPr/>
        </p:nvSpPr>
        <p:spPr>
          <a:xfrm>
            <a:off x="693738" y="3003550"/>
            <a:ext cx="1066800" cy="7620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NTSB</a:t>
            </a:r>
          </a:p>
        </p:txBody>
      </p:sp>
      <p:sp>
        <p:nvSpPr>
          <p:cNvPr id="16" name="Oval 15"/>
          <p:cNvSpPr/>
          <p:nvPr/>
        </p:nvSpPr>
        <p:spPr>
          <a:xfrm>
            <a:off x="6313488" y="4630738"/>
            <a:ext cx="1096962" cy="7620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DOT IG</a:t>
            </a:r>
          </a:p>
        </p:txBody>
      </p:sp>
      <p:sp>
        <p:nvSpPr>
          <p:cNvPr id="17" name="Oval 16"/>
          <p:cNvSpPr/>
          <p:nvPr/>
        </p:nvSpPr>
        <p:spPr>
          <a:xfrm>
            <a:off x="1543050" y="4679950"/>
            <a:ext cx="1125538" cy="712788"/>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ICAO</a:t>
            </a:r>
          </a:p>
        </p:txBody>
      </p:sp>
      <p:sp>
        <p:nvSpPr>
          <p:cNvPr id="18" name="Oval 17"/>
          <p:cNvSpPr/>
          <p:nvPr/>
        </p:nvSpPr>
        <p:spPr>
          <a:xfrm>
            <a:off x="6208713" y="931863"/>
            <a:ext cx="1066800" cy="7620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DOJ</a:t>
            </a:r>
          </a:p>
        </p:txBody>
      </p:sp>
      <p:cxnSp>
        <p:nvCxnSpPr>
          <p:cNvPr id="19" name="Straight Connector 18"/>
          <p:cNvCxnSpPr/>
          <p:nvPr/>
        </p:nvCxnSpPr>
        <p:spPr>
          <a:xfrm>
            <a:off x="1871663" y="3384550"/>
            <a:ext cx="1752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3900488" y="5359400"/>
            <a:ext cx="1246187" cy="90805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DOT Counsel </a:t>
            </a:r>
          </a:p>
        </p:txBody>
      </p:sp>
      <p:cxnSp>
        <p:nvCxnSpPr>
          <p:cNvPr id="21" name="Straight Connector 20"/>
          <p:cNvCxnSpPr/>
          <p:nvPr/>
        </p:nvCxnSpPr>
        <p:spPr>
          <a:xfrm>
            <a:off x="4514850" y="4159250"/>
            <a:ext cx="0" cy="103981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4514850" y="1373188"/>
            <a:ext cx="0" cy="127793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Oval 22"/>
          <p:cNvSpPr/>
          <p:nvPr/>
        </p:nvSpPr>
        <p:spPr>
          <a:xfrm>
            <a:off x="3744913" y="466725"/>
            <a:ext cx="1339850" cy="8382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Congress</a:t>
            </a:r>
          </a:p>
        </p:txBody>
      </p:sp>
      <p:sp>
        <p:nvSpPr>
          <p:cNvPr id="24" name="Oval 23"/>
          <p:cNvSpPr/>
          <p:nvPr/>
        </p:nvSpPr>
        <p:spPr>
          <a:xfrm>
            <a:off x="7089775" y="3857625"/>
            <a:ext cx="973138" cy="822325"/>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GAO</a:t>
            </a:r>
          </a:p>
        </p:txBody>
      </p:sp>
      <p:sp>
        <p:nvSpPr>
          <p:cNvPr id="25" name="Oval 24"/>
          <p:cNvSpPr/>
          <p:nvPr/>
        </p:nvSpPr>
        <p:spPr>
          <a:xfrm>
            <a:off x="2592388" y="5256213"/>
            <a:ext cx="1239837" cy="7620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Airports</a:t>
            </a:r>
          </a:p>
        </p:txBody>
      </p:sp>
      <p:sp>
        <p:nvSpPr>
          <p:cNvPr id="26" name="Oval 25"/>
          <p:cNvSpPr/>
          <p:nvPr/>
        </p:nvSpPr>
        <p:spPr>
          <a:xfrm>
            <a:off x="598488" y="2260600"/>
            <a:ext cx="1244600" cy="682625"/>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Industry</a:t>
            </a:r>
          </a:p>
        </p:txBody>
      </p:sp>
      <p:sp>
        <p:nvSpPr>
          <p:cNvPr id="27" name="Oval 26"/>
          <p:cNvSpPr/>
          <p:nvPr/>
        </p:nvSpPr>
        <p:spPr>
          <a:xfrm>
            <a:off x="857250" y="3903663"/>
            <a:ext cx="1249363" cy="7620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Council Econ. Advisors</a:t>
            </a:r>
          </a:p>
        </p:txBody>
      </p:sp>
      <p:sp>
        <p:nvSpPr>
          <p:cNvPr id="28" name="Oval 27"/>
          <p:cNvSpPr/>
          <p:nvPr/>
        </p:nvSpPr>
        <p:spPr>
          <a:xfrm>
            <a:off x="5191125" y="5060950"/>
            <a:ext cx="1228725" cy="892175"/>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Aviation Policy &amp; Program</a:t>
            </a:r>
          </a:p>
        </p:txBody>
      </p:sp>
      <p:sp>
        <p:nvSpPr>
          <p:cNvPr id="29" name="Oval 28"/>
          <p:cNvSpPr/>
          <p:nvPr/>
        </p:nvSpPr>
        <p:spPr>
          <a:xfrm>
            <a:off x="5141913" y="611188"/>
            <a:ext cx="1066800" cy="7620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State</a:t>
            </a:r>
          </a:p>
          <a:p>
            <a:pPr algn="ctr">
              <a:defRPr/>
            </a:pPr>
            <a:r>
              <a:rPr lang="en-US" dirty="0">
                <a:solidFill>
                  <a:schemeClr val="tx1"/>
                </a:solidFill>
              </a:rPr>
              <a:t>Dept.</a:t>
            </a:r>
          </a:p>
        </p:txBody>
      </p:sp>
      <p:sp>
        <p:nvSpPr>
          <p:cNvPr id="30" name="Oval 29"/>
          <p:cNvSpPr/>
          <p:nvPr/>
        </p:nvSpPr>
        <p:spPr>
          <a:xfrm>
            <a:off x="2668588" y="644525"/>
            <a:ext cx="1047750" cy="7620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FAA</a:t>
            </a:r>
          </a:p>
        </p:txBody>
      </p:sp>
      <p:sp>
        <p:nvSpPr>
          <p:cNvPr id="31" name="Oval 30"/>
          <p:cNvSpPr/>
          <p:nvPr/>
        </p:nvSpPr>
        <p:spPr>
          <a:xfrm>
            <a:off x="7275513" y="2286000"/>
            <a:ext cx="1487487" cy="74295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Commerce</a:t>
            </a:r>
          </a:p>
          <a:p>
            <a:pPr algn="ctr">
              <a:defRPr/>
            </a:pPr>
            <a:r>
              <a:rPr lang="en-US" dirty="0">
                <a:solidFill>
                  <a:schemeClr val="tx1"/>
                </a:solidFill>
              </a:rPr>
              <a:t>Dept.</a:t>
            </a:r>
          </a:p>
        </p:txBody>
      </p:sp>
      <p:sp>
        <p:nvSpPr>
          <p:cNvPr id="32" name="Oval 31"/>
          <p:cNvSpPr/>
          <p:nvPr/>
        </p:nvSpPr>
        <p:spPr>
          <a:xfrm>
            <a:off x="6900863" y="1589088"/>
            <a:ext cx="1347787" cy="630237"/>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Dept. of Energy </a:t>
            </a:r>
          </a:p>
        </p:txBody>
      </p:sp>
      <p:cxnSp>
        <p:nvCxnSpPr>
          <p:cNvPr id="33" name="Straight Connector 32"/>
          <p:cNvCxnSpPr/>
          <p:nvPr/>
        </p:nvCxnSpPr>
        <p:spPr>
          <a:xfrm flipH="1" flipV="1">
            <a:off x="3524250" y="1450975"/>
            <a:ext cx="742950" cy="1200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V="1">
            <a:off x="4741863" y="1450975"/>
            <a:ext cx="687387" cy="1200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5191125" y="2051050"/>
            <a:ext cx="1655763" cy="8794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5343525" y="2651125"/>
            <a:ext cx="1838325" cy="4318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5343525" y="3732213"/>
            <a:ext cx="1676400" cy="27463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1933575" y="2752725"/>
            <a:ext cx="1833563" cy="2762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2173288" y="3643313"/>
            <a:ext cx="1471612" cy="39846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H="1">
            <a:off x="3457575" y="4087813"/>
            <a:ext cx="619125" cy="107791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4846638" y="4132263"/>
            <a:ext cx="658812" cy="8794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Oval 42"/>
          <p:cNvSpPr/>
          <p:nvPr/>
        </p:nvSpPr>
        <p:spPr>
          <a:xfrm>
            <a:off x="933450" y="1498600"/>
            <a:ext cx="1000125" cy="7620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DHS</a:t>
            </a:r>
          </a:p>
        </p:txBody>
      </p:sp>
      <p:cxnSp>
        <p:nvCxnSpPr>
          <p:cNvPr id="46" name="Straight Connector 45"/>
          <p:cNvCxnSpPr/>
          <p:nvPr/>
        </p:nvCxnSpPr>
        <p:spPr>
          <a:xfrm>
            <a:off x="2106613" y="2149475"/>
            <a:ext cx="1725612" cy="736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152400" y="1447800"/>
            <a:ext cx="8610600" cy="4724400"/>
          </a:xfrm>
        </p:spPr>
        <p:txBody>
          <a:bodyPr rtlCol="0">
            <a:normAutofit fontScale="85000" lnSpcReduction="10000"/>
          </a:bodyPr>
          <a:lstStyle/>
          <a:p>
            <a:pPr marL="0" lvl="1" eaLnBrk="1" fontAlgn="auto" hangingPunct="1">
              <a:spcAft>
                <a:spcPts val="0"/>
              </a:spcAft>
              <a:buFont typeface="Arial" pitchFamily="34" charset="0"/>
              <a:buChar char="–"/>
              <a:defRPr/>
            </a:pPr>
            <a:endParaRPr lang="en-US" sz="2200" dirty="0">
              <a:ea typeface="+mn-ea"/>
            </a:endParaRPr>
          </a:p>
          <a:p>
            <a:pPr marL="457200" lvl="1" indent="0" eaLnBrk="1" fontAlgn="auto" hangingPunct="1">
              <a:spcAft>
                <a:spcPts val="0"/>
              </a:spcAft>
              <a:buClr>
                <a:srgbClr val="0000FF"/>
              </a:buClr>
              <a:buFont typeface="Arial" pitchFamily="34" charset="0"/>
              <a:buNone/>
              <a:defRPr/>
            </a:pPr>
            <a:r>
              <a:rPr lang="en-US" sz="2200" b="1" i="1" dirty="0" smtClean="0">
                <a:ea typeface="+mn-ea"/>
              </a:rPr>
              <a:t>Worldwide, </a:t>
            </a:r>
            <a:r>
              <a:rPr lang="en-US" sz="2200" b="1" i="1" dirty="0" err="1" smtClean="0">
                <a:ea typeface="+mn-ea"/>
              </a:rPr>
              <a:t>OAI</a:t>
            </a:r>
            <a:r>
              <a:rPr lang="en-US" sz="2200" b="1" i="1" dirty="0" smtClean="0">
                <a:ea typeface="+mn-ea"/>
              </a:rPr>
              <a:t> is the most comprehensive source of airline-related statistics</a:t>
            </a:r>
          </a:p>
          <a:p>
            <a:pPr marL="800100" lvl="1" indent="-342900" eaLnBrk="1" fontAlgn="auto" hangingPunct="1">
              <a:spcAft>
                <a:spcPts val="0"/>
              </a:spcAft>
              <a:buClr>
                <a:srgbClr val="0000FF"/>
              </a:buClr>
              <a:buFont typeface="Wingdings" pitchFamily="2" charset="2"/>
              <a:buChar char="Ø"/>
              <a:defRPr/>
            </a:pPr>
            <a:endParaRPr lang="en-US" sz="2200" dirty="0" smtClean="0">
              <a:ea typeface="+mn-ea"/>
            </a:endParaRPr>
          </a:p>
          <a:p>
            <a:pPr lvl="1" eaLnBrk="1" fontAlgn="auto" hangingPunct="1">
              <a:spcAft>
                <a:spcPts val="0"/>
              </a:spcAft>
              <a:buClr>
                <a:srgbClr val="0000FF"/>
              </a:buClr>
              <a:buFont typeface="Arial"/>
              <a:buChar char="•"/>
              <a:defRPr/>
            </a:pPr>
            <a:r>
              <a:rPr lang="en-US" sz="2200" dirty="0">
                <a:ea typeface="+mn-ea"/>
              </a:rPr>
              <a:t>Analysis of airline competition, allowing </a:t>
            </a:r>
            <a:r>
              <a:rPr lang="en-US" sz="2200" dirty="0" smtClean="0">
                <a:ea typeface="+mn-ea"/>
              </a:rPr>
              <a:t>informed </a:t>
            </a:r>
            <a:r>
              <a:rPr lang="en-US" sz="2200" dirty="0">
                <a:ea typeface="+mn-ea"/>
              </a:rPr>
              <a:t>decision-making</a:t>
            </a:r>
          </a:p>
          <a:p>
            <a:pPr lvl="1" eaLnBrk="1" fontAlgn="auto" hangingPunct="1">
              <a:spcAft>
                <a:spcPts val="0"/>
              </a:spcAft>
              <a:buClr>
                <a:srgbClr val="0000FF"/>
              </a:buClr>
              <a:buFont typeface="Arial"/>
              <a:buChar char="•"/>
              <a:defRPr/>
            </a:pPr>
            <a:endParaRPr lang="en-US" sz="2200" dirty="0" smtClean="0">
              <a:ea typeface="+mn-ea"/>
            </a:endParaRPr>
          </a:p>
          <a:p>
            <a:pPr lvl="1" eaLnBrk="1" fontAlgn="auto" hangingPunct="1">
              <a:spcAft>
                <a:spcPts val="0"/>
              </a:spcAft>
              <a:buClr>
                <a:srgbClr val="0000FF"/>
              </a:buClr>
              <a:buFont typeface="Arial"/>
              <a:buChar char="•"/>
              <a:defRPr/>
            </a:pPr>
            <a:r>
              <a:rPr lang="en-US" sz="2200" dirty="0" smtClean="0">
                <a:ea typeface="+mn-ea"/>
              </a:rPr>
              <a:t>Consumer protection and information, including the </a:t>
            </a:r>
            <a:r>
              <a:rPr lang="en-US" sz="2200" i="1" dirty="0" smtClean="0">
                <a:ea typeface="+mn-ea"/>
              </a:rPr>
              <a:t>Air Travel Consumer Report</a:t>
            </a:r>
          </a:p>
          <a:p>
            <a:pPr lvl="1" eaLnBrk="1" fontAlgn="auto" hangingPunct="1">
              <a:spcAft>
                <a:spcPts val="0"/>
              </a:spcAft>
              <a:buClr>
                <a:srgbClr val="0000FF"/>
              </a:buClr>
              <a:buFont typeface="Arial"/>
              <a:buChar char="•"/>
              <a:defRPr/>
            </a:pPr>
            <a:endParaRPr lang="en-US" sz="2200" dirty="0" smtClean="0">
              <a:ea typeface="+mn-ea"/>
            </a:endParaRPr>
          </a:p>
          <a:p>
            <a:pPr lvl="1" eaLnBrk="1" fontAlgn="auto" hangingPunct="1">
              <a:spcAft>
                <a:spcPts val="0"/>
              </a:spcAft>
              <a:buClr>
                <a:srgbClr val="0000FF"/>
              </a:buClr>
              <a:buFont typeface="Arial"/>
              <a:buChar char="•"/>
              <a:defRPr/>
            </a:pPr>
            <a:r>
              <a:rPr lang="en-US" sz="2200" dirty="0" smtClean="0">
                <a:ea typeface="+mn-ea"/>
              </a:rPr>
              <a:t>Objectively portray state of aviation industry and airline performance; e.g., profitability and service demand</a:t>
            </a:r>
          </a:p>
          <a:p>
            <a:pPr lvl="1" eaLnBrk="1" fontAlgn="auto" hangingPunct="1">
              <a:spcAft>
                <a:spcPts val="0"/>
              </a:spcAft>
              <a:buClr>
                <a:srgbClr val="0000FF"/>
              </a:buClr>
              <a:buFont typeface="Arial"/>
              <a:buChar char="•"/>
              <a:defRPr/>
            </a:pPr>
            <a:endParaRPr lang="en-US" sz="2200" dirty="0" smtClean="0">
              <a:ea typeface="+mn-ea"/>
            </a:endParaRPr>
          </a:p>
          <a:p>
            <a:pPr lvl="1" eaLnBrk="1" fontAlgn="auto" hangingPunct="1">
              <a:spcAft>
                <a:spcPts val="0"/>
              </a:spcAft>
              <a:buClr>
                <a:srgbClr val="0000FF"/>
              </a:buClr>
              <a:buFont typeface="Arial"/>
              <a:buChar char="•"/>
              <a:defRPr/>
            </a:pPr>
            <a:r>
              <a:rPr lang="en-US" sz="2200" dirty="0" smtClean="0">
                <a:ea typeface="+mn-ea"/>
              </a:rPr>
              <a:t>Negotiation of international air service agreements and International Air Transport (IATA) agreements</a:t>
            </a:r>
          </a:p>
          <a:p>
            <a:pPr lvl="1" eaLnBrk="1" fontAlgn="auto" hangingPunct="1">
              <a:spcAft>
                <a:spcPts val="0"/>
              </a:spcAft>
              <a:buClr>
                <a:srgbClr val="0000FF"/>
              </a:buClr>
              <a:buFont typeface="Arial"/>
              <a:buChar char="•"/>
              <a:defRPr/>
            </a:pPr>
            <a:endParaRPr lang="en-US" sz="2200" dirty="0" smtClean="0">
              <a:ea typeface="+mn-ea"/>
            </a:endParaRPr>
          </a:p>
          <a:p>
            <a:pPr lvl="1" eaLnBrk="1" fontAlgn="auto" hangingPunct="1">
              <a:spcAft>
                <a:spcPts val="0"/>
              </a:spcAft>
              <a:buClr>
                <a:srgbClr val="0000FF"/>
              </a:buClr>
              <a:buFont typeface="Arial"/>
              <a:buChar char="•"/>
              <a:defRPr/>
            </a:pPr>
            <a:r>
              <a:rPr lang="en-US" sz="2200" dirty="0" smtClean="0">
                <a:ea typeface="+mn-ea"/>
              </a:rPr>
              <a:t>Determination of eligibility into Essential Air Service (EAS) Subsidy Program</a:t>
            </a:r>
            <a:endParaRPr lang="en-US" sz="2200" dirty="0">
              <a:ea typeface="+mn-ea"/>
            </a:endParaRPr>
          </a:p>
          <a:p>
            <a:pPr marL="800100" lvl="1" indent="-342900" eaLnBrk="1" fontAlgn="auto" hangingPunct="1">
              <a:spcAft>
                <a:spcPts val="0"/>
              </a:spcAft>
              <a:buClr>
                <a:srgbClr val="0000FF"/>
              </a:buClr>
              <a:buFont typeface="Wingdings" pitchFamily="2" charset="2"/>
              <a:buChar char="Ø"/>
              <a:defRPr/>
            </a:pPr>
            <a:endParaRPr lang="en-US" sz="1400" dirty="0">
              <a:latin typeface="+mj-lt"/>
              <a:ea typeface="+mn-ea"/>
            </a:endParaRPr>
          </a:p>
        </p:txBody>
      </p:sp>
      <p:sp>
        <p:nvSpPr>
          <p:cNvPr id="8195" name="Title 4"/>
          <p:cNvSpPr>
            <a:spLocks noGrp="1"/>
          </p:cNvSpPr>
          <p:nvPr>
            <p:ph type="title"/>
          </p:nvPr>
        </p:nvSpPr>
        <p:spPr bwMode="auto">
          <a:xfrm>
            <a:off x="7938" y="457200"/>
            <a:ext cx="91440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dirty="0">
                <a:latin typeface="Calibri" charset="0"/>
              </a:rPr>
              <a:t>Uses of OAI Data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8" y="452438"/>
            <a:ext cx="9148763" cy="923925"/>
          </a:xfrm>
          <a:prstGeom prst="rect">
            <a:avLst/>
          </a:prstGeom>
          <a:noFill/>
        </p:spPr>
        <p:txBody>
          <a:bodyPr>
            <a:spAutoFit/>
          </a:bodyPr>
          <a:lstStyle/>
          <a:p>
            <a:pPr algn="ctr">
              <a:defRPr/>
            </a:pPr>
            <a:r>
              <a:rPr lang="en-US" sz="4000" dirty="0" smtClean="0">
                <a:latin typeface="+mj-lt"/>
                <a:ea typeface="Tahoma" pitchFamily="34" charset="0"/>
                <a:cs typeface="Tahoma" pitchFamily="34" charset="0"/>
              </a:rPr>
              <a:t>Air </a:t>
            </a:r>
            <a:r>
              <a:rPr lang="en-US" sz="4000" dirty="0">
                <a:latin typeface="+mj-lt"/>
                <a:ea typeface="Tahoma" pitchFamily="34" charset="0"/>
                <a:cs typeface="Tahoma" pitchFamily="34" charset="0"/>
              </a:rPr>
              <a:t>Traffic </a:t>
            </a:r>
            <a:r>
              <a:rPr lang="en-US" sz="4000" dirty="0" smtClean="0">
                <a:latin typeface="+mj-lt"/>
                <a:ea typeface="Tahoma" pitchFamily="34" charset="0"/>
                <a:cs typeface="Tahoma" pitchFamily="34" charset="0"/>
              </a:rPr>
              <a:t>Data</a:t>
            </a:r>
            <a:endParaRPr lang="en-US" sz="4000" dirty="0">
              <a:latin typeface="+mj-lt"/>
              <a:ea typeface="+mn-ea"/>
              <a:cs typeface="+mn-cs"/>
            </a:endParaRPr>
          </a:p>
          <a:p>
            <a:pPr>
              <a:defRPr/>
            </a:pPr>
            <a:endParaRPr lang="en-US" dirty="0">
              <a:ea typeface="+mn-ea"/>
              <a:cs typeface="+mn-cs"/>
            </a:endParaRPr>
          </a:p>
        </p:txBody>
      </p:sp>
      <p:sp>
        <p:nvSpPr>
          <p:cNvPr id="9219" name="TextBox 4"/>
          <p:cNvSpPr txBox="1">
            <a:spLocks noChangeArrowheads="1"/>
          </p:cNvSpPr>
          <p:nvPr/>
        </p:nvSpPr>
        <p:spPr bwMode="auto">
          <a:xfrm>
            <a:off x="228600" y="1376363"/>
            <a:ext cx="8763000" cy="5078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marL="0" lvl="1"/>
            <a:r>
              <a:rPr lang="en-US" sz="1800" dirty="0" smtClean="0">
                <a:solidFill>
                  <a:srgbClr val="3366FF"/>
                </a:solidFill>
                <a:latin typeface="+mn-lt"/>
                <a:cs typeface="Tahoma" charset="0"/>
              </a:rPr>
              <a:t>Who </a:t>
            </a:r>
            <a:r>
              <a:rPr lang="en-US" sz="1800" dirty="0">
                <a:solidFill>
                  <a:srgbClr val="3366FF"/>
                </a:solidFill>
                <a:latin typeface="+mn-lt"/>
                <a:cs typeface="Tahoma" charset="0"/>
              </a:rPr>
              <a:t>Must Report to OAI:</a:t>
            </a:r>
          </a:p>
          <a:p>
            <a:pPr marL="285750" lvl="1" indent="-285750">
              <a:buFont typeface="Arial"/>
              <a:buChar char="•"/>
            </a:pPr>
            <a:r>
              <a:rPr lang="en-US" sz="1800" dirty="0">
                <a:latin typeface="+mn-lt"/>
                <a:cs typeface="Tahoma" charset="0"/>
              </a:rPr>
              <a:t>All U.S. Certificated Air Carriers, U.S. Commuter Air Carriers and Foreign Air Carriers Operating to the United States must report Airline Traffic information (approx. 125)</a:t>
            </a:r>
          </a:p>
          <a:p>
            <a:pPr marL="0" lvl="1">
              <a:buFont typeface="Arial" charset="0"/>
              <a:buChar char="•"/>
            </a:pPr>
            <a:endParaRPr lang="en-US" sz="1800" dirty="0" smtClean="0">
              <a:latin typeface="+mn-lt"/>
              <a:cs typeface="Tahoma" charset="0"/>
            </a:endParaRPr>
          </a:p>
          <a:p>
            <a:r>
              <a:rPr lang="en-US" sz="1800" dirty="0" smtClean="0">
                <a:solidFill>
                  <a:srgbClr val="3366FF"/>
                </a:solidFill>
                <a:latin typeface="+mn-lt"/>
                <a:cs typeface="Tahoma" charset="0"/>
              </a:rPr>
              <a:t>Type </a:t>
            </a:r>
            <a:r>
              <a:rPr lang="en-US" sz="1800" dirty="0">
                <a:solidFill>
                  <a:srgbClr val="3366FF"/>
                </a:solidFill>
                <a:latin typeface="+mn-lt"/>
                <a:cs typeface="Tahoma" charset="0"/>
              </a:rPr>
              <a:t>of Airline Traffic Information reported:</a:t>
            </a:r>
          </a:p>
          <a:p>
            <a:pPr marL="285750" lvl="1" indent="-285750">
              <a:buFont typeface="Arial"/>
              <a:buChar char="•"/>
            </a:pPr>
            <a:r>
              <a:rPr lang="en-US" sz="1800" dirty="0">
                <a:latin typeface="+mn-lt"/>
                <a:cs typeface="Tahoma" charset="0"/>
              </a:rPr>
              <a:t>Non-Step Segment – includes every revenue departure between two points and what is carried between two points on that aircraft, for each departure, including number of passengers, freight and mail (includes diversions, flag stops, tech-stops, emergency landings)</a:t>
            </a:r>
          </a:p>
          <a:p>
            <a:pPr marL="285750" lvl="1" indent="-285750">
              <a:buFont typeface="Arial"/>
              <a:buChar char="•"/>
            </a:pPr>
            <a:r>
              <a:rPr lang="en-US" sz="1800" dirty="0">
                <a:latin typeface="+mn-lt"/>
                <a:cs typeface="Tahoma" charset="0"/>
              </a:rPr>
              <a:t>On-Flight Market – passengers, freight, and mail enplaned between two points regardless of the number of stops between the points</a:t>
            </a:r>
          </a:p>
          <a:p>
            <a:endParaRPr lang="en-US" sz="1800" dirty="0" smtClean="0">
              <a:latin typeface="+mn-lt"/>
              <a:cs typeface="Tahoma" charset="0"/>
            </a:endParaRPr>
          </a:p>
          <a:p>
            <a:r>
              <a:rPr lang="en-US" sz="1800" dirty="0" smtClean="0">
                <a:latin typeface="+mn-lt"/>
                <a:cs typeface="Tahoma" charset="0"/>
              </a:rPr>
              <a:t> </a:t>
            </a:r>
            <a:r>
              <a:rPr lang="en-US" sz="1800" dirty="0">
                <a:solidFill>
                  <a:srgbClr val="3366FF"/>
                </a:solidFill>
                <a:latin typeface="+mn-lt"/>
                <a:cs typeface="Tahoma" charset="0"/>
              </a:rPr>
              <a:t>When is the Data Reported:</a:t>
            </a:r>
          </a:p>
          <a:p>
            <a:pPr marL="285750" lvl="1" indent="-285750">
              <a:buFont typeface="Arial"/>
              <a:buChar char="•"/>
            </a:pPr>
            <a:r>
              <a:rPr lang="en-US" sz="1800" dirty="0">
                <a:latin typeface="+mn-lt"/>
                <a:cs typeface="Tahoma" charset="0"/>
              </a:rPr>
              <a:t>Airline Traffic information is to be submitted 30 days following the end of the previous month</a:t>
            </a:r>
          </a:p>
          <a:p>
            <a:endParaRPr lang="en-US" sz="1800" dirty="0">
              <a:latin typeface="+mn-lt"/>
              <a:cs typeface="Tahoma" charset="0"/>
            </a:endParaRPr>
          </a:p>
          <a:p>
            <a:r>
              <a:rPr lang="en-US" sz="1800" dirty="0" smtClean="0">
                <a:solidFill>
                  <a:srgbClr val="3366FF"/>
                </a:solidFill>
                <a:latin typeface="+mn-lt"/>
                <a:cs typeface="Tahoma" charset="0"/>
              </a:rPr>
              <a:t>Other </a:t>
            </a:r>
            <a:r>
              <a:rPr lang="en-US" sz="1800" dirty="0">
                <a:solidFill>
                  <a:srgbClr val="3366FF"/>
                </a:solidFill>
                <a:latin typeface="+mn-lt"/>
                <a:cs typeface="Tahoma" charset="0"/>
              </a:rPr>
              <a:t>OAI Processes that require Airline Traffic Information:</a:t>
            </a:r>
          </a:p>
          <a:p>
            <a:pPr marL="285750" lvl="1" indent="-285750">
              <a:buFont typeface="Arial"/>
              <a:buChar char="•"/>
            </a:pPr>
            <a:r>
              <a:rPr lang="en-US" sz="1800" dirty="0">
                <a:latin typeface="+mn-lt"/>
                <a:cs typeface="Tahoma" charset="0"/>
              </a:rPr>
              <a:t>Origin and Destination (OND) Survey for route verification</a:t>
            </a:r>
            <a:endParaRPr lang="en-US" sz="1800" dirty="0">
              <a:latin typeface="+mn-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113" y="381000"/>
            <a:ext cx="9144000" cy="708025"/>
          </a:xfrm>
          <a:prstGeom prst="rect">
            <a:avLst/>
          </a:prstGeom>
          <a:noFill/>
        </p:spPr>
        <p:txBody>
          <a:bodyPr>
            <a:spAutoFit/>
          </a:bodyPr>
          <a:lstStyle/>
          <a:p>
            <a:pPr algn="ctr">
              <a:defRPr/>
            </a:pPr>
            <a:r>
              <a:rPr lang="en-US" sz="4000" dirty="0">
                <a:latin typeface="+mj-lt"/>
                <a:ea typeface="+mn-ea"/>
                <a:cs typeface="+mn-cs"/>
              </a:rPr>
              <a:t>Specific Uses of </a:t>
            </a:r>
            <a:r>
              <a:rPr lang="en-US" sz="4000" dirty="0" smtClean="0">
                <a:latin typeface="+mj-lt"/>
                <a:ea typeface="+mn-ea"/>
                <a:cs typeface="+mn-cs"/>
              </a:rPr>
              <a:t>Air Traffic </a:t>
            </a:r>
            <a:r>
              <a:rPr lang="en-US" sz="4000" dirty="0">
                <a:latin typeface="+mj-lt"/>
                <a:ea typeface="+mn-ea"/>
                <a:cs typeface="+mn-cs"/>
              </a:rPr>
              <a:t>Data</a:t>
            </a:r>
          </a:p>
        </p:txBody>
      </p:sp>
      <p:sp>
        <p:nvSpPr>
          <p:cNvPr id="5" name="TextBox 4"/>
          <p:cNvSpPr txBox="1"/>
          <p:nvPr/>
        </p:nvSpPr>
        <p:spPr>
          <a:xfrm>
            <a:off x="392113" y="1295400"/>
            <a:ext cx="8382000" cy="4094163"/>
          </a:xfrm>
          <a:prstGeom prst="rect">
            <a:avLst/>
          </a:prstGeom>
          <a:noFill/>
        </p:spPr>
        <p:txBody>
          <a:bodyPr>
            <a:spAutoFit/>
          </a:bodyPr>
          <a:lstStyle/>
          <a:p>
            <a:pPr marL="342900" indent="-342900">
              <a:buFont typeface="Arial" panose="020B0604020202020204" pitchFamily="34" charset="0"/>
              <a:buChar char="•"/>
              <a:defRPr/>
            </a:pPr>
            <a:r>
              <a:rPr lang="en-US" sz="2000" dirty="0">
                <a:latin typeface="+mn-lt"/>
                <a:ea typeface="+mn-ea"/>
                <a:cs typeface="+mn-cs"/>
              </a:rPr>
              <a:t>T100 Segment and Market data are used by the department to determine Mail rates; Fuel subsidies; Fitness; and the over all health of the industry.  The data are available for download to the general public.</a:t>
            </a:r>
            <a:endParaRPr lang="en-US" sz="2000" i="1" dirty="0">
              <a:latin typeface="+mn-lt"/>
              <a:ea typeface="+mn-ea"/>
              <a:cs typeface="+mn-cs"/>
            </a:endParaRPr>
          </a:p>
          <a:p>
            <a:pPr lvl="2">
              <a:defRPr/>
            </a:pPr>
            <a:endParaRPr lang="en-US" sz="2000" i="1" dirty="0">
              <a:latin typeface="+mn-lt"/>
              <a:ea typeface="+mn-ea"/>
              <a:cs typeface="+mn-cs"/>
            </a:endParaRPr>
          </a:p>
          <a:p>
            <a:pPr marL="342900" indent="-342900">
              <a:buFont typeface="Arial" panose="020B0604020202020204" pitchFamily="34" charset="0"/>
              <a:buChar char="•"/>
              <a:defRPr/>
            </a:pPr>
            <a:r>
              <a:rPr lang="en-US" sz="2000" dirty="0">
                <a:latin typeface="+mn-lt"/>
                <a:ea typeface="+mn-ea"/>
                <a:cs typeface="+mn-cs"/>
              </a:rPr>
              <a:t>FAA uses the T100 market data to compare with the commercial airports to determine airport improvement funds, to determine air traffic operational needs and to develop regulations.</a:t>
            </a:r>
          </a:p>
          <a:p>
            <a:pPr>
              <a:defRPr/>
            </a:pPr>
            <a:endParaRPr lang="en-US" sz="2000" dirty="0">
              <a:latin typeface="+mn-lt"/>
              <a:ea typeface="+mn-ea"/>
              <a:cs typeface="+mn-cs"/>
            </a:endParaRPr>
          </a:p>
          <a:p>
            <a:pPr marL="342900" indent="-342900">
              <a:buFont typeface="Arial" panose="020B0604020202020204" pitchFamily="34" charset="0"/>
              <a:buChar char="•"/>
              <a:defRPr/>
            </a:pPr>
            <a:r>
              <a:rPr lang="en-US" sz="2000" dirty="0">
                <a:latin typeface="+mn-lt"/>
                <a:ea typeface="+mn-ea"/>
                <a:cs typeface="+mn-cs"/>
              </a:rPr>
              <a:t>OAI collects traffic data from air taxis that are awarded EAS, Essential Air Service contracts to monitor frequencies.</a:t>
            </a:r>
          </a:p>
          <a:p>
            <a:pPr marL="342900" indent="-342900">
              <a:buFont typeface="Arial" panose="020B0604020202020204" pitchFamily="34" charset="0"/>
              <a:buChar char="•"/>
              <a:defRPr/>
            </a:pPr>
            <a:endParaRPr lang="en-US" sz="2000" dirty="0">
              <a:latin typeface="+mn-lt"/>
              <a:ea typeface="+mn-ea"/>
              <a:cs typeface="+mn-cs"/>
            </a:endParaRPr>
          </a:p>
          <a:p>
            <a:pPr marL="342900" indent="-342900">
              <a:buFont typeface="Arial" panose="020B0604020202020204" pitchFamily="34" charset="0"/>
              <a:buChar char="•"/>
              <a:defRPr/>
            </a:pPr>
            <a:r>
              <a:rPr lang="en-US" sz="2000" dirty="0">
                <a:latin typeface="+mn-lt"/>
                <a:ea typeface="+mn-ea"/>
                <a:cs typeface="+mn-cs"/>
              </a:rPr>
              <a:t>USPS uses the T100 Segment to monitor frequencies for the intra-Alaskan air carriers and the T100 market data to determine mail tender.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113" y="457200"/>
            <a:ext cx="9144000" cy="708025"/>
          </a:xfrm>
          <a:prstGeom prst="rect">
            <a:avLst/>
          </a:prstGeom>
          <a:noFill/>
        </p:spPr>
        <p:txBody>
          <a:bodyPr>
            <a:spAutoFit/>
          </a:bodyPr>
          <a:lstStyle/>
          <a:p>
            <a:pPr algn="ctr">
              <a:defRPr/>
            </a:pPr>
            <a:r>
              <a:rPr lang="en-US" sz="4000" dirty="0" smtClean="0">
                <a:latin typeface="+mj-lt"/>
                <a:ea typeface="+mn-ea"/>
                <a:cs typeface="+mn-cs"/>
              </a:rPr>
              <a:t>Air Traffic </a:t>
            </a:r>
            <a:r>
              <a:rPr lang="en-US" sz="4000" dirty="0">
                <a:latin typeface="+mj-lt"/>
                <a:ea typeface="+mn-ea"/>
                <a:cs typeface="+mn-cs"/>
              </a:rPr>
              <a:t>Quality Assurance Process</a:t>
            </a:r>
          </a:p>
        </p:txBody>
      </p:sp>
      <p:sp>
        <p:nvSpPr>
          <p:cNvPr id="6" name="TextBox 5"/>
          <p:cNvSpPr txBox="1"/>
          <p:nvPr/>
        </p:nvSpPr>
        <p:spPr>
          <a:xfrm>
            <a:off x="239713" y="1371600"/>
            <a:ext cx="8686800" cy="5016758"/>
          </a:xfrm>
          <a:prstGeom prst="rect">
            <a:avLst/>
          </a:prstGeom>
          <a:noFill/>
        </p:spPr>
        <p:txBody>
          <a:bodyPr>
            <a:spAutoFit/>
          </a:bodyPr>
          <a:lstStyle/>
          <a:p>
            <a:pPr>
              <a:defRPr/>
            </a:pPr>
            <a:r>
              <a:rPr lang="en-US" sz="2000" dirty="0">
                <a:latin typeface="+mn-lt"/>
                <a:ea typeface="+mn-ea"/>
                <a:cs typeface="+mn-cs"/>
              </a:rPr>
              <a:t>T100 QA Process Involves:</a:t>
            </a:r>
          </a:p>
          <a:p>
            <a:pPr marL="914400" lvl="1" indent="-457200">
              <a:buFont typeface="Arial" panose="020B0604020202020204" pitchFamily="34" charset="0"/>
              <a:buChar char="•"/>
              <a:defRPr/>
            </a:pPr>
            <a:r>
              <a:rPr lang="en-US" sz="2000" dirty="0">
                <a:latin typeface="+mn-lt"/>
                <a:ea typeface="+mn-ea"/>
                <a:cs typeface="+mn-cs"/>
              </a:rPr>
              <a:t>Comparison of Output Reports:</a:t>
            </a:r>
          </a:p>
          <a:p>
            <a:pPr marL="1371600" lvl="2" indent="-457200">
              <a:buFont typeface="Courier New" panose="02070309020205020404" pitchFamily="49" charset="0"/>
              <a:buChar char="o"/>
              <a:defRPr/>
            </a:pPr>
            <a:r>
              <a:rPr lang="en-US" sz="2000" dirty="0">
                <a:latin typeface="+mn-lt"/>
                <a:ea typeface="+mn-ea"/>
                <a:cs typeface="+mn-cs"/>
              </a:rPr>
              <a:t>To validate against OAG Scheduled Flight Data</a:t>
            </a:r>
          </a:p>
          <a:p>
            <a:pPr marL="1371600" lvl="2" indent="-457200">
              <a:buFont typeface="Courier New" panose="02070309020205020404" pitchFamily="49" charset="0"/>
              <a:buChar char="o"/>
              <a:defRPr/>
            </a:pPr>
            <a:r>
              <a:rPr lang="en-US" sz="2000" dirty="0">
                <a:latin typeface="+mn-lt"/>
                <a:ea typeface="+mn-ea"/>
                <a:cs typeface="+mn-cs"/>
              </a:rPr>
              <a:t>To identify errors reported by the carriers such as incorrect date/entity</a:t>
            </a:r>
          </a:p>
          <a:p>
            <a:pPr marL="1371600" lvl="2" indent="-457200">
              <a:buFont typeface="Courier New" panose="02070309020205020404" pitchFamily="49" charset="0"/>
              <a:buChar char="o"/>
              <a:defRPr/>
            </a:pPr>
            <a:r>
              <a:rPr lang="en-US" sz="2000" dirty="0">
                <a:latin typeface="+mn-lt"/>
                <a:ea typeface="+mn-ea"/>
                <a:cs typeface="+mn-cs"/>
              </a:rPr>
              <a:t>To validate the segment/market </a:t>
            </a:r>
            <a:r>
              <a:rPr lang="en-US" sz="2000" dirty="0" smtClean="0">
                <a:latin typeface="+mn-lt"/>
                <a:ea typeface="+mn-ea"/>
                <a:cs typeface="+mn-cs"/>
              </a:rPr>
              <a:t>analysis</a:t>
            </a:r>
          </a:p>
          <a:p>
            <a:pPr marL="1371600" lvl="2" indent="-457200">
              <a:buFont typeface="Courier New" panose="02070309020205020404" pitchFamily="49" charset="0"/>
              <a:buChar char="o"/>
              <a:defRPr/>
            </a:pPr>
            <a:r>
              <a:rPr lang="en-US" sz="2000" dirty="0" smtClean="0">
                <a:latin typeface="+mn-lt"/>
                <a:ea typeface="+mn-ea"/>
                <a:cs typeface="+mn-cs"/>
              </a:rPr>
              <a:t>If </a:t>
            </a:r>
            <a:r>
              <a:rPr lang="en-US" sz="2000" dirty="0">
                <a:latin typeface="+mn-lt"/>
                <a:ea typeface="+mn-ea"/>
                <a:cs typeface="+mn-cs"/>
              </a:rPr>
              <a:t>necessary, contact the </a:t>
            </a:r>
            <a:r>
              <a:rPr lang="en-US" sz="2000" dirty="0" smtClean="0">
                <a:latin typeface="+mn-lt"/>
                <a:ea typeface="+mn-ea"/>
                <a:cs typeface="+mn-cs"/>
              </a:rPr>
              <a:t>Airline</a:t>
            </a:r>
            <a:endParaRPr lang="en-US" sz="2000" dirty="0">
              <a:latin typeface="+mn-lt"/>
              <a:ea typeface="+mn-ea"/>
              <a:cs typeface="+mn-cs"/>
            </a:endParaRPr>
          </a:p>
          <a:p>
            <a:pPr marL="914400" lvl="1" indent="-457200">
              <a:buFont typeface="Arial" panose="020B0604020202020204" pitchFamily="34" charset="0"/>
              <a:buChar char="•"/>
              <a:defRPr/>
            </a:pPr>
            <a:endParaRPr lang="en-US" sz="2000" dirty="0">
              <a:latin typeface="+mn-lt"/>
              <a:ea typeface="+mn-ea"/>
              <a:cs typeface="+mn-cs"/>
            </a:endParaRPr>
          </a:p>
          <a:p>
            <a:pPr marL="914400" lvl="1" indent="-457200">
              <a:buFont typeface="Arial" panose="020B0604020202020204" pitchFamily="34" charset="0"/>
              <a:buChar char="•"/>
              <a:defRPr/>
            </a:pPr>
            <a:r>
              <a:rPr lang="en-US" sz="2000" dirty="0">
                <a:latin typeface="+mn-lt"/>
                <a:ea typeface="+mn-ea"/>
                <a:cs typeface="+mn-cs"/>
              </a:rPr>
              <a:t>Contacting Airline Revenue Accounting Associate:</a:t>
            </a:r>
          </a:p>
          <a:p>
            <a:pPr marL="1371600" lvl="2" indent="-457200">
              <a:buFont typeface="Courier New" panose="02070309020205020404" pitchFamily="49" charset="0"/>
              <a:buChar char="o"/>
              <a:defRPr/>
            </a:pPr>
            <a:r>
              <a:rPr lang="en-US" sz="2000" dirty="0">
                <a:latin typeface="+mn-lt"/>
                <a:ea typeface="+mn-ea"/>
                <a:cs typeface="+mn-cs"/>
              </a:rPr>
              <a:t>For Submission if delinquent</a:t>
            </a:r>
          </a:p>
          <a:p>
            <a:pPr marL="1371600" lvl="2" indent="-457200">
              <a:buFont typeface="Courier New" panose="02070309020205020404" pitchFamily="49" charset="0"/>
              <a:buChar char="o"/>
              <a:defRPr/>
            </a:pPr>
            <a:r>
              <a:rPr lang="en-US" sz="2000" dirty="0">
                <a:latin typeface="+mn-lt"/>
                <a:ea typeface="+mn-ea"/>
                <a:cs typeface="+mn-cs"/>
              </a:rPr>
              <a:t>For Re-Submission if data errors occurred, such </a:t>
            </a:r>
            <a:r>
              <a:rPr lang="en-US" sz="2000" dirty="0" smtClean="0">
                <a:latin typeface="+mn-lt"/>
                <a:ea typeface="+mn-ea"/>
                <a:cs typeface="+mn-cs"/>
              </a:rPr>
              <a:t>as formatting</a:t>
            </a:r>
            <a:r>
              <a:rPr lang="en-US" sz="2000" dirty="0">
                <a:latin typeface="+mn-lt"/>
                <a:ea typeface="+mn-ea"/>
                <a:cs typeface="+mn-cs"/>
              </a:rPr>
              <a:t>, invalid airport codes, etc.</a:t>
            </a:r>
          </a:p>
          <a:p>
            <a:pPr marL="1714500" lvl="3" indent="-342900">
              <a:buFont typeface="Arial" panose="020B0604020202020204" pitchFamily="34" charset="0"/>
              <a:buChar char="•"/>
              <a:defRPr/>
            </a:pPr>
            <a:endParaRPr lang="en-US" sz="2000" dirty="0">
              <a:latin typeface="+mn-lt"/>
              <a:ea typeface="+mn-ea"/>
              <a:cs typeface="+mn-cs"/>
            </a:endParaRPr>
          </a:p>
          <a:p>
            <a:pPr>
              <a:defRPr/>
            </a:pPr>
            <a:r>
              <a:rPr lang="en-US" sz="2000" i="1" dirty="0">
                <a:latin typeface="+mn-lt"/>
                <a:ea typeface="+mn-ea"/>
                <a:cs typeface="+mn-cs"/>
              </a:rPr>
              <a:t>The T100 System structure is automated with ~ 30 edit checks but Data Analyst manual review is still required (i.e. updates of Support Tables after validating of data from airline)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81000"/>
            <a:ext cx="9144000" cy="708025"/>
          </a:xfrm>
          <a:prstGeom prst="rect">
            <a:avLst/>
          </a:prstGeom>
          <a:noFill/>
        </p:spPr>
        <p:txBody>
          <a:bodyPr>
            <a:spAutoFit/>
          </a:bodyPr>
          <a:lstStyle/>
          <a:p>
            <a:pPr algn="ctr">
              <a:defRPr/>
            </a:pPr>
            <a:r>
              <a:rPr lang="en-US" sz="4000" dirty="0" smtClean="0">
                <a:latin typeface="+mj-lt"/>
                <a:ea typeface="+mn-ea"/>
                <a:cs typeface="+mn-cs"/>
              </a:rPr>
              <a:t>Air Traffic Data Challenges</a:t>
            </a:r>
            <a:endParaRPr lang="en-US" sz="4000" dirty="0">
              <a:latin typeface="+mj-lt"/>
              <a:ea typeface="+mn-ea"/>
              <a:cs typeface="+mn-cs"/>
            </a:endParaRPr>
          </a:p>
        </p:txBody>
      </p:sp>
      <p:sp>
        <p:nvSpPr>
          <p:cNvPr id="12291" name="TextBox 5"/>
          <p:cNvSpPr txBox="1">
            <a:spLocks noChangeArrowheads="1"/>
          </p:cNvSpPr>
          <p:nvPr/>
        </p:nvSpPr>
        <p:spPr bwMode="auto">
          <a:xfrm>
            <a:off x="228600" y="1371600"/>
            <a:ext cx="8458200"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marL="800100" indent="-342900">
              <a:defRPr sz="2800">
                <a:solidFill>
                  <a:schemeClr val="tx1"/>
                </a:solidFill>
                <a:latin typeface="Calibri" charset="0"/>
                <a:ea typeface="ＭＳ Ｐゴシック" charset="0"/>
              </a:defRPr>
            </a:lvl2pPr>
            <a:lvl3pPr marL="1257300" indent="-342900">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r>
              <a:rPr lang="en-US" sz="2000" dirty="0">
                <a:latin typeface="+mn-lt"/>
              </a:rPr>
              <a:t> </a:t>
            </a:r>
            <a:r>
              <a:rPr lang="en-US" sz="2000" dirty="0" smtClean="0">
                <a:latin typeface="+mn-lt"/>
              </a:rPr>
              <a:t>       Mergers</a:t>
            </a:r>
            <a:endParaRPr lang="en-US" sz="2000" dirty="0">
              <a:latin typeface="+mn-lt"/>
            </a:endParaRPr>
          </a:p>
          <a:p>
            <a:pPr lvl="1">
              <a:buFont typeface="Arial" charset="0"/>
              <a:buChar char="•"/>
            </a:pPr>
            <a:r>
              <a:rPr lang="en-US" sz="2000" dirty="0">
                <a:latin typeface="+mn-lt"/>
              </a:rPr>
              <a:t>New Operations and Revenue Accounting Department for combined </a:t>
            </a:r>
            <a:r>
              <a:rPr lang="en-US" sz="2000" dirty="0" smtClean="0">
                <a:latin typeface="+mn-lt"/>
              </a:rPr>
              <a:t>airline</a:t>
            </a:r>
          </a:p>
          <a:p>
            <a:pPr lvl="1">
              <a:buFont typeface="Arial" charset="0"/>
              <a:buChar char="•"/>
            </a:pPr>
            <a:r>
              <a:rPr lang="en-US" sz="2000" dirty="0" smtClean="0">
                <a:latin typeface="+mn-lt"/>
              </a:rPr>
              <a:t>Can </a:t>
            </a:r>
            <a:r>
              <a:rPr lang="en-US" sz="2000" dirty="0">
                <a:latin typeface="+mn-lt"/>
              </a:rPr>
              <a:t>cause data discrepancies between </a:t>
            </a:r>
            <a:r>
              <a:rPr lang="en-US" sz="2000" dirty="0" smtClean="0">
                <a:latin typeface="+mn-lt"/>
              </a:rPr>
              <a:t>Air Traffic (</a:t>
            </a:r>
            <a:r>
              <a:rPr lang="en-US" sz="2000" dirty="0">
                <a:latin typeface="+mn-lt"/>
              </a:rPr>
              <a:t>T100), </a:t>
            </a:r>
            <a:r>
              <a:rPr lang="en-US" sz="2000" dirty="0" smtClean="0">
                <a:latin typeface="+mn-lt"/>
              </a:rPr>
              <a:t>O&amp;D</a:t>
            </a:r>
            <a:r>
              <a:rPr lang="en-US" sz="2000" dirty="0">
                <a:latin typeface="+mn-lt"/>
              </a:rPr>
              <a:t>, Form 41, and 298c data resulting in carrier contact and possible resubmission of </a:t>
            </a:r>
            <a:r>
              <a:rPr lang="en-US" sz="2000" dirty="0" smtClean="0">
                <a:latin typeface="+mn-lt"/>
              </a:rPr>
              <a:t>reports</a:t>
            </a:r>
          </a:p>
          <a:p>
            <a:pPr marL="457200" lvl="1" indent="0"/>
            <a:endParaRPr lang="en-US" sz="2000" dirty="0">
              <a:latin typeface="+mn-lt"/>
            </a:endParaRPr>
          </a:p>
          <a:p>
            <a:pPr marL="457200" lvl="1" indent="0"/>
            <a:r>
              <a:rPr lang="en-US" sz="2000" dirty="0" smtClean="0">
                <a:latin typeface="+mn-lt"/>
              </a:rPr>
              <a:t>Consistent </a:t>
            </a:r>
            <a:r>
              <a:rPr lang="en-US" sz="2000" dirty="0">
                <a:latin typeface="+mn-lt"/>
              </a:rPr>
              <a:t>turn-over within the airlines keep OAI in the constant training mode</a:t>
            </a:r>
            <a:r>
              <a:rPr lang="en-US" sz="2000" dirty="0" smtClean="0">
                <a:latin typeface="+mn-lt"/>
              </a:rPr>
              <a:t>.</a:t>
            </a:r>
          </a:p>
          <a:p>
            <a:pPr marL="457200" lvl="1" indent="0"/>
            <a:endParaRPr lang="en-US" sz="2000" dirty="0">
              <a:latin typeface="+mn-lt"/>
            </a:endParaRPr>
          </a:p>
          <a:p>
            <a:pPr marL="457200" lvl="1" indent="0"/>
            <a:r>
              <a:rPr lang="en-US" sz="2000" dirty="0" smtClean="0">
                <a:latin typeface="+mn-lt"/>
              </a:rPr>
              <a:t>Airline personal may </a:t>
            </a:r>
            <a:r>
              <a:rPr lang="en-US" sz="2000" dirty="0">
                <a:latin typeface="+mn-lt"/>
              </a:rPr>
              <a:t>not understand the </a:t>
            </a:r>
            <a:r>
              <a:rPr lang="en-US" sz="2000" dirty="0" smtClean="0">
                <a:latin typeface="+mn-lt"/>
              </a:rPr>
              <a:t>airline’</a:t>
            </a:r>
            <a:r>
              <a:rPr lang="en-US" altLang="ja-JP" sz="2000" dirty="0" smtClean="0">
                <a:latin typeface="+mn-lt"/>
              </a:rPr>
              <a:t>s </a:t>
            </a:r>
            <a:r>
              <a:rPr lang="en-US" altLang="ja-JP" sz="2000" dirty="0">
                <a:latin typeface="+mn-lt"/>
              </a:rPr>
              <a:t>operations or </a:t>
            </a:r>
            <a:r>
              <a:rPr lang="en-US" altLang="ja-JP" sz="2000" dirty="0" smtClean="0">
                <a:latin typeface="+mn-lt"/>
              </a:rPr>
              <a:t>passenger processing </a:t>
            </a:r>
            <a:r>
              <a:rPr lang="en-US" altLang="ja-JP" sz="2000" dirty="0">
                <a:latin typeface="+mn-lt"/>
              </a:rPr>
              <a:t>systems and often do not communicate within their departments or with OAI.</a:t>
            </a:r>
            <a:endParaRPr lang="en-US" sz="2000" dirty="0">
              <a:latin typeface="+mn-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A0D05F84599C04C8C13DA0CB37E463C" ma:contentTypeVersion="0" ma:contentTypeDescription="Create a new document." ma:contentTypeScope="" ma:versionID="a85bdb04455e8365361c3fc371111ff6">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17DFA61D-4A3C-4245-8923-9860BFC47ED5}">
  <ds:schemaRefs>
    <ds:schemaRef ds:uri="http://schemas.microsoft.com/sharepoint/v3/contenttype/forms"/>
  </ds:schemaRefs>
</ds:datastoreItem>
</file>

<file path=customXml/itemProps2.xml><?xml version="1.0" encoding="utf-8"?>
<ds:datastoreItem xmlns:ds="http://schemas.openxmlformats.org/officeDocument/2006/customXml" ds:itemID="{EA3EA1B6-4196-4164-82E1-970500ED65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7733</TotalTime>
  <Words>1853</Words>
  <Application>Microsoft Office PowerPoint</Application>
  <PresentationFormat>On-screen Show (4:3)</PresentationFormat>
  <Paragraphs>235</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1_Office Theme</vt:lpstr>
      <vt:lpstr>PowerPoint Presentation</vt:lpstr>
      <vt:lpstr>Agenda</vt:lpstr>
      <vt:lpstr>OAI Data Programs </vt:lpstr>
      <vt:lpstr>PowerPoint Presentation</vt:lpstr>
      <vt:lpstr>Uses of OAI Data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Future Directions</vt:lpstr>
    </vt:vector>
  </TitlesOfParts>
  <Company>DOT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anne.suissa</dc:creator>
  <cp:lastModifiedBy>M. Sprung</cp:lastModifiedBy>
  <cp:revision>146</cp:revision>
  <cp:lastPrinted>2015-09-10T12:37:54Z</cp:lastPrinted>
  <dcterms:created xsi:type="dcterms:W3CDTF">2010-12-10T18:52:53Z</dcterms:created>
  <dcterms:modified xsi:type="dcterms:W3CDTF">2015-09-10T12:38:15Z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Picture</vt:lpwstr>
  </property>
  <property fmtid="{D5CDD505-2E9C-101B-9397-08002B2CF9AE}" pid="3" name="ContentTypeId">
    <vt:lpwstr>0x0101008A0D05F84599C04C8C13DA0CB37E463C</vt:lpwstr>
  </property>
</Properties>
</file>