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9"/>
  </p:notesMasterIdLst>
  <p:handoutMasterIdLst>
    <p:handoutMasterId r:id="rId20"/>
  </p:handoutMasterIdLst>
  <p:sldIdLst>
    <p:sldId id="303" r:id="rId6"/>
    <p:sldId id="302" r:id="rId7"/>
    <p:sldId id="304" r:id="rId8"/>
    <p:sldId id="314" r:id="rId9"/>
    <p:sldId id="315" r:id="rId10"/>
    <p:sldId id="316" r:id="rId11"/>
    <p:sldId id="323" r:id="rId12"/>
    <p:sldId id="317" r:id="rId13"/>
    <p:sldId id="318" r:id="rId14"/>
    <p:sldId id="319" r:id="rId15"/>
    <p:sldId id="320" r:id="rId16"/>
    <p:sldId id="321" r:id="rId17"/>
    <p:sldId id="32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21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ITHQNWFS001\Home\theresa.firestine\TransportationSatelliteAccounts\A_TSA_Theresa\Presentations\TSA_2002_2012_Overview_for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THQNWFS001\Home\theresa.firestine\TransportationSatelliteAccounts\A_TSA_Theresa\Presentations\TSA_2002_2012_Overview_for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04018878374149"/>
          <c:y val="2.2152777414379241E-2"/>
          <c:w val="0.84376520022153212"/>
          <c:h val="0.87889566580989265"/>
        </c:manualLayout>
      </c:layout>
      <c:barChart>
        <c:barDir val="bar"/>
        <c:grouping val="stacked"/>
        <c:varyColors val="0"/>
        <c:ser>
          <c:idx val="0"/>
          <c:order val="0"/>
          <c:tx>
            <c:v>In-house</c:v>
          </c:tx>
          <c:invertIfNegative val="0"/>
          <c:dLbls>
            <c:dLbl>
              <c:idx val="9"/>
              <c:layout>
                <c:manualLayout>
                  <c:x val="0.1070336391437308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In-house: 0.2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3608562691131498"/>
                  <c:y val="2.9761904761904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In-house: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0.3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636085626911315"/>
                  <c:y val="-5.95238095238095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In-house: 0.2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7981651376146793E-2"/>
                  <c:y val="-2.9761904761904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In-house: 1.9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9.4801223241590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In-house: 3.1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9.0214067278287458E-2"/>
                  <c:y val="5.95238095238095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In-house: 0.7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2"/>
              <c:pt idx="0">
                <c:v>2002</c:v>
              </c:pt>
              <c:pt idx="1">
                <c:v>2007</c:v>
              </c:pt>
              <c:pt idx="2">
                <c:v>2012</c:v>
              </c:pt>
              <c:pt idx="3">
                <c:v>2002</c:v>
              </c:pt>
              <c:pt idx="4">
                <c:v>2007</c:v>
              </c:pt>
              <c:pt idx="5">
                <c:v>2012</c:v>
              </c:pt>
              <c:pt idx="6">
                <c:v>2002</c:v>
              </c:pt>
              <c:pt idx="7">
                <c:v>2007</c:v>
              </c:pt>
              <c:pt idx="8">
                <c:v>2012</c:v>
              </c:pt>
              <c:pt idx="9">
                <c:v>2002</c:v>
              </c:pt>
              <c:pt idx="10">
                <c:v>2007</c:v>
              </c:pt>
              <c:pt idx="11">
                <c:v>2012</c:v>
              </c:pt>
            </c:numLit>
          </c:cat>
          <c:val>
            <c:numRef>
              <c:f>(data_chart1!$B$5:$B$7,data_chart1!$C$5:$C$7,data_chart1!$D$5:$D$7,data_chart1!$E$5:$E$7,data_chart1!$F$5:$F$7)</c:f>
              <c:numCache>
                <c:formatCode>0.00</c:formatCode>
                <c:ptCount val="15"/>
                <c:pt idx="0">
                  <c:v>131.57</c:v>
                </c:pt>
                <c:pt idx="1">
                  <c:v>134.54</c:v>
                </c:pt>
                <c:pt idx="2">
                  <c:v>129.18</c:v>
                </c:pt>
                <c:pt idx="3">
                  <c:v>94.01</c:v>
                </c:pt>
                <c:pt idx="4">
                  <c:v>127.01</c:v>
                </c:pt>
                <c:pt idx="5">
                  <c:v>133.93</c:v>
                </c:pt>
                <c:pt idx="6">
                  <c:v>7.01</c:v>
                </c:pt>
                <c:pt idx="7">
                  <c:v>19.12</c:v>
                </c:pt>
                <c:pt idx="8">
                  <c:v>19.79</c:v>
                </c:pt>
                <c:pt idx="9">
                  <c:v>0.24</c:v>
                </c:pt>
                <c:pt idx="10">
                  <c:v>0.28999999999999998</c:v>
                </c:pt>
                <c:pt idx="11">
                  <c:v>0.17</c:v>
                </c:pt>
                <c:pt idx="12" formatCode="#,##0.00">
                  <c:v>1.88</c:v>
                </c:pt>
                <c:pt idx="13" formatCode="#,##0.00">
                  <c:v>3.11</c:v>
                </c:pt>
                <c:pt idx="14" formatCode="#,##0.00">
                  <c:v>0.71</c:v>
                </c:pt>
              </c:numCache>
            </c:numRef>
          </c:val>
        </c:ser>
        <c:ser>
          <c:idx val="1"/>
          <c:order val="1"/>
          <c:tx>
            <c:v>For-hire</c:v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2"/>
              <c:pt idx="0">
                <c:v>2002</c:v>
              </c:pt>
              <c:pt idx="1">
                <c:v>2007</c:v>
              </c:pt>
              <c:pt idx="2">
                <c:v>2012</c:v>
              </c:pt>
              <c:pt idx="3">
                <c:v>2002</c:v>
              </c:pt>
              <c:pt idx="4">
                <c:v>2007</c:v>
              </c:pt>
              <c:pt idx="5">
                <c:v>2012</c:v>
              </c:pt>
              <c:pt idx="6">
                <c:v>2002</c:v>
              </c:pt>
              <c:pt idx="7">
                <c:v>2007</c:v>
              </c:pt>
              <c:pt idx="8">
                <c:v>2012</c:v>
              </c:pt>
              <c:pt idx="9">
                <c:v>2002</c:v>
              </c:pt>
              <c:pt idx="10">
                <c:v>2007</c:v>
              </c:pt>
              <c:pt idx="11">
                <c:v>2012</c:v>
              </c:pt>
            </c:numLit>
          </c:cat>
          <c:val>
            <c:numRef>
              <c:f>(data_chart1!$N$5:$N$7,data_chart1!$G$5:$G$7,data_chart1!$H$5:$H$7,data_chart1!$I$5:$I$7,data_chart1!$J$5:$J$7)</c:f>
              <c:numCache>
                <c:formatCode>General</c:formatCode>
                <c:ptCount val="15"/>
                <c:pt idx="3" formatCode="0.00">
                  <c:v>92.51</c:v>
                </c:pt>
                <c:pt idx="4" formatCode="0.00">
                  <c:v>119.88</c:v>
                </c:pt>
                <c:pt idx="5" formatCode="0.00">
                  <c:v>123.04</c:v>
                </c:pt>
                <c:pt idx="6" formatCode="0.00">
                  <c:v>43.1</c:v>
                </c:pt>
                <c:pt idx="7" formatCode="0.00">
                  <c:v>68.8</c:v>
                </c:pt>
                <c:pt idx="8" formatCode="0.00">
                  <c:v>77.59</c:v>
                </c:pt>
                <c:pt idx="9" formatCode="0.00">
                  <c:v>19.62</c:v>
                </c:pt>
                <c:pt idx="10" formatCode="0.00">
                  <c:v>31.27</c:v>
                </c:pt>
                <c:pt idx="11" formatCode="0.00">
                  <c:v>38.61</c:v>
                </c:pt>
                <c:pt idx="12" formatCode="0.00">
                  <c:v>7.75</c:v>
                </c:pt>
                <c:pt idx="13" formatCode="0.00">
                  <c:v>13.86</c:v>
                </c:pt>
                <c:pt idx="14" formatCode="0.00">
                  <c:v>13.42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167153664"/>
        <c:axId val="167155200"/>
      </c:barChart>
      <c:catAx>
        <c:axId val="167153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7155200"/>
        <c:crosses val="autoZero"/>
        <c:auto val="1"/>
        <c:lblAlgn val="ctr"/>
        <c:lblOffset val="100"/>
        <c:noMultiLvlLbl val="0"/>
      </c:catAx>
      <c:valAx>
        <c:axId val="16715520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Value Added (Billions of dollars)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67153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3193482281408748"/>
          <c:y val="0.36545803206269656"/>
          <c:w val="0.12262057815077536"/>
          <c:h val="7.468086601026575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991889849646657"/>
          <c:y val="3.5947712418300651E-2"/>
          <c:w val="0.7541248422191501"/>
          <c:h val="0.81288662446605942"/>
        </c:manualLayout>
      </c:layout>
      <c:barChart>
        <c:barDir val="bar"/>
        <c:grouping val="clustered"/>
        <c:varyColors val="0"/>
        <c:ser>
          <c:idx val="0"/>
          <c:order val="0"/>
          <c:tx>
            <c:v>2012</c:v>
          </c:tx>
          <c:invertIfNegative val="0"/>
          <c:cat>
            <c:strRef>
              <c:f>Table4!$A$5:$A$16</c:f>
              <c:strCache>
                <c:ptCount val="12"/>
                <c:pt idx="0">
                  <c:v>Wholesale and retail trade</c:v>
                </c:pt>
                <c:pt idx="1">
                  <c:v>Manufacturing products</c:v>
                </c:pt>
                <c:pt idx="2">
                  <c:v>Utilities</c:v>
                </c:pt>
                <c:pt idx="3">
                  <c:v>Construction</c:v>
                </c:pt>
                <c:pt idx="4">
                  <c:v>Natural resources and mining</c:v>
                </c:pt>
                <c:pt idx="5">
                  <c:v>Leisure and hospitality</c:v>
                </c:pt>
                <c:pt idx="6">
                  <c:v>Government</c:v>
                </c:pt>
                <c:pt idx="7">
                  <c:v>Other services</c:v>
                </c:pt>
                <c:pt idx="8">
                  <c:v>Professional and business services</c:v>
                </c:pt>
                <c:pt idx="9">
                  <c:v>Information</c:v>
                </c:pt>
                <c:pt idx="10">
                  <c:v>Education and health services</c:v>
                </c:pt>
                <c:pt idx="11">
                  <c:v>Financial services</c:v>
                </c:pt>
              </c:strCache>
            </c:strRef>
          </c:cat>
          <c:val>
            <c:numRef>
              <c:f>Table4!$L$5:$L$16</c:f>
              <c:numCache>
                <c:formatCode>#,##0.00</c:formatCode>
                <c:ptCount val="12"/>
                <c:pt idx="0">
                  <c:v>5.86</c:v>
                </c:pt>
                <c:pt idx="1">
                  <c:v>5.78</c:v>
                </c:pt>
                <c:pt idx="2">
                  <c:v>4.79</c:v>
                </c:pt>
                <c:pt idx="3">
                  <c:v>4.3099999999999996</c:v>
                </c:pt>
                <c:pt idx="4">
                  <c:v>3.81</c:v>
                </c:pt>
                <c:pt idx="5">
                  <c:v>3.41</c:v>
                </c:pt>
                <c:pt idx="6">
                  <c:v>3.39</c:v>
                </c:pt>
                <c:pt idx="7">
                  <c:v>3.37</c:v>
                </c:pt>
                <c:pt idx="8">
                  <c:v>3.09</c:v>
                </c:pt>
                <c:pt idx="9">
                  <c:v>2.94</c:v>
                </c:pt>
                <c:pt idx="10">
                  <c:v>2.6</c:v>
                </c:pt>
                <c:pt idx="11">
                  <c:v>1.64</c:v>
                </c:pt>
              </c:numCache>
            </c:numRef>
          </c:val>
        </c:ser>
        <c:ser>
          <c:idx val="1"/>
          <c:order val="1"/>
          <c:tx>
            <c:v>2007</c:v>
          </c:tx>
          <c:invertIfNegative val="0"/>
          <c:val>
            <c:numRef>
              <c:f>Table4!$G$5:$G$16</c:f>
              <c:numCache>
                <c:formatCode>#,##0.00</c:formatCode>
                <c:ptCount val="12"/>
                <c:pt idx="0">
                  <c:v>5.64</c:v>
                </c:pt>
                <c:pt idx="1">
                  <c:v>6.12</c:v>
                </c:pt>
                <c:pt idx="2">
                  <c:v>6.85</c:v>
                </c:pt>
                <c:pt idx="3">
                  <c:v>4.03</c:v>
                </c:pt>
                <c:pt idx="4">
                  <c:v>4.58</c:v>
                </c:pt>
                <c:pt idx="5">
                  <c:v>2.93</c:v>
                </c:pt>
                <c:pt idx="6">
                  <c:v>3.27</c:v>
                </c:pt>
                <c:pt idx="7">
                  <c:v>1.94</c:v>
                </c:pt>
                <c:pt idx="8">
                  <c:v>2.54</c:v>
                </c:pt>
                <c:pt idx="9">
                  <c:v>2.98</c:v>
                </c:pt>
                <c:pt idx="10">
                  <c:v>2.4900000000000002</c:v>
                </c:pt>
                <c:pt idx="11">
                  <c:v>1.69</c:v>
                </c:pt>
              </c:numCache>
            </c:numRef>
          </c:val>
        </c:ser>
        <c:ser>
          <c:idx val="2"/>
          <c:order val="2"/>
          <c:tx>
            <c:v>2002</c:v>
          </c:tx>
          <c:invertIfNegative val="0"/>
          <c:val>
            <c:numRef>
              <c:f>Table4!$B$5:$B$16</c:f>
              <c:numCache>
                <c:formatCode>#,##0.00</c:formatCode>
                <c:ptCount val="12"/>
                <c:pt idx="0">
                  <c:v>4.1900000000000004</c:v>
                </c:pt>
                <c:pt idx="1">
                  <c:v>5.76</c:v>
                </c:pt>
                <c:pt idx="2">
                  <c:v>7.95</c:v>
                </c:pt>
                <c:pt idx="3">
                  <c:v>4.1900000000000004</c:v>
                </c:pt>
                <c:pt idx="4">
                  <c:v>4.97</c:v>
                </c:pt>
                <c:pt idx="5">
                  <c:v>2.84</c:v>
                </c:pt>
                <c:pt idx="6">
                  <c:v>3.3</c:v>
                </c:pt>
                <c:pt idx="7">
                  <c:v>3.41</c:v>
                </c:pt>
                <c:pt idx="8">
                  <c:v>2.2400000000000002</c:v>
                </c:pt>
                <c:pt idx="9">
                  <c:v>2.73</c:v>
                </c:pt>
                <c:pt idx="10">
                  <c:v>2.27</c:v>
                </c:pt>
                <c:pt idx="11">
                  <c:v>1.01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155522560"/>
        <c:axId val="155524480"/>
      </c:barChart>
      <c:catAx>
        <c:axId val="155522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Commodity</a:t>
                </a:r>
              </a:p>
            </c:rich>
          </c:tx>
          <c:overlay val="0"/>
        </c:title>
        <c:majorTickMark val="out"/>
        <c:minorTickMark val="none"/>
        <c:tickLblPos val="nextTo"/>
        <c:crossAx val="155524480"/>
        <c:crosses val="autoZero"/>
        <c:auto val="1"/>
        <c:lblAlgn val="ctr"/>
        <c:lblOffset val="100"/>
        <c:noMultiLvlLbl val="0"/>
      </c:catAx>
      <c:valAx>
        <c:axId val="15552448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Cents of transportation required to deliver dollar of commodity to consumers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15552256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91027505149642551"/>
          <c:y val="0.33619474036333696"/>
          <c:w val="5.644082180567124E-2"/>
          <c:h val="0.1772834645669291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0.59766</cdr:y>
    </cdr:from>
    <cdr:to>
      <cdr:x>0.09074</cdr:x>
      <cdr:y>0.67969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24634" y="3768945"/>
          <a:ext cx="788275" cy="517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l"/>
          <a:r>
            <a:rPr lang="en-US" sz="1000" dirty="0">
              <a:latin typeface="+mj-lt"/>
            </a:rPr>
            <a:t>Truck</a:t>
          </a:r>
        </a:p>
      </cdr:txBody>
    </cdr:sp>
  </cdr:relSizeAnchor>
  <cdr:relSizeAnchor xmlns:cdr="http://schemas.openxmlformats.org/drawingml/2006/chartDrawing">
    <cdr:from>
      <cdr:x>0</cdr:x>
      <cdr:y>0.40755</cdr:y>
    </cdr:from>
    <cdr:to>
      <cdr:x>0.12844</cdr:x>
      <cdr:y>0.48958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1739097"/>
          <a:ext cx="1066800" cy="35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000" dirty="0" smtClean="0"/>
            <a:t> </a:t>
          </a:r>
          <a:r>
            <a:rPr lang="en-US" sz="1000" dirty="0" smtClean="0">
              <a:latin typeface="+mj-lt"/>
            </a:rPr>
            <a:t>Air</a:t>
          </a:r>
          <a:endParaRPr lang="en-US" sz="10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0.00284</cdr:x>
      <cdr:y>0.23958</cdr:y>
    </cdr:from>
    <cdr:to>
      <cdr:x>0.12844</cdr:x>
      <cdr:y>0.32161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588" y="1022336"/>
          <a:ext cx="1043212" cy="350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000" dirty="0"/>
            <a:t>Rail</a:t>
          </a:r>
        </a:p>
      </cdr:txBody>
    </cdr:sp>
  </cdr:relSizeAnchor>
  <cdr:relSizeAnchor xmlns:cdr="http://schemas.openxmlformats.org/drawingml/2006/chartDrawing">
    <cdr:from>
      <cdr:x>0.00284</cdr:x>
      <cdr:y>0.09375</cdr:y>
    </cdr:from>
    <cdr:to>
      <cdr:x>0.12844</cdr:x>
      <cdr:y>0.17578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3588" y="400050"/>
          <a:ext cx="1043212" cy="350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000" dirty="0">
              <a:latin typeface="+mj-lt"/>
            </a:rPr>
            <a:t>Water</a:t>
          </a:r>
        </a:p>
      </cdr:txBody>
    </cdr:sp>
  </cdr:relSizeAnchor>
  <cdr:relSizeAnchor xmlns:cdr="http://schemas.openxmlformats.org/drawingml/2006/chartDrawing">
    <cdr:from>
      <cdr:x>0</cdr:x>
      <cdr:y>0.55469</cdr:y>
    </cdr:from>
    <cdr:to>
      <cdr:x>0.12844</cdr:x>
      <cdr:y>0.75781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0" y="2366973"/>
          <a:ext cx="1066800" cy="866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/>
            <a:t>2012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2007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2002</a:t>
          </a:r>
        </a:p>
      </cdr:txBody>
    </cdr:sp>
  </cdr:relSizeAnchor>
  <cdr:relSizeAnchor xmlns:cdr="http://schemas.openxmlformats.org/drawingml/2006/chartDrawing">
    <cdr:from>
      <cdr:x>0.00378</cdr:x>
      <cdr:y>0.38151</cdr:y>
    </cdr:from>
    <cdr:to>
      <cdr:x>0.12844</cdr:x>
      <cdr:y>0.58464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1396" y="1627979"/>
          <a:ext cx="1035404" cy="866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/>
            <a:t>2012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2007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2002</a:t>
          </a:r>
        </a:p>
      </cdr:txBody>
    </cdr:sp>
  </cdr:relSizeAnchor>
  <cdr:relSizeAnchor xmlns:cdr="http://schemas.openxmlformats.org/drawingml/2006/chartDrawing">
    <cdr:from>
      <cdr:x>0.00473</cdr:x>
      <cdr:y>0.20443</cdr:y>
    </cdr:from>
    <cdr:to>
      <cdr:x>0.12844</cdr:x>
      <cdr:y>0.36979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9286" y="872344"/>
          <a:ext cx="1027514" cy="705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/>
            <a:t>2012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2007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2002</a:t>
          </a:r>
        </a:p>
      </cdr:txBody>
    </cdr:sp>
  </cdr:relSizeAnchor>
  <cdr:relSizeAnchor xmlns:cdr="http://schemas.openxmlformats.org/drawingml/2006/chartDrawing">
    <cdr:from>
      <cdr:x>0.00378</cdr:x>
      <cdr:y>0.02734</cdr:y>
    </cdr:from>
    <cdr:to>
      <cdr:x>0.12844</cdr:x>
      <cdr:y>0.19141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1396" y="116665"/>
          <a:ext cx="1035403" cy="70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/>
            <a:t>2012</a:t>
          </a:r>
        </a:p>
        <a:p xmlns:a="http://schemas.openxmlformats.org/drawingml/2006/main">
          <a:pPr algn="r"/>
          <a:endParaRPr lang="en-US" sz="600" dirty="0" smtClean="0"/>
        </a:p>
        <a:p xmlns:a="http://schemas.openxmlformats.org/drawingml/2006/main">
          <a:pPr algn="r"/>
          <a:r>
            <a:rPr lang="en-US" sz="1000" dirty="0" smtClean="0"/>
            <a:t>2007</a:t>
          </a:r>
          <a:endParaRPr lang="en-US" sz="1000" dirty="0"/>
        </a:p>
        <a:p xmlns:a="http://schemas.openxmlformats.org/drawingml/2006/main">
          <a:pPr algn="r"/>
          <a:endParaRPr lang="en-US" sz="600" dirty="0" smtClean="0"/>
        </a:p>
        <a:p xmlns:a="http://schemas.openxmlformats.org/drawingml/2006/main">
          <a:pPr algn="r"/>
          <a:r>
            <a:rPr lang="en-US" sz="1000" dirty="0" smtClean="0"/>
            <a:t>2002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0.00945</cdr:x>
      <cdr:y>0.72786</cdr:y>
    </cdr:from>
    <cdr:to>
      <cdr:x>0.12844</cdr:x>
      <cdr:y>0.93099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8490" y="3105924"/>
          <a:ext cx="988310" cy="866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/>
            <a:t>2012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2007</a:t>
          </a:r>
        </a:p>
        <a:p xmlns:a="http://schemas.openxmlformats.org/drawingml/2006/main">
          <a:pPr algn="r"/>
          <a:endParaRPr lang="en-US" sz="600" dirty="0"/>
        </a:p>
        <a:p xmlns:a="http://schemas.openxmlformats.org/drawingml/2006/main">
          <a:pPr algn="r"/>
          <a:r>
            <a:rPr lang="en-US" sz="1000" dirty="0"/>
            <a:t>2002</a:t>
          </a:r>
        </a:p>
      </cdr:txBody>
    </cdr:sp>
  </cdr:relSizeAnchor>
  <cdr:relSizeAnchor xmlns:cdr="http://schemas.openxmlformats.org/drawingml/2006/chartDrawing">
    <cdr:from>
      <cdr:x>0</cdr:x>
      <cdr:y>0.76823</cdr:y>
    </cdr:from>
    <cdr:to>
      <cdr:x>0.09074</cdr:x>
      <cdr:y>0.85026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-24634" y="4844612"/>
          <a:ext cx="788275" cy="517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000" dirty="0">
              <a:latin typeface="+mj-lt"/>
            </a:rPr>
            <a:t>House-</a:t>
          </a:r>
        </a:p>
        <a:p xmlns:a="http://schemas.openxmlformats.org/drawingml/2006/main">
          <a:pPr algn="l"/>
          <a:r>
            <a:rPr lang="en-US" sz="1000" dirty="0">
              <a:latin typeface="+mj-lt"/>
            </a:rPr>
            <a:t>hold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BFED4-D747-4629-B8B8-89DA826920D1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786DA-5783-4AC6-8571-2E3F6B74DF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31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E0BC38-09EC-4E93-BF5A-87BED6EFBFBF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8F025D-073B-466B-8858-5F70770942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8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78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amount</a:t>
            </a:r>
            <a:r>
              <a:rPr lang="en-US" baseline="0" dirty="0" smtClean="0"/>
              <a:t> of transportation required to deliver a commodity differs from the amount of transportation required to produce a dollar of industry output because, in most cases, commodities are produced by multiple industries.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TSA commodity-by-commodity requirements table shows the amount of transportation required to deliver a dollar of a commodity to final users. The preliminary 2012 data show that 5.9 cents of transportation is required to deliver a dollar of wholesale/retail trade goods to final users. This value is different from the amount of transportation required per dollar of industry output because wholesale/retail trade goods are produced by multiple industries. The TSA make table provides the information on what industries produce each commodity.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AF31C-2CF5-4607-8EE1-12A05032DF0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Conference board included TSI in its database of Global Business</a:t>
            </a:r>
            <a:r>
              <a:rPr lang="en-US" baseline="0" dirty="0" smtClean="0"/>
              <a:t> Cycle Indicators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Federal Reserve Bank of St. Louis accepted TSI and seasonally adjusted travel data into FRED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2AF6-ACF2-4E96-AA59-B40EDB3FC7A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67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2AF6-ACF2-4E96-AA59-B40EDB3FC7A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28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57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6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416FA-7260-42C2-A796-063435ABFA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TSI freight leads the growth cycles by an average of 4 – 5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2AF6-ACF2-4E96-AA59-B40EDB3FC7A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8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TSI passenger leads recessionary periods by an average of 4 – 5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2AF6-ACF2-4E96-AA59-B40EDB3FC7A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0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2AF6-ACF2-4E96-AA59-B40EDB3FC7A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99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For-hire and in-house air,</a:t>
            </a:r>
            <a:r>
              <a:rPr lang="en-US" baseline="0" dirty="0" smtClean="0"/>
              <a:t> rail, truck, and water</a:t>
            </a:r>
            <a:r>
              <a:rPr lang="en-US" dirty="0" smtClean="0"/>
              <a:t> transportation contributed about </a:t>
            </a:r>
            <a:r>
              <a:rPr lang="en-US" dirty="0">
                <a:latin typeface="Arial" charset="0"/>
                <a:cs typeface="Arial" charset="0"/>
              </a:rPr>
              <a:t>contributed $407 billion in 2012 </a:t>
            </a:r>
            <a:r>
              <a:rPr lang="en-US" dirty="0" smtClean="0"/>
              <a:t>to the national economy.</a:t>
            </a:r>
            <a:r>
              <a:rPr lang="en-US" baseline="0" dirty="0" smtClean="0"/>
              <a:t> Including other modes of for-hire transportation (such as pipeline and warehousing) and household transportation, brings the value added by transportation to $</a:t>
            </a:r>
            <a:r>
              <a:rPr lang="en-US" dirty="0">
                <a:latin typeface="Arial" charset="0"/>
                <a:cs typeface="Arial" charset="0"/>
              </a:rPr>
              <a:t>755 billion in 2012 (about 4.6% of GDP)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The TSAs maintain the framework of the I-O accounts from which they are derived.</a:t>
            </a:r>
            <a:r>
              <a:rPr lang="en-US" baseline="0" dirty="0" smtClean="0"/>
              <a:t> So the TSAs contain the same tables as the I-O accounts. This includes a make, use, direct requirements, and total requirements table. I am going to describe the kind of information that can be acquired from the tables to measure the value of transportation.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Direct and Indirect effects also computed but not included in this 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025D-073B-466B-8858-5F707709421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FA6-7B5A-4319-AE06-9D96D4027B04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684-A60C-4C13-A046-87E7518E5419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9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B94-B7D5-4940-BCEA-97B55904A267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15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TA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3400" y="1371600"/>
            <a:ext cx="8153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30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E6DC-A95B-4C1F-9958-A34D59EB93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FE4F-E084-4FFD-B7D4-A998C5256D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60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CE32-03E4-4415-9380-83EAA4F3DE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95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4F0B-2270-4571-AA9A-5995FD8255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39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E0-71FF-42A4-80F8-A3AB9168A2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71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34EF-74F9-4518-A199-5C6D246729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1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BA69-1546-418F-BF5C-61A4B52DF6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8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BE78-66E2-40D1-BD88-3C8ACA2CCED9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13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E9D3-2A1A-474B-AD6C-DAAF0A5DDC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0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A615-18AA-4084-8377-FDCBFEBB77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84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9584-8EE7-45A6-B73F-F76506EACB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06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A141-A210-4D7C-88ED-807EE43F57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1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E712-15DF-48A1-AA15-338291DB12AB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4E3B-91D4-42C3-9139-A98E978F3BAB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4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203-9279-4CC8-8BF4-4ED2CEC2C933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9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9BF9-3A7F-4503-BF96-C27FF1AD3CB5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4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1509-2C38-46A8-A493-401A086D3DBF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4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BB-A324-4886-91A9-3AEC3391E403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0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689-31AB-4BAE-A8FF-DBFB9D446A98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218" y="2863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6139-536A-493C-A873-BAE8C8EBE720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719" y="6400800"/>
            <a:ext cx="1950991" cy="25146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38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B4B7-B4E9-4092-B9BF-3E900CDFE8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324B-3EA8-4B20-AFDA-6242F6057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ranstats.bts.gov/osea/seasonaladjustment/?PageVar=VMT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Advisory Council on Transportation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Transportation Economic Measures</a:t>
            </a:r>
          </a:p>
          <a:p>
            <a:r>
              <a:rPr lang="en-US" dirty="0"/>
              <a:t>May 19,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Karen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TSA Components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Structure replicates I-O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accounts.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</a:rPr>
              <a:t>Make table: </a:t>
            </a:r>
            <a:endParaRPr lang="en-US" sz="2400" dirty="0" smtClean="0">
              <a:solidFill>
                <a:srgbClr val="003399"/>
              </a:solidFill>
            </a:endParaRP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2400" kern="0" dirty="0" smtClean="0"/>
              <a:t>Value of commodities produced by each industry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</a:rPr>
              <a:t>Use table: </a:t>
            </a:r>
            <a:endParaRPr lang="en-US" sz="2400" dirty="0" smtClean="0">
              <a:solidFill>
                <a:srgbClr val="003399"/>
              </a:solidFill>
            </a:endParaRP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2400" kern="0" dirty="0" smtClean="0"/>
              <a:t>Value of commodities used by each industry during production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kern="0" dirty="0" smtClean="0">
                <a:solidFill>
                  <a:srgbClr val="003399"/>
                </a:solidFill>
              </a:rPr>
              <a:t>Direct requirements table:</a:t>
            </a:r>
            <a:endParaRPr lang="en-US" sz="2400" dirty="0" smtClean="0">
              <a:solidFill>
                <a:srgbClr val="003399"/>
              </a:solidFill>
            </a:endParaRP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2400" kern="0" dirty="0" smtClean="0"/>
              <a:t>Value of commodities used by each industry during production as per dollar of industry output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</a:rPr>
              <a:t>Commodity by commodity requirements table:</a:t>
            </a:r>
            <a:endParaRPr lang="en-US" sz="2400" dirty="0" smtClean="0">
              <a:solidFill>
                <a:srgbClr val="003399"/>
              </a:solidFill>
            </a:endParaRPr>
          </a:p>
          <a:p>
            <a:pPr marL="1776413" lvl="2" indent="-457200">
              <a:buFont typeface="Arial" pitchFamily="34" charset="0"/>
              <a:buChar char="•"/>
              <a:defRPr/>
            </a:pPr>
            <a:r>
              <a:rPr lang="en-US" sz="2400" kern="0" dirty="0" smtClean="0"/>
              <a:t>Value of inputs for each commodity required to deliver a dollar of the commodity to final users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lvl="1">
              <a:spcBef>
                <a:spcPct val="20000"/>
              </a:spcBef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charset="0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6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357809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Cost of Transportation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Services by Commodity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baseline="0" dirty="0" smtClean="0">
                <a:latin typeface="+mj-lt"/>
                <a:ea typeface="+mj-ea"/>
                <a:cs typeface="+mj-cs"/>
              </a:rPr>
              <a:t>(TSA commodity-by-commodity requirements table) 2012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394711"/>
              </p:ext>
            </p:extLst>
          </p:nvPr>
        </p:nvGraphicFramePr>
        <p:xfrm>
          <a:off x="357809" y="1600200"/>
          <a:ext cx="838504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32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Analysis -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Transportation Services Index</a:t>
            </a:r>
          </a:p>
          <a:p>
            <a:pPr lvl="1"/>
            <a:r>
              <a:rPr lang="en-US" dirty="0" smtClean="0"/>
              <a:t>Conference Board</a:t>
            </a:r>
          </a:p>
          <a:p>
            <a:pPr lvl="1"/>
            <a:r>
              <a:rPr lang="en-US" dirty="0" smtClean="0"/>
              <a:t>Federal Reserve Bank of St. Louis – FRED</a:t>
            </a:r>
          </a:p>
          <a:p>
            <a:pPr lvl="1"/>
            <a:r>
              <a:rPr lang="en-US" dirty="0" smtClean="0"/>
              <a:t>Fast Lane Blog – 10 year anniversary of TSI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Transportation Satellite Accounts</a:t>
            </a:r>
          </a:p>
          <a:p>
            <a:pPr lvl="1"/>
            <a:r>
              <a:rPr lang="en-US" dirty="0" smtClean="0"/>
              <a:t>2006 – 2012 accounts ready for release</a:t>
            </a:r>
          </a:p>
          <a:p>
            <a:pPr lvl="1"/>
            <a:r>
              <a:rPr lang="en-US" dirty="0" smtClean="0"/>
              <a:t>New publication – Understanding the TSA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25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Upcoming Economic Analysis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Visiting BEA on BTS Economic Products and BEA Productivity Accounts.</a:t>
            </a:r>
          </a:p>
          <a:p>
            <a:r>
              <a:rPr lang="en-US" dirty="0" smtClean="0"/>
              <a:t>Transportation Satellite Account Abstract Submitted to American Economic Association (for SGE session)</a:t>
            </a:r>
          </a:p>
          <a:p>
            <a:r>
              <a:rPr lang="en-US" dirty="0" smtClean="0"/>
              <a:t>Transportation Economic Facts and Figures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7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Transportation Services Index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Recent Research Activity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Transportation Satellite Accounts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Recent Research Activity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Economic Analysis Outreach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Transportation Services Index (TSI)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>
                <a:solidFill>
                  <a:srgbClr val="0070C0"/>
                </a:solidFill>
              </a:rPr>
              <a:t>monthly</a:t>
            </a:r>
            <a:r>
              <a:rPr lang="en-US" sz="2000" dirty="0"/>
              <a:t> measure of the volume of services performed by the </a:t>
            </a:r>
            <a:r>
              <a:rPr lang="en-US" sz="2000" dirty="0">
                <a:solidFill>
                  <a:srgbClr val="0070C0"/>
                </a:solidFill>
              </a:rPr>
              <a:t>‘for-hire’ </a:t>
            </a:r>
            <a:r>
              <a:rPr lang="en-US" sz="2000" dirty="0"/>
              <a:t>transportation sector (for hire transportation services are produced by transportation companies, and sold to other firms and to households) </a:t>
            </a:r>
          </a:p>
          <a:p>
            <a:pPr marL="5254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For hire transportation </a:t>
            </a:r>
            <a:r>
              <a:rPr lang="en-US" sz="2000" dirty="0"/>
              <a:t>includes trucking, freight rail, passenger rail, and aviation</a:t>
            </a:r>
          </a:p>
          <a:p>
            <a:pPr marL="5254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TSI consists of </a:t>
            </a:r>
            <a:r>
              <a:rPr lang="en-US" sz="2000" dirty="0">
                <a:solidFill>
                  <a:srgbClr val="0070C0"/>
                </a:solidFill>
              </a:rPr>
              <a:t>three data series </a:t>
            </a:r>
            <a:r>
              <a:rPr lang="en-US" sz="2000" dirty="0"/>
              <a:t>– 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Freight TSI </a:t>
            </a:r>
            <a:r>
              <a:rPr lang="en-US" sz="2000" dirty="0"/>
              <a:t>which covers the activities of for-hire freight carriers 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Passenger TSI </a:t>
            </a:r>
            <a:r>
              <a:rPr lang="en-US" sz="2000" dirty="0"/>
              <a:t>which covers the activities of for-hire passenger carriers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Combined TSI </a:t>
            </a:r>
            <a:r>
              <a:rPr lang="en-US" sz="2000" dirty="0"/>
              <a:t>which includes all for hire transportation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8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oShape 51"/>
          <p:cNvSpPr>
            <a:spLocks noChangeArrowheads="1"/>
          </p:cNvSpPr>
          <p:nvPr/>
        </p:nvSpPr>
        <p:spPr bwMode="auto">
          <a:xfrm>
            <a:off x="5265452" y="3886200"/>
            <a:ext cx="508000" cy="57150"/>
          </a:xfrm>
          <a:prstGeom prst="rightArrow">
            <a:avLst>
              <a:gd name="adj1" fmla="val 50000"/>
              <a:gd name="adj2" fmla="val 222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00" dirty="0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TSI Production Process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9652" y="1143000"/>
            <a:ext cx="7459948" cy="5225942"/>
            <a:chOff x="769652" y="1143000"/>
            <a:chExt cx="6985000" cy="5225942"/>
          </a:xfrm>
        </p:grpSpPr>
        <p:sp>
          <p:nvSpPr>
            <p:cNvPr id="67" name="Text Box 10"/>
            <p:cNvSpPr txBox="1">
              <a:spLocks noChangeArrowheads="1"/>
            </p:cNvSpPr>
            <p:nvPr/>
          </p:nvSpPr>
          <p:spPr bwMode="auto">
            <a:xfrm>
              <a:off x="991711" y="1143000"/>
              <a:ext cx="49725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charset="0"/>
                </a:rPr>
                <a:t>Data </a:t>
              </a:r>
            </a:p>
          </p:txBody>
        </p:sp>
        <p:sp>
          <p:nvSpPr>
            <p:cNvPr id="68" name="Text Box 11"/>
            <p:cNvSpPr txBox="1">
              <a:spLocks noChangeArrowheads="1"/>
            </p:cNvSpPr>
            <p:nvPr/>
          </p:nvSpPr>
          <p:spPr bwMode="auto">
            <a:xfrm>
              <a:off x="2209800" y="1154112"/>
              <a:ext cx="8899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charset="0"/>
                </a:rPr>
                <a:t>Seasonal </a:t>
              </a:r>
            </a:p>
            <a:p>
              <a:r>
                <a:rPr lang="en-US" sz="1000" b="1" dirty="0">
                  <a:latin typeface="Arial" charset="0"/>
                </a:rPr>
                <a:t>Adjustment</a:t>
              </a:r>
            </a:p>
          </p:txBody>
        </p:sp>
        <p:sp>
          <p:nvSpPr>
            <p:cNvPr id="78" name="Text Box 21"/>
            <p:cNvSpPr txBox="1">
              <a:spLocks noChangeArrowheads="1"/>
            </p:cNvSpPr>
            <p:nvPr/>
          </p:nvSpPr>
          <p:spPr bwMode="auto">
            <a:xfrm>
              <a:off x="3505200" y="1143000"/>
              <a:ext cx="5180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charset="0"/>
                </a:rPr>
                <a:t>Index</a:t>
              </a:r>
            </a:p>
            <a:p>
              <a:r>
                <a:rPr lang="en-US" sz="1000" b="1" dirty="0">
                  <a:latin typeface="Arial" charset="0"/>
                </a:rPr>
                <a:t>2000</a:t>
              </a:r>
            </a:p>
          </p:txBody>
        </p:sp>
        <p:sp>
          <p:nvSpPr>
            <p:cNvPr id="104" name="Text Box 47"/>
            <p:cNvSpPr txBox="1">
              <a:spLocks noChangeArrowheads="1"/>
            </p:cNvSpPr>
            <p:nvPr/>
          </p:nvSpPr>
          <p:spPr bwMode="auto">
            <a:xfrm>
              <a:off x="4572000" y="1143000"/>
              <a:ext cx="8611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charset="0"/>
                </a:rPr>
                <a:t>Weight  </a:t>
              </a:r>
            </a:p>
            <a:p>
              <a:r>
                <a:rPr lang="en-US" sz="1000" b="1" dirty="0">
                  <a:latin typeface="Arial" charset="0"/>
                </a:rPr>
                <a:t>&amp; Combine</a:t>
              </a:r>
            </a:p>
          </p:txBody>
        </p:sp>
        <p:sp>
          <p:nvSpPr>
            <p:cNvPr id="105" name="Text Box 48"/>
            <p:cNvSpPr txBox="1">
              <a:spLocks noChangeArrowheads="1"/>
            </p:cNvSpPr>
            <p:nvPr/>
          </p:nvSpPr>
          <p:spPr bwMode="auto">
            <a:xfrm>
              <a:off x="5660751" y="1143000"/>
              <a:ext cx="8611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charset="0"/>
                </a:rPr>
                <a:t>Weight  </a:t>
              </a:r>
            </a:p>
            <a:p>
              <a:r>
                <a:rPr lang="en-US" sz="1000" b="1" dirty="0">
                  <a:latin typeface="Arial" charset="0"/>
                </a:rPr>
                <a:t>&amp; Combine</a:t>
              </a:r>
            </a:p>
          </p:txBody>
        </p:sp>
        <p:sp>
          <p:nvSpPr>
            <p:cNvPr id="106" name="Text Box 49"/>
            <p:cNvSpPr txBox="1">
              <a:spLocks noChangeArrowheads="1"/>
            </p:cNvSpPr>
            <p:nvPr/>
          </p:nvSpPr>
          <p:spPr bwMode="auto">
            <a:xfrm>
              <a:off x="7010400" y="1322121"/>
              <a:ext cx="5405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Arial" charset="0"/>
                </a:rPr>
                <a:t>Chain</a:t>
              </a: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769652" y="1644542"/>
              <a:ext cx="6985000" cy="4724400"/>
              <a:chOff x="558800" y="1676400"/>
              <a:chExt cx="8128000" cy="5486400"/>
            </a:xfrm>
          </p:grpSpPr>
          <p:sp>
            <p:nvSpPr>
              <p:cNvPr id="59" name="AutoShape 2"/>
              <p:cNvSpPr>
                <a:spLocks noChangeArrowheads="1"/>
              </p:cNvSpPr>
              <p:nvPr/>
            </p:nvSpPr>
            <p:spPr bwMode="auto">
              <a:xfrm>
                <a:off x="558800" y="4419600"/>
                <a:ext cx="1422400" cy="45720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Rail Carloads 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&amp; Intermodals</a:t>
                </a:r>
              </a:p>
            </p:txBody>
          </p:sp>
          <p:sp>
            <p:nvSpPr>
              <p:cNvPr id="60" name="AutoShape 3"/>
              <p:cNvSpPr>
                <a:spLocks noChangeArrowheads="1"/>
              </p:cNvSpPr>
              <p:nvPr/>
            </p:nvSpPr>
            <p:spPr bwMode="auto">
              <a:xfrm>
                <a:off x="558800" y="3733800"/>
                <a:ext cx="1422400" cy="45720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Truck 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Tonnage</a:t>
                </a:r>
              </a:p>
            </p:txBody>
          </p:sp>
          <p:sp>
            <p:nvSpPr>
              <p:cNvPr id="61" name="AutoShape 4"/>
              <p:cNvSpPr>
                <a:spLocks noChangeArrowheads="1"/>
              </p:cNvSpPr>
              <p:nvPr/>
            </p:nvSpPr>
            <p:spPr bwMode="auto">
              <a:xfrm>
                <a:off x="558800" y="3048000"/>
                <a:ext cx="1422400" cy="457200"/>
              </a:xfrm>
              <a:prstGeom prst="flowChart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Rail </a:t>
                </a:r>
                <a:r>
                  <a:rPr lang="en-US" sz="1000" dirty="0" smtClean="0">
                    <a:latin typeface="Arial" charset="0"/>
                  </a:rPr>
                  <a:t>Revenue</a:t>
                </a:r>
              </a:p>
              <a:p>
                <a:pPr algn="ctr"/>
                <a:r>
                  <a:rPr lang="en-US" sz="1000" dirty="0" smtClean="0">
                    <a:latin typeface="Arial" charset="0"/>
                  </a:rPr>
                  <a:t>Passenger-Miles</a:t>
                </a:r>
                <a:endParaRPr lang="en-US" sz="1000" dirty="0">
                  <a:latin typeface="Arial" charset="0"/>
                </a:endParaRPr>
              </a:p>
            </p:txBody>
          </p:sp>
          <p:sp>
            <p:nvSpPr>
              <p:cNvPr id="62" name="AutoShape 5"/>
              <p:cNvSpPr>
                <a:spLocks noChangeArrowheads="1"/>
              </p:cNvSpPr>
              <p:nvPr/>
            </p:nvSpPr>
            <p:spPr bwMode="auto">
              <a:xfrm>
                <a:off x="558800" y="2362200"/>
                <a:ext cx="1422400" cy="457200"/>
              </a:xfrm>
              <a:prstGeom prst="flowChart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Transit 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Ridership</a:t>
                </a:r>
              </a:p>
            </p:txBody>
          </p:sp>
          <p:sp>
            <p:nvSpPr>
              <p:cNvPr id="63" name="AutoShape 6"/>
              <p:cNvSpPr>
                <a:spLocks noChangeArrowheads="1"/>
              </p:cNvSpPr>
              <p:nvPr/>
            </p:nvSpPr>
            <p:spPr bwMode="auto">
              <a:xfrm>
                <a:off x="558800" y="1676400"/>
                <a:ext cx="1422400" cy="457200"/>
              </a:xfrm>
              <a:prstGeom prst="flowChart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Air </a:t>
                </a:r>
                <a:r>
                  <a:rPr lang="en-US" sz="1000" dirty="0" smtClean="0">
                    <a:latin typeface="Arial" charset="0"/>
                  </a:rPr>
                  <a:t>Revenue </a:t>
                </a:r>
              </a:p>
              <a:p>
                <a:pPr algn="ctr"/>
                <a:r>
                  <a:rPr lang="en-US" sz="1000" dirty="0" smtClean="0"/>
                  <a:t>Passenger- Miles</a:t>
                </a:r>
                <a:endParaRPr lang="en-US" sz="1000" dirty="0">
                  <a:latin typeface="Arial" charset="0"/>
                </a:endParaRPr>
              </a:p>
            </p:txBody>
          </p:sp>
          <p:sp>
            <p:nvSpPr>
              <p:cNvPr id="64" name="AutoShape 7"/>
              <p:cNvSpPr>
                <a:spLocks noChangeArrowheads="1"/>
              </p:cNvSpPr>
              <p:nvPr/>
            </p:nvSpPr>
            <p:spPr bwMode="auto">
              <a:xfrm>
                <a:off x="558800" y="5162550"/>
                <a:ext cx="1498600" cy="45720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Waterborne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Commerce</a:t>
                </a:r>
              </a:p>
            </p:txBody>
          </p:sp>
          <p:sp>
            <p:nvSpPr>
              <p:cNvPr id="65" name="AutoShape 8"/>
              <p:cNvSpPr>
                <a:spLocks noChangeArrowheads="1"/>
              </p:cNvSpPr>
              <p:nvPr/>
            </p:nvSpPr>
            <p:spPr bwMode="auto">
              <a:xfrm>
                <a:off x="558800" y="5905500"/>
                <a:ext cx="1422400" cy="45720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Air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Ton-Miles</a:t>
                </a:r>
              </a:p>
            </p:txBody>
          </p:sp>
          <p:sp>
            <p:nvSpPr>
              <p:cNvPr id="66" name="AutoShape 9"/>
              <p:cNvSpPr>
                <a:spLocks noChangeArrowheads="1"/>
              </p:cNvSpPr>
              <p:nvPr/>
            </p:nvSpPr>
            <p:spPr bwMode="auto">
              <a:xfrm>
                <a:off x="558800" y="6705600"/>
                <a:ext cx="1524000" cy="45720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Movement of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Gas  &amp; Petroleum</a:t>
                </a: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1981200" y="1676400"/>
                <a:ext cx="3149600" cy="5429250"/>
                <a:chOff x="1981200" y="1676400"/>
                <a:chExt cx="3149600" cy="5429250"/>
              </a:xfrm>
            </p:grpSpPr>
            <p:grpSp>
              <p:nvGrpSpPr>
                <p:cNvPr id="69" name="Group 12"/>
                <p:cNvGrpSpPr>
                  <a:grpSpLocks/>
                </p:cNvGrpSpPr>
                <p:nvPr/>
              </p:nvGrpSpPr>
              <p:grpSpPr bwMode="auto">
                <a:xfrm>
                  <a:off x="1981200" y="1905000"/>
                  <a:ext cx="3149600" cy="5086350"/>
                  <a:chOff x="1008" y="1008"/>
                  <a:chExt cx="2064" cy="4272"/>
                </a:xfrm>
              </p:grpSpPr>
              <p:sp>
                <p:nvSpPr>
                  <p:cNvPr id="70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008"/>
                    <a:ext cx="1920" cy="48"/>
                  </a:xfrm>
                  <a:prstGeom prst="rightArrow">
                    <a:avLst>
                      <a:gd name="adj1" fmla="val 50000"/>
                      <a:gd name="adj2" fmla="val 1000000"/>
                    </a:avLst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71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584"/>
                    <a:ext cx="1968" cy="96"/>
                  </a:xfrm>
                  <a:prstGeom prst="rightArrow">
                    <a:avLst>
                      <a:gd name="adj1" fmla="val 50000"/>
                      <a:gd name="adj2" fmla="val 512500"/>
                    </a:avLst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72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160"/>
                    <a:ext cx="1968" cy="48"/>
                  </a:xfrm>
                  <a:prstGeom prst="rightArrow">
                    <a:avLst>
                      <a:gd name="adj1" fmla="val 50000"/>
                      <a:gd name="adj2" fmla="val 1025000"/>
                    </a:avLst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73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736"/>
                    <a:ext cx="2016" cy="48"/>
                  </a:xfrm>
                  <a:prstGeom prst="rightArrow">
                    <a:avLst>
                      <a:gd name="adj1" fmla="val 50000"/>
                      <a:gd name="adj2" fmla="val 1050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74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3264"/>
                    <a:ext cx="2064" cy="48"/>
                  </a:xfrm>
                  <a:prstGeom prst="rightArrow">
                    <a:avLst>
                      <a:gd name="adj1" fmla="val 50000"/>
                      <a:gd name="adj2" fmla="val 107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75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3888"/>
                    <a:ext cx="2016" cy="48"/>
                  </a:xfrm>
                  <a:prstGeom prst="rightArrow">
                    <a:avLst>
                      <a:gd name="adj1" fmla="val 50000"/>
                      <a:gd name="adj2" fmla="val 1050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76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4560"/>
                    <a:ext cx="1968" cy="48"/>
                  </a:xfrm>
                  <a:prstGeom prst="rightArrow">
                    <a:avLst>
                      <a:gd name="adj1" fmla="val 50000"/>
                      <a:gd name="adj2" fmla="val 10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77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5232"/>
                    <a:ext cx="1920" cy="48"/>
                  </a:xfrm>
                  <a:prstGeom prst="rightArrow">
                    <a:avLst>
                      <a:gd name="adj1" fmla="val 50000"/>
                      <a:gd name="adj2" fmla="val 1000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</p:grpSp>
            <p:grpSp>
              <p:nvGrpSpPr>
                <p:cNvPr id="79" name="Group 22"/>
                <p:cNvGrpSpPr>
                  <a:grpSpLocks/>
                </p:cNvGrpSpPr>
                <p:nvPr/>
              </p:nvGrpSpPr>
              <p:grpSpPr bwMode="auto">
                <a:xfrm>
                  <a:off x="2489200" y="1676400"/>
                  <a:ext cx="401638" cy="5429250"/>
                  <a:chOff x="1392" y="816"/>
                  <a:chExt cx="190" cy="4560"/>
                </a:xfrm>
              </p:grpSpPr>
              <p:sp>
                <p:nvSpPr>
                  <p:cNvPr id="8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816"/>
                    <a:ext cx="0" cy="456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1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960"/>
                    <a:ext cx="190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2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6"/>
                    <a:ext cx="190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3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112"/>
                    <a:ext cx="190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640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5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3168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3792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4464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8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5184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</p:grpSp>
            <p:grpSp>
              <p:nvGrpSpPr>
                <p:cNvPr id="89" name="Group 32"/>
                <p:cNvGrpSpPr>
                  <a:grpSpLocks/>
                </p:cNvGrpSpPr>
                <p:nvPr/>
              </p:nvGrpSpPr>
              <p:grpSpPr bwMode="auto">
                <a:xfrm>
                  <a:off x="3810000" y="1676400"/>
                  <a:ext cx="401638" cy="5429250"/>
                  <a:chOff x="2208" y="768"/>
                  <a:chExt cx="190" cy="4560"/>
                </a:xfrm>
              </p:grpSpPr>
              <p:sp>
                <p:nvSpPr>
                  <p:cNvPr id="9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768"/>
                    <a:ext cx="0" cy="456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960"/>
                    <a:ext cx="190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2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536"/>
                    <a:ext cx="190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3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2112"/>
                    <a:ext cx="190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4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2640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5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3168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3792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4464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  <p:sp>
                <p:nvSpPr>
                  <p:cNvPr id="98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5136"/>
                    <a:ext cx="190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000" dirty="0"/>
                  </a:p>
                </p:txBody>
              </p:sp>
            </p:grpSp>
          </p:grpSp>
          <p:sp>
            <p:nvSpPr>
              <p:cNvPr id="99" name="Rectangle 42"/>
              <p:cNvSpPr>
                <a:spLocks noChangeArrowheads="1"/>
              </p:cNvSpPr>
              <p:nvPr/>
            </p:nvSpPr>
            <p:spPr bwMode="auto">
              <a:xfrm>
                <a:off x="5029200" y="1676400"/>
                <a:ext cx="914400" cy="177165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 smtClean="0">
                    <a:latin typeface="Arial" charset="0"/>
                  </a:rPr>
                  <a:t>Passenger</a:t>
                </a:r>
                <a:endParaRPr lang="en-US" sz="1000" dirty="0">
                  <a:latin typeface="Arial" charset="0"/>
                </a:endParaRPr>
              </a:p>
              <a:p>
                <a:pPr algn="ctr"/>
                <a:r>
                  <a:rPr lang="en-US" sz="1000" dirty="0">
                    <a:latin typeface="Arial" charset="0"/>
                  </a:rPr>
                  <a:t>TSI</a:t>
                </a:r>
              </a:p>
            </p:txBody>
          </p:sp>
          <p:sp>
            <p:nvSpPr>
              <p:cNvPr id="100" name="Rectangle 43"/>
              <p:cNvSpPr>
                <a:spLocks noChangeArrowheads="1"/>
              </p:cNvSpPr>
              <p:nvPr/>
            </p:nvSpPr>
            <p:spPr bwMode="auto">
              <a:xfrm>
                <a:off x="5029200" y="3848100"/>
                <a:ext cx="1016000" cy="30861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Freight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TSI</a:t>
                </a:r>
              </a:p>
            </p:txBody>
          </p:sp>
          <p:sp>
            <p:nvSpPr>
              <p:cNvPr id="101" name="Line 44"/>
              <p:cNvSpPr>
                <a:spLocks noChangeShapeType="1"/>
              </p:cNvSpPr>
              <p:nvPr/>
            </p:nvSpPr>
            <p:spPr bwMode="auto">
              <a:xfrm>
                <a:off x="6045200" y="2476500"/>
                <a:ext cx="406400" cy="857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000" dirty="0"/>
              </a:p>
            </p:txBody>
          </p:sp>
          <p:sp>
            <p:nvSpPr>
              <p:cNvPr id="102" name="Line 45"/>
              <p:cNvSpPr>
                <a:spLocks noChangeShapeType="1"/>
              </p:cNvSpPr>
              <p:nvPr/>
            </p:nvSpPr>
            <p:spPr bwMode="auto">
              <a:xfrm flipV="1">
                <a:off x="6045200" y="5276850"/>
                <a:ext cx="5080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000" dirty="0"/>
              </a:p>
            </p:txBody>
          </p:sp>
          <p:sp>
            <p:nvSpPr>
              <p:cNvPr id="103" name="Rectangle 46"/>
              <p:cNvSpPr>
                <a:spLocks noChangeArrowheads="1"/>
              </p:cNvSpPr>
              <p:nvPr/>
            </p:nvSpPr>
            <p:spPr bwMode="auto">
              <a:xfrm>
                <a:off x="6350000" y="3333750"/>
                <a:ext cx="812800" cy="1943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TSI</a:t>
                </a:r>
              </a:p>
            </p:txBody>
          </p:sp>
          <p:sp>
            <p:nvSpPr>
              <p:cNvPr id="107" name="AutoShape 50"/>
              <p:cNvSpPr>
                <a:spLocks noChangeArrowheads="1"/>
              </p:cNvSpPr>
              <p:nvPr/>
            </p:nvSpPr>
            <p:spPr bwMode="auto">
              <a:xfrm>
                <a:off x="5943600" y="2362200"/>
                <a:ext cx="1422400" cy="114300"/>
              </a:xfrm>
              <a:prstGeom prst="rightArrow">
                <a:avLst>
                  <a:gd name="adj1" fmla="val 50000"/>
                  <a:gd name="adj2" fmla="val 311111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 dirty="0"/>
              </a:p>
            </p:txBody>
          </p:sp>
          <p:sp>
            <p:nvSpPr>
              <p:cNvPr id="109" name="AutoShape 52"/>
              <p:cNvSpPr>
                <a:spLocks noChangeArrowheads="1"/>
              </p:cNvSpPr>
              <p:nvPr/>
            </p:nvSpPr>
            <p:spPr bwMode="auto">
              <a:xfrm>
                <a:off x="6146800" y="6248400"/>
                <a:ext cx="1422400" cy="114300"/>
              </a:xfrm>
              <a:prstGeom prst="rightArrow">
                <a:avLst>
                  <a:gd name="adj1" fmla="val 50000"/>
                  <a:gd name="adj2" fmla="val 31111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 dirty="0"/>
              </a:p>
            </p:txBody>
          </p:sp>
          <p:sp>
            <p:nvSpPr>
              <p:cNvPr id="110" name="Rectangle 53"/>
              <p:cNvSpPr>
                <a:spLocks noChangeArrowheads="1"/>
              </p:cNvSpPr>
              <p:nvPr/>
            </p:nvSpPr>
            <p:spPr bwMode="auto">
              <a:xfrm>
                <a:off x="7569200" y="1905000"/>
                <a:ext cx="1016000" cy="12573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Chained </a:t>
                </a:r>
              </a:p>
              <a:p>
                <a:pPr algn="ctr"/>
                <a:r>
                  <a:rPr lang="en-US" sz="1000" dirty="0" smtClean="0">
                    <a:latin typeface="Arial" charset="0"/>
                  </a:rPr>
                  <a:t>Passenger</a:t>
                </a:r>
                <a:endParaRPr lang="en-US" sz="1000" dirty="0">
                  <a:latin typeface="Arial" charset="0"/>
                </a:endParaRPr>
              </a:p>
              <a:p>
                <a:pPr algn="ctr"/>
                <a:r>
                  <a:rPr lang="en-US" sz="1000" dirty="0">
                    <a:latin typeface="Arial" charset="0"/>
                  </a:rPr>
                  <a:t>TSI</a:t>
                </a:r>
              </a:p>
            </p:txBody>
          </p:sp>
          <p:sp>
            <p:nvSpPr>
              <p:cNvPr id="111" name="Rectangle 54"/>
              <p:cNvSpPr>
                <a:spLocks noChangeArrowheads="1"/>
              </p:cNvSpPr>
              <p:nvPr/>
            </p:nvSpPr>
            <p:spPr bwMode="auto">
              <a:xfrm>
                <a:off x="7670800" y="3790950"/>
                <a:ext cx="1016000" cy="12573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Chained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TSI</a:t>
                </a:r>
              </a:p>
            </p:txBody>
          </p:sp>
          <p:sp>
            <p:nvSpPr>
              <p:cNvPr id="112" name="Rectangle 55"/>
              <p:cNvSpPr>
                <a:spLocks noChangeArrowheads="1"/>
              </p:cNvSpPr>
              <p:nvPr/>
            </p:nvSpPr>
            <p:spPr bwMode="auto">
              <a:xfrm>
                <a:off x="7670800" y="5734050"/>
                <a:ext cx="1016000" cy="12573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00" dirty="0">
                    <a:latin typeface="Arial" charset="0"/>
                  </a:rPr>
                  <a:t>Chained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 Freight</a:t>
                </a:r>
              </a:p>
              <a:p>
                <a:pPr algn="ctr"/>
                <a:r>
                  <a:rPr lang="en-US" sz="1000" dirty="0">
                    <a:latin typeface="Arial" charset="0"/>
                  </a:rPr>
                  <a:t>TSI</a:t>
                </a:r>
              </a:p>
            </p:txBody>
          </p:sp>
          <p:sp>
            <p:nvSpPr>
              <p:cNvPr id="113" name="AutoShape 56"/>
              <p:cNvSpPr>
                <a:spLocks noChangeArrowheads="1"/>
              </p:cNvSpPr>
              <p:nvPr/>
            </p:nvSpPr>
            <p:spPr bwMode="auto">
              <a:xfrm flipV="1">
                <a:off x="7162800" y="4533900"/>
                <a:ext cx="406400" cy="57150"/>
              </a:xfrm>
              <a:prstGeom prst="rightArrow">
                <a:avLst>
                  <a:gd name="adj1" fmla="val 50000"/>
                  <a:gd name="adj2" fmla="val 177778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48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cs typeface="Arial"/>
              </a:rPr>
              <a:t>TSI Freight compared to Growth Cycles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838200"/>
            <a:ext cx="8675687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8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406" y="228600"/>
            <a:ext cx="8229600" cy="7620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cs typeface="Arial"/>
              </a:rPr>
              <a:t>TSI Passenger Compared to Business Cycles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914400"/>
            <a:ext cx="8675687" cy="521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9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1676400"/>
            <a:ext cx="8153400" cy="4419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http://www.transtats.bts.gov/osea/seasonaladjustment/?</a:t>
            </a:r>
            <a:r>
              <a:rPr lang="en-US" dirty="0" smtClean="0">
                <a:hlinkClick r:id="rId2"/>
              </a:rPr>
              <a:t>PageVar=VMT</a:t>
            </a:r>
            <a:endParaRPr lang="en-US" dirty="0" smtClean="0"/>
          </a:p>
          <a:p>
            <a:r>
              <a:rPr lang="en-US" dirty="0" smtClean="0"/>
              <a:t>Air – </a:t>
            </a:r>
            <a:r>
              <a:rPr lang="en-US" sz="2400" dirty="0" smtClean="0"/>
              <a:t>available seat miles, enplanements, load factor, revenue passenger miles, revenue ton-miles</a:t>
            </a:r>
          </a:p>
          <a:p>
            <a:r>
              <a:rPr lang="en-US" dirty="0" smtClean="0"/>
              <a:t>Rail – </a:t>
            </a:r>
            <a:r>
              <a:rPr lang="en-US" sz="2200" dirty="0" smtClean="0"/>
              <a:t>freight carloads, intermodal traffic, passenger miles, </a:t>
            </a:r>
          </a:p>
          <a:p>
            <a:r>
              <a:rPr lang="en-US" dirty="0" smtClean="0"/>
              <a:t>Transit ridership</a:t>
            </a:r>
          </a:p>
          <a:p>
            <a:r>
              <a:rPr lang="en-US" dirty="0" smtClean="0"/>
              <a:t>Pipeline movements, natural </a:t>
            </a:r>
            <a:r>
              <a:rPr lang="en-US" dirty="0"/>
              <a:t>g</a:t>
            </a:r>
            <a:r>
              <a:rPr lang="en-US" dirty="0" smtClean="0"/>
              <a:t>as consumption</a:t>
            </a:r>
          </a:p>
          <a:p>
            <a:r>
              <a:rPr lang="en-US" dirty="0" smtClean="0"/>
              <a:t>Waterway tons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4282" y="286327"/>
            <a:ext cx="73625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Seasonally Adjusted Transportation Data</a:t>
            </a:r>
            <a:endParaRPr lang="en-US" dirty="0"/>
          </a:p>
        </p:txBody>
      </p:sp>
      <p:pic>
        <p:nvPicPr>
          <p:cNvPr id="4" name="Picture 2" descr="C:\Users\Karen.White\AppData\Local\Microsoft\Windows\Temporary Internet Files\Content.IE5\0XG98BS0\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9" y="304800"/>
            <a:ext cx="15240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  <a:defRPr/>
            </a:pPr>
            <a:endParaRPr lang="en-US" sz="2400" dirty="0"/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For-Hire: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BEA’s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I-O </a:t>
            </a:r>
            <a:r>
              <a:rPr lang="en-US" sz="2400" dirty="0"/>
              <a:t>accounts show the transportation value added by air, rail, water, truck, transit and ground passenger transportation, pipeline, other transportation and support activities, and warehousing and storage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In-House: </a:t>
            </a:r>
            <a:r>
              <a:rPr lang="en-US" sz="2400" dirty="0" smtClean="0"/>
              <a:t>TSAs </a:t>
            </a:r>
            <a:r>
              <a:rPr lang="en-US" sz="2400" dirty="0"/>
              <a:t>add on to I-O accounts. Show value of air, rail, water, and truck transportation produced and used within non-transportation industries</a:t>
            </a:r>
            <a:r>
              <a:rPr lang="en-US" sz="2400" dirty="0" smtClean="0"/>
              <a:t>.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sz="2400" dirty="0"/>
          </a:p>
          <a:p>
            <a:pPr marL="862013" indent="-404813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In-House Household Transportation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New addition to TSA. </a:t>
            </a:r>
          </a:p>
          <a:p>
            <a:pPr marL="862013" indent="-404813"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62013" indent="-404813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Annual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2002 - 2012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Transportation Satellite Account</a:t>
            </a:r>
            <a:endParaRPr lang="en-US" dirty="0"/>
          </a:p>
        </p:txBody>
      </p:sp>
      <p:pic>
        <p:nvPicPr>
          <p:cNvPr id="1026" name="Picture 2" descr="C:\Users\Karen.White\AppData\Local\Microsoft\Windows\Temporary Internet Files\Content.IE5\0XG98BS0\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47457"/>
            <a:ext cx="897082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aren.White\AppData\Local\Microsoft\Windows\Temporary Internet Files\Content.IE5\0XG98BS0\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47" y="4914900"/>
            <a:ext cx="897082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6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Value Added by Transportation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15163"/>
              </p:ext>
            </p:extLst>
          </p:nvPr>
        </p:nvGraphicFramePr>
        <p:xfrm>
          <a:off x="304800" y="1447800"/>
          <a:ext cx="83058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2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7A0F8396ABF42BFFE4B17D9FF6903" ma:contentTypeVersion="1" ma:contentTypeDescription="Create a new document." ma:contentTypeScope="" ma:versionID="b6f77739047530fad8c6bca04d2436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bb9ff0a29388135f283ffa78f89813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2E1C18-B79C-4421-8381-F745DAFE0E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CBA117-3EF1-4153-BC69-8A3046296BD2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23AD038-0AD8-452F-8ADC-D2E99373A4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7724</TotalTime>
  <Words>874</Words>
  <Application>Microsoft Office PowerPoint</Application>
  <PresentationFormat>On-screen Show (4:3)</PresentationFormat>
  <Paragraphs>174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Custom Design</vt:lpstr>
      <vt:lpstr>Office Theme</vt:lpstr>
      <vt:lpstr>Advisory Council on Transportation Statistics</vt:lpstr>
      <vt:lpstr>Overview</vt:lpstr>
      <vt:lpstr>Transportation Services Index (TSI) Overview</vt:lpstr>
      <vt:lpstr>TSI Production Process</vt:lpstr>
      <vt:lpstr>TSI Freight compared to Growth Cycles</vt:lpstr>
      <vt:lpstr>TSI Passenger Compared to Business Cycles</vt:lpstr>
      <vt:lpstr>Seasonally Adjusted Transportation Data</vt:lpstr>
      <vt:lpstr>Transportation Satellite Account</vt:lpstr>
      <vt:lpstr>Value Added by Transportation</vt:lpstr>
      <vt:lpstr>TSA Components</vt:lpstr>
      <vt:lpstr>PowerPoint Presentation</vt:lpstr>
      <vt:lpstr>Economic Analysis - Outreach</vt:lpstr>
      <vt:lpstr>Upcoming Economic Analysis 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 User</dc:creator>
  <cp:lastModifiedBy>USDOT</cp:lastModifiedBy>
  <cp:revision>151</cp:revision>
  <cp:lastPrinted>2015-05-18T18:47:49Z</cp:lastPrinted>
  <dcterms:created xsi:type="dcterms:W3CDTF">2014-02-06T15:07:56Z</dcterms:created>
  <dcterms:modified xsi:type="dcterms:W3CDTF">2015-05-19T12:05:04Z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0x010100C4E7A0F8396ABF42BFFE4B17D9FF6903</vt:lpwstr>
  </property>
</Properties>
</file>