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70" r:id="rId2"/>
    <p:sldMasterId id="2147483786" r:id="rId3"/>
  </p:sldMasterIdLst>
  <p:notesMasterIdLst>
    <p:notesMasterId r:id="rId37"/>
  </p:notesMasterIdLst>
  <p:handoutMasterIdLst>
    <p:handoutMasterId r:id="rId38"/>
  </p:handoutMasterIdLst>
  <p:sldIdLst>
    <p:sldId id="655" r:id="rId4"/>
    <p:sldId id="682" r:id="rId5"/>
    <p:sldId id="661" r:id="rId6"/>
    <p:sldId id="666" r:id="rId7"/>
    <p:sldId id="662" r:id="rId8"/>
    <p:sldId id="667" r:id="rId9"/>
    <p:sldId id="678" r:id="rId10"/>
    <p:sldId id="679" r:id="rId11"/>
    <p:sldId id="680" r:id="rId12"/>
    <p:sldId id="681" r:id="rId13"/>
    <p:sldId id="669" r:id="rId14"/>
    <p:sldId id="670" r:id="rId15"/>
    <p:sldId id="672" r:id="rId16"/>
    <p:sldId id="668" r:id="rId17"/>
    <p:sldId id="673" r:id="rId18"/>
    <p:sldId id="683" r:id="rId19"/>
    <p:sldId id="684" r:id="rId20"/>
    <p:sldId id="685" r:id="rId21"/>
    <p:sldId id="686" r:id="rId22"/>
    <p:sldId id="687" r:id="rId23"/>
    <p:sldId id="688" r:id="rId24"/>
    <p:sldId id="689" r:id="rId25"/>
    <p:sldId id="690" r:id="rId26"/>
    <p:sldId id="691" r:id="rId27"/>
    <p:sldId id="692" r:id="rId28"/>
    <p:sldId id="693" r:id="rId29"/>
    <p:sldId id="694" r:id="rId30"/>
    <p:sldId id="695" r:id="rId31"/>
    <p:sldId id="696" r:id="rId32"/>
    <p:sldId id="697" r:id="rId33"/>
    <p:sldId id="698" r:id="rId34"/>
    <p:sldId id="699" r:id="rId35"/>
    <p:sldId id="700" r:id="rId36"/>
  </p:sldIdLst>
  <p:sldSz cx="10515600" cy="7589838"/>
  <p:notesSz cx="7010400" cy="9296400"/>
  <p:custDataLst>
    <p:tags r:id="rId39"/>
  </p:custDataLst>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xmlns="">
        <p15:guide id="1" orient="horz" pos="2390">
          <p15:clr>
            <a:srgbClr val="A4A3A4"/>
          </p15:clr>
        </p15:guide>
        <p15:guide id="2" pos="1391">
          <p15:clr>
            <a:srgbClr val="A4A3A4"/>
          </p15:clr>
        </p15:guide>
      </p15:sldGuideLst>
    </p:ext>
    <p:ext uri="{2D200454-40CA-4A62-9FC3-DE9A4176ACB9}">
      <p15:notesGuideLst xmlns:p15="http://schemas.microsoft.com/office/powerpoint/2012/main" xmlns="">
        <p15:guide id="1" orient="horz" pos="2927">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9900"/>
    <a:srgbClr val="336600"/>
    <a:srgbClr val="CC3300"/>
    <a:srgbClr val="FF0000"/>
    <a:srgbClr val="FFFFFF"/>
    <a:srgbClr val="CC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482" autoAdjust="0"/>
  </p:normalViewPr>
  <p:slideViewPr>
    <p:cSldViewPr snapToGrid="0" snapToObjects="1">
      <p:cViewPr varScale="1">
        <p:scale>
          <a:sx n="63" d="100"/>
          <a:sy n="63" d="100"/>
        </p:scale>
        <p:origin x="-1326" y="-120"/>
      </p:cViewPr>
      <p:guideLst>
        <p:guide orient="horz" pos="2391"/>
        <p:guide pos="1391"/>
      </p:guideLst>
    </p:cSldViewPr>
  </p:slideViewPr>
  <p:outlineViewPr>
    <p:cViewPr>
      <p:scale>
        <a:sx n="33" d="100"/>
        <a:sy n="33" d="100"/>
      </p:scale>
      <p:origin x="0" y="6306"/>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75" d="100"/>
          <a:sy n="75" d="100"/>
        </p:scale>
        <p:origin x="-2136" y="-27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none" lIns="94194" tIns="47098" rIns="94194" bIns="47098" numCol="1" anchor="ctr" anchorCtr="0" compatLnSpc="1">
            <a:prstTxWarp prst="textNoShape">
              <a:avLst/>
            </a:prstTxWarp>
          </a:bodyPr>
          <a:lstStyle>
            <a:lvl1pPr algn="l" defTabSz="942583">
              <a:defRPr sz="1200">
                <a:latin typeface="Times New Roman" pitchFamily="18" charset="0"/>
                <a:ea typeface="+mn-ea"/>
                <a:cs typeface="+mn-cs"/>
              </a:defRPr>
            </a:lvl1pPr>
          </a:lstStyle>
          <a:p>
            <a:pPr>
              <a:defRPr/>
            </a:pPr>
            <a:endParaRPr lang="en-US" altLang="en-US"/>
          </a:p>
        </p:txBody>
      </p:sp>
      <p:sp>
        <p:nvSpPr>
          <p:cNvPr id="2150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none" lIns="94194" tIns="47098" rIns="94194" bIns="47098" numCol="1" anchor="ctr" anchorCtr="0" compatLnSpc="1">
            <a:prstTxWarp prst="textNoShape">
              <a:avLst/>
            </a:prstTxWarp>
          </a:bodyPr>
          <a:lstStyle>
            <a:lvl1pPr algn="r" defTabSz="942583">
              <a:defRPr sz="1200">
                <a:latin typeface="Times New Roman" pitchFamily="18" charset="0"/>
                <a:ea typeface="+mn-ea"/>
                <a:cs typeface="+mn-cs"/>
              </a:defRPr>
            </a:lvl1pPr>
          </a:lstStyle>
          <a:p>
            <a:pPr>
              <a:defRPr/>
            </a:pPr>
            <a:endParaRPr lang="en-US" altLang="en-US"/>
          </a:p>
        </p:txBody>
      </p:sp>
      <p:sp>
        <p:nvSpPr>
          <p:cNvPr id="2150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none" lIns="94194" tIns="47098" rIns="94194" bIns="47098" numCol="1" anchor="b" anchorCtr="0" compatLnSpc="1">
            <a:prstTxWarp prst="textNoShape">
              <a:avLst/>
            </a:prstTxWarp>
          </a:bodyPr>
          <a:lstStyle>
            <a:lvl1pPr algn="l" defTabSz="942583">
              <a:defRPr sz="1200">
                <a:latin typeface="Times New Roman" pitchFamily="18" charset="0"/>
                <a:ea typeface="+mn-ea"/>
                <a:cs typeface="+mn-cs"/>
              </a:defRPr>
            </a:lvl1pPr>
          </a:lstStyle>
          <a:p>
            <a:pPr>
              <a:defRPr/>
            </a:pPr>
            <a:endParaRPr lang="en-US" altLang="en-US"/>
          </a:p>
        </p:txBody>
      </p:sp>
      <p:sp>
        <p:nvSpPr>
          <p:cNvPr id="2150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none" lIns="94194" tIns="47098" rIns="94194" bIns="47098" numCol="1" anchor="b" anchorCtr="0" compatLnSpc="1">
            <a:prstTxWarp prst="textNoShape">
              <a:avLst/>
            </a:prstTxWarp>
          </a:bodyPr>
          <a:lstStyle>
            <a:lvl1pPr algn="r" defTabSz="942583">
              <a:defRPr sz="1200"/>
            </a:lvl1pPr>
          </a:lstStyle>
          <a:p>
            <a:pPr>
              <a:defRPr/>
            </a:pPr>
            <a:fld id="{C608E201-5E1C-433D-93A6-C87956336894}" type="slidenum">
              <a:rPr lang="en-US"/>
              <a:pPr>
                <a:defRPr/>
              </a:pPr>
              <a:t>‹#›</a:t>
            </a:fld>
            <a:endParaRPr lang="en-US"/>
          </a:p>
        </p:txBody>
      </p:sp>
    </p:spTree>
    <p:extLst>
      <p:ext uri="{BB962C8B-B14F-4D97-AF65-F5344CB8AC3E}">
        <p14:creationId xmlns:p14="http://schemas.microsoft.com/office/powerpoint/2010/main" val="4000310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194" tIns="47098" rIns="94194" bIns="47098" numCol="1" anchor="t" anchorCtr="0" compatLnSpc="1">
            <a:prstTxWarp prst="textNoShape">
              <a:avLst/>
            </a:prstTxWarp>
          </a:bodyPr>
          <a:lstStyle>
            <a:lvl1pPr algn="l" defTabSz="942583">
              <a:defRPr sz="1200">
                <a:latin typeface="Times New Roman" pitchFamily="18" charset="0"/>
                <a:ea typeface="+mn-ea"/>
                <a:cs typeface="+mn-cs"/>
              </a:defRPr>
            </a:lvl1pPr>
          </a:lstStyle>
          <a:p>
            <a:pPr>
              <a:defRPr/>
            </a:pPr>
            <a:endParaRPr lang="en-US" altLang="en-US"/>
          </a:p>
        </p:txBody>
      </p:sp>
      <p:sp>
        <p:nvSpPr>
          <p:cNvPr id="5123"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4194" tIns="47098" rIns="94194" bIns="47098" numCol="1" anchor="t" anchorCtr="0" compatLnSpc="1">
            <a:prstTxWarp prst="textNoShape">
              <a:avLst/>
            </a:prstTxWarp>
          </a:bodyPr>
          <a:lstStyle>
            <a:lvl1pPr algn="r" defTabSz="942583">
              <a:defRPr sz="1200">
                <a:latin typeface="Times New Roman" pitchFamily="18" charset="0"/>
                <a:ea typeface="+mn-ea"/>
                <a:cs typeface="+mn-cs"/>
              </a:defRPr>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1092200" y="696913"/>
            <a:ext cx="4829175"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4194" tIns="47098" rIns="94194" bIns="4709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4194" tIns="47098" rIns="94194" bIns="47098" numCol="1" anchor="b" anchorCtr="0" compatLnSpc="1">
            <a:prstTxWarp prst="textNoShape">
              <a:avLst/>
            </a:prstTxWarp>
          </a:bodyPr>
          <a:lstStyle>
            <a:lvl1pPr algn="l" defTabSz="942583">
              <a:defRPr sz="1200">
                <a:latin typeface="Times New Roman" pitchFamily="18" charset="0"/>
                <a:ea typeface="+mn-ea"/>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4194" tIns="47098" rIns="94194" bIns="47098" numCol="1" anchor="b" anchorCtr="0" compatLnSpc="1">
            <a:prstTxWarp prst="textNoShape">
              <a:avLst/>
            </a:prstTxWarp>
          </a:bodyPr>
          <a:lstStyle>
            <a:lvl1pPr algn="r" defTabSz="942583">
              <a:defRPr sz="1200"/>
            </a:lvl1pPr>
          </a:lstStyle>
          <a:p>
            <a:pPr>
              <a:defRPr/>
            </a:pPr>
            <a:fld id="{971D563D-55D3-4BE6-804D-A1FD8F8ADFFB}" type="slidenum">
              <a:rPr lang="en-US"/>
              <a:pPr>
                <a:defRPr/>
              </a:pPr>
              <a:t>‹#›</a:t>
            </a:fld>
            <a:endParaRPr lang="en-US"/>
          </a:p>
        </p:txBody>
      </p:sp>
    </p:spTree>
    <p:extLst>
      <p:ext uri="{BB962C8B-B14F-4D97-AF65-F5344CB8AC3E}">
        <p14:creationId xmlns:p14="http://schemas.microsoft.com/office/powerpoint/2010/main" val="277122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defTabSz="941388"/>
            <a:fld id="{88CE6589-FA74-41C1-8A75-2029531B5F58}" type="slidenum">
              <a:rPr lang="en-US" smtClean="0"/>
              <a:pPr defTabSz="941388"/>
              <a:t>1</a:t>
            </a:fld>
            <a:endParaRPr lang="en-US" smtClean="0"/>
          </a:p>
        </p:txBody>
      </p:sp>
      <p:sp>
        <p:nvSpPr>
          <p:cNvPr id="12291" name="Rectangle 2"/>
          <p:cNvSpPr>
            <a:spLocks noGrp="1" noRot="1" noChangeAspect="1" noChangeArrowheads="1" noTextEdit="1"/>
          </p:cNvSpPr>
          <p:nvPr>
            <p:ph type="sldImg"/>
          </p:nvPr>
        </p:nvSpPr>
        <p:spPr>
          <a:xfrm>
            <a:off x="1092200" y="696913"/>
            <a:ext cx="4829175" cy="3486150"/>
          </a:xfrm>
          <a:ln/>
        </p:spPr>
      </p:sp>
      <p:sp>
        <p:nvSpPr>
          <p:cNvPr id="1229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4205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10</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11</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12</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13</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14</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15</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S PGothic" pitchFamily="34" charset="-128"/>
                <a:cs typeface="ＭＳ Ｐゴシック" charset="0"/>
              </a:rPr>
              <a:t>TEA–21 directed the Secretary of Transportation to conduct a study of ferry transportation in the United States and its possessions. In 2000, the FHWA Office conducted a survey of approximately 250 ferry operators to identify existing ferry operations, the locations and routes served, the source and amount, if any, of funds derived from Federal, State, or local governments supporting ferry construction or operations.</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S PGothic" pitchFamily="34" charset="-128"/>
                <a:cs typeface="ＭＳ Ｐゴシック" charset="0"/>
              </a:rPr>
              <a:t>SAFETEA-LU) required that the Secretary, acting through BTS, establish and maintain (biennially) a national ferry database containing current information regarding routes, vessels, passengers and vehicles carried, funding sources and such other information as the Secretary considers useful.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S PGothic" pitchFamily="34" charset="-128"/>
                <a:cs typeface="ＭＳ Ｐゴシック" charset="0"/>
              </a:rPr>
              <a:t>MAP-21 continued the BTS mandate to conduct the NCFO and required that the FHWA use the NCFO data to set the specific formula for allocating federal ferry funds.  The funding allocations are based on a percentage of the number of passenger boardings, vehicle boardings, and route miles served.  This legislation also required that BTS make additional changes to the NCFO questionnaire to ensure that the resulting database was consistent with the National Transit Database maintained by the Federal Transit Administration FTA.</a:t>
            </a:r>
          </a:p>
          <a:p>
            <a:pPr marL="171450" indent="-171450">
              <a:buFont typeface="Arial" panose="020B0604020202020204" pitchFamily="34" charset="0"/>
              <a:buChar char="•"/>
            </a:pPr>
            <a:endParaRPr lang="en-US" sz="1200" kern="1200" dirty="0" smtClean="0">
              <a:solidFill>
                <a:schemeClr val="tx1"/>
              </a:solidFill>
              <a:effectLst/>
              <a:latin typeface="Times New Roman" pitchFamily="18" charset="0"/>
              <a:ea typeface="MS PGothic" pitchFamily="34" charset="-128"/>
              <a:cs typeface="ＭＳ Ｐゴシック" charset="0"/>
            </a:endParaRPr>
          </a:p>
          <a:p>
            <a:pPr marL="171450" indent="-171450">
              <a:buFont typeface="Arial" panose="020B0604020202020204" pitchFamily="34" charset="0"/>
              <a:buChar char="•"/>
            </a:pPr>
            <a:endParaRPr lang="en-US" sz="1200" kern="1200" dirty="0" smtClean="0">
              <a:solidFill>
                <a:schemeClr val="tx1"/>
              </a:solidFill>
              <a:effectLst/>
              <a:latin typeface="Times New Roman" pitchFamily="18" charset="0"/>
              <a:ea typeface="MS PGothic" pitchFamily="34" charset="-128"/>
              <a:cs typeface="ＭＳ Ｐゴシック" charset="0"/>
            </a:endParaRPr>
          </a:p>
          <a:p>
            <a:r>
              <a:rPr lang="en-US" sz="1200" kern="1200" dirty="0" smtClean="0">
                <a:solidFill>
                  <a:schemeClr val="tx1"/>
                </a:solidFill>
                <a:effectLst/>
                <a:latin typeface="Times New Roman" pitchFamily="18" charset="0"/>
                <a:ea typeface="MS PGothic" pitchFamily="34" charset="-128"/>
                <a:cs typeface="ＭＳ Ｐゴシック" charset="0"/>
              </a:rPr>
              <a:t> </a:t>
            </a:r>
            <a:endParaRPr lang="en-US" dirty="0"/>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3</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81983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4</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5</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Developed the website in 2010  as a landing site</a:t>
            </a:r>
            <a:r>
              <a:rPr lang="en-US" baseline="0" dirty="0" smtClean="0"/>
              <a:t> where information on the NCFO efforts could be accessed by the public.</a:t>
            </a:r>
          </a:p>
          <a:p>
            <a:pPr marL="171450" indent="-171450">
              <a:buFont typeface="Arial" panose="020B0604020202020204" pitchFamily="34" charset="0"/>
              <a:buChar char="•"/>
            </a:pPr>
            <a:r>
              <a:rPr lang="en-US" baseline="0" dirty="0" smtClean="0"/>
              <a:t>Provide resources to stakeholders and increase transparency with NCFO methodology. </a:t>
            </a:r>
          </a:p>
          <a:p>
            <a:pPr marL="171450" indent="-171450">
              <a:buFont typeface="Arial" panose="020B0604020202020204" pitchFamily="34" charset="0"/>
              <a:buChar char="•"/>
            </a:pPr>
            <a:r>
              <a:rPr lang="en-US" baseline="0" dirty="0" smtClean="0"/>
              <a:t>Contains background info, census coverage, a detailed description of the methodology, an overview of the database and links to data tables, and summary reports for each census year.</a:t>
            </a:r>
            <a:endParaRPr lang="en-US" dirty="0"/>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6</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7</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8</a:t>
            </a:fld>
            <a:endParaRPr lang="en-US"/>
          </a:p>
        </p:txBody>
      </p:sp>
    </p:spTree>
    <p:extLst>
      <p:ext uri="{BB962C8B-B14F-4D97-AF65-F5344CB8AC3E}">
        <p14:creationId xmlns:p14="http://schemas.microsoft.com/office/powerpoint/2010/main" val="281983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1D563D-55D3-4BE6-804D-A1FD8F8ADFFB}" type="slidenum">
              <a:rPr lang="en-US" smtClean="0"/>
              <a:pPr>
                <a:defRPr/>
              </a:pPr>
              <a:t>9</a:t>
            </a:fld>
            <a:endParaRPr lang="en-US"/>
          </a:p>
        </p:txBody>
      </p:sp>
    </p:spTree>
    <p:extLst>
      <p:ext uri="{BB962C8B-B14F-4D97-AF65-F5344CB8AC3E}">
        <p14:creationId xmlns:p14="http://schemas.microsoft.com/office/powerpoint/2010/main" val="281983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790576" y="674689"/>
            <a:ext cx="8934450" cy="1265238"/>
          </a:xfrm>
        </p:spPr>
        <p:txBody>
          <a:bodyPr/>
          <a:lstStyle>
            <a:lvl1pPr>
              <a:defRPr/>
            </a:lvl1pPr>
          </a:lstStyle>
          <a:p>
            <a:r>
              <a:rPr lang="en-US" altLang="en-US"/>
              <a:t>Click to edit Master title style</a:t>
            </a:r>
          </a:p>
        </p:txBody>
      </p:sp>
      <p:sp>
        <p:nvSpPr>
          <p:cNvPr id="181251" name="Rectangle 3"/>
          <p:cNvSpPr>
            <a:spLocks noGrp="1" noChangeArrowheads="1"/>
          </p:cNvSpPr>
          <p:nvPr>
            <p:ph type="subTitle" idx="1"/>
          </p:nvPr>
        </p:nvSpPr>
        <p:spPr>
          <a:xfrm>
            <a:off x="1576389" y="2530475"/>
            <a:ext cx="7362825" cy="3373438"/>
          </a:xfrm>
        </p:spPr>
        <p:txBody>
          <a:bodyPr/>
          <a:lstStyle>
            <a:lvl1pPr marL="0" indent="0" algn="ctr">
              <a:buFont typeface="Wingdings" pitchFamily="2" charset="2"/>
              <a:buNone/>
              <a:defRPr>
                <a:solidFill>
                  <a:schemeClr val="accent2"/>
                </a:solidFill>
              </a:defRPr>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8089" y="422276"/>
            <a:ext cx="2255837"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575" y="422276"/>
            <a:ext cx="6615113"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2357772"/>
            <a:ext cx="8938260" cy="162689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340" y="4300908"/>
            <a:ext cx="7360920" cy="19396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7/22/2016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41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7/22/2016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73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0" y="4877175"/>
            <a:ext cx="8938260" cy="15074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660" y="3216899"/>
            <a:ext cx="8938260" cy="166027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7/22/2016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37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780" y="1770965"/>
            <a:ext cx="4644390" cy="50089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5430" y="1770965"/>
            <a:ext cx="4644390" cy="50089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7/22/2016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35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780" y="1698931"/>
            <a:ext cx="4646216" cy="708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780" y="2406962"/>
            <a:ext cx="4646216" cy="4372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781" y="1698931"/>
            <a:ext cx="4648041" cy="708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781" y="2406962"/>
            <a:ext cx="4648041" cy="4372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7/22/2016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319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7/22/2016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87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7/22/2016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926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1" y="302188"/>
            <a:ext cx="3459560" cy="1286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309" y="302191"/>
            <a:ext cx="5878513" cy="64777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1" y="1588246"/>
            <a:ext cx="3459560" cy="51916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7/22/2016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2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5312887"/>
            <a:ext cx="6309360" cy="627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1131" y="678166"/>
            <a:ext cx="6309360" cy="45539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61131" y="5940103"/>
            <a:ext cx="6309360" cy="890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7/22/2016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31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7/22/2016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97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303948"/>
            <a:ext cx="2366010" cy="64759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780" y="303948"/>
            <a:ext cx="6922770" cy="64759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7/22/2016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55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4876801"/>
            <a:ext cx="8939212" cy="15081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263" y="3216275"/>
            <a:ext cx="8939212" cy="166052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576" y="1685925"/>
            <a:ext cx="4391025" cy="5060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1" y="1685925"/>
            <a:ext cx="4391025" cy="5060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463" y="303213"/>
            <a:ext cx="9464675" cy="12652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463" y="1698626"/>
            <a:ext cx="4646612"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463" y="2406651"/>
            <a:ext cx="4646612"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939" y="1698626"/>
            <a:ext cx="4648200"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939" y="2406651"/>
            <a:ext cx="4648200"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301627"/>
            <a:ext cx="3459162"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626" y="301625"/>
            <a:ext cx="5878513" cy="6478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463" y="1587500"/>
            <a:ext cx="3459162"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0576" y="5313363"/>
            <a:ext cx="6310313"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0576" y="677864"/>
            <a:ext cx="6310313"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60576" y="5940425"/>
            <a:ext cx="6310313" cy="890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79475" y="422275"/>
            <a:ext cx="8934450" cy="842963"/>
          </a:xfrm>
          <a:prstGeom prst="rect">
            <a:avLst/>
          </a:prstGeom>
          <a:noFill/>
          <a:ln w="9525">
            <a:noFill/>
            <a:miter lim="800000"/>
            <a:headEnd/>
            <a:tailEnd/>
          </a:ln>
        </p:spPr>
        <p:txBody>
          <a:bodyPr vert="horz" wrap="square" lIns="99715" tIns="49858" rIns="99715" bIns="4985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90576" y="1685925"/>
            <a:ext cx="8934450" cy="5060950"/>
          </a:xfrm>
          <a:prstGeom prst="rect">
            <a:avLst/>
          </a:prstGeom>
          <a:noFill/>
          <a:ln w="9525">
            <a:noFill/>
            <a:miter lim="800000"/>
            <a:headEnd/>
            <a:tailEnd/>
          </a:ln>
        </p:spPr>
        <p:txBody>
          <a:bodyPr vert="horz" wrap="square" lIns="99715" tIns="49858" rIns="99715" bIns="498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4205289" y="7081838"/>
            <a:ext cx="5608637" cy="516188"/>
          </a:xfrm>
          <a:prstGeom prst="rect">
            <a:avLst/>
          </a:prstGeom>
          <a:noFill/>
          <a:ln>
            <a:noFill/>
          </a:ln>
          <a:extLst/>
        </p:spPr>
        <p:txBody>
          <a:bodyPr lIns="99715" tIns="49858" rIns="99715" bIns="49858">
            <a:spAutoFit/>
          </a:bodyPr>
          <a:lstStyle>
            <a:lvl1pPr defTabSz="996950">
              <a:defRPr sz="2800">
                <a:solidFill>
                  <a:schemeClr val="tx1"/>
                </a:solidFill>
                <a:latin typeface="Times New Roman" charset="0"/>
                <a:ea typeface="ＭＳ Ｐゴシック" charset="0"/>
                <a:cs typeface="ＭＳ Ｐゴシック" charset="0"/>
              </a:defRPr>
            </a:lvl1pPr>
            <a:lvl2pPr marL="742950" indent="-285750" defTabSz="996950">
              <a:defRPr sz="2800">
                <a:solidFill>
                  <a:schemeClr val="tx1"/>
                </a:solidFill>
                <a:latin typeface="Times New Roman" charset="0"/>
                <a:ea typeface="ＭＳ Ｐゴシック" charset="0"/>
              </a:defRPr>
            </a:lvl2pPr>
            <a:lvl3pPr marL="1143000" indent="-228600" defTabSz="996950">
              <a:defRPr sz="2800">
                <a:solidFill>
                  <a:schemeClr val="tx1"/>
                </a:solidFill>
                <a:latin typeface="Times New Roman" charset="0"/>
                <a:ea typeface="ＭＳ Ｐゴシック" charset="0"/>
              </a:defRPr>
            </a:lvl3pPr>
            <a:lvl4pPr marL="1600200" indent="-228600" defTabSz="996950">
              <a:defRPr sz="2800">
                <a:solidFill>
                  <a:schemeClr val="tx1"/>
                </a:solidFill>
                <a:latin typeface="Times New Roman" charset="0"/>
                <a:ea typeface="ＭＳ Ｐゴシック" charset="0"/>
              </a:defRPr>
            </a:lvl4pPr>
            <a:lvl5pPr marL="2057400" indent="-228600" defTabSz="996950">
              <a:defRPr sz="2800">
                <a:solidFill>
                  <a:schemeClr val="tx1"/>
                </a:solidFill>
                <a:latin typeface="Times New Roman" charset="0"/>
                <a:ea typeface="ＭＳ Ｐゴシック" charset="0"/>
              </a:defRPr>
            </a:lvl5pPr>
            <a:lvl6pPr marL="2514600" indent="-228600" algn="ctr" defTabSz="99695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defTabSz="99695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defTabSz="99695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defTabSz="996950" eaLnBrk="0" fontAlgn="base" hangingPunct="0">
              <a:spcBef>
                <a:spcPct val="0"/>
              </a:spcBef>
              <a:spcAft>
                <a:spcPct val="0"/>
              </a:spcAft>
              <a:defRPr sz="2800">
                <a:solidFill>
                  <a:schemeClr val="tx1"/>
                </a:solidFill>
                <a:latin typeface="Times New Roman" charset="0"/>
                <a:ea typeface="ＭＳ Ｐゴシック" charset="0"/>
              </a:defRPr>
            </a:lvl9pPr>
          </a:lstStyle>
          <a:p>
            <a:pPr algn="r">
              <a:lnSpc>
                <a:spcPct val="50000"/>
              </a:lnSpc>
              <a:spcBef>
                <a:spcPct val="50000"/>
              </a:spcBef>
              <a:defRPr/>
            </a:pPr>
            <a:r>
              <a:rPr lang="en-US" sz="1800" b="1" dirty="0" smtClean="0">
                <a:latin typeface="Arial" charset="0"/>
              </a:rPr>
              <a:t>Bureau of Transportation Statistics</a:t>
            </a:r>
          </a:p>
          <a:p>
            <a:pPr algn="r">
              <a:lnSpc>
                <a:spcPct val="50000"/>
              </a:lnSpc>
              <a:spcBef>
                <a:spcPct val="50000"/>
              </a:spcBef>
              <a:defRPr/>
            </a:pPr>
            <a:r>
              <a:rPr lang="en-US" sz="1800" b="1" dirty="0" smtClean="0">
                <a:latin typeface="Arial" charset="0"/>
              </a:rPr>
              <a:t>U.S. Department of Transportation</a:t>
            </a:r>
            <a:endParaRPr lang="en-US" sz="2600" dirty="0" smtClean="0"/>
          </a:p>
        </p:txBody>
      </p:sp>
      <p:sp>
        <p:nvSpPr>
          <p:cNvPr id="1029" name="Line 5"/>
          <p:cNvSpPr>
            <a:spLocks noChangeShapeType="1"/>
          </p:cNvSpPr>
          <p:nvPr/>
        </p:nvSpPr>
        <p:spPr bwMode="auto">
          <a:xfrm>
            <a:off x="790576" y="1603375"/>
            <a:ext cx="8934450" cy="0"/>
          </a:xfrm>
          <a:prstGeom prst="line">
            <a:avLst/>
          </a:prstGeom>
          <a:noFill/>
          <a:ln w="38100">
            <a:solidFill>
              <a:schemeClr val="tx1"/>
            </a:solidFill>
            <a:round/>
            <a:headEnd/>
            <a:tailEnd/>
          </a:ln>
        </p:spPr>
        <p:txBody>
          <a:bodyPr wrap="none" anchor="ctr"/>
          <a:lstStyle/>
          <a:p>
            <a:pPr>
              <a:defRPr/>
            </a:pPr>
            <a:endParaRPr lang="en-US"/>
          </a:p>
        </p:txBody>
      </p:sp>
      <p:sp>
        <p:nvSpPr>
          <p:cNvPr id="1030" name="Line 7"/>
          <p:cNvSpPr>
            <a:spLocks noChangeShapeType="1"/>
          </p:cNvSpPr>
          <p:nvPr/>
        </p:nvSpPr>
        <p:spPr bwMode="auto">
          <a:xfrm>
            <a:off x="790576" y="6915150"/>
            <a:ext cx="8934450" cy="0"/>
          </a:xfrm>
          <a:prstGeom prst="line">
            <a:avLst/>
          </a:prstGeom>
          <a:noFill/>
          <a:ln w="38100">
            <a:solidFill>
              <a:schemeClr val="tx1"/>
            </a:solidFill>
            <a:round/>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lvl1pPr algn="l" defTabSz="996950" rtl="0" eaLnBrk="0" fontAlgn="base" hangingPunct="0">
        <a:spcBef>
          <a:spcPct val="0"/>
        </a:spcBef>
        <a:spcAft>
          <a:spcPct val="0"/>
        </a:spcAft>
        <a:defRPr sz="3900" i="1">
          <a:solidFill>
            <a:schemeClr val="accent2"/>
          </a:solidFill>
          <a:latin typeface="+mj-lt"/>
          <a:ea typeface="MS PGothic" pitchFamily="34" charset="-128"/>
          <a:cs typeface="ＭＳ Ｐゴシック" charset="0"/>
        </a:defRPr>
      </a:lvl1pPr>
      <a:lvl2pPr algn="l" defTabSz="996950" rtl="0" eaLnBrk="0" fontAlgn="base" hangingPunct="0">
        <a:spcBef>
          <a:spcPct val="0"/>
        </a:spcBef>
        <a:spcAft>
          <a:spcPct val="0"/>
        </a:spcAft>
        <a:defRPr sz="3900" i="1">
          <a:solidFill>
            <a:schemeClr val="accent2"/>
          </a:solidFill>
          <a:latin typeface="Arial" charset="0"/>
          <a:ea typeface="MS PGothic" pitchFamily="34" charset="-128"/>
          <a:cs typeface="ＭＳ Ｐゴシック" charset="0"/>
        </a:defRPr>
      </a:lvl2pPr>
      <a:lvl3pPr algn="l" defTabSz="996950" rtl="0" eaLnBrk="0" fontAlgn="base" hangingPunct="0">
        <a:spcBef>
          <a:spcPct val="0"/>
        </a:spcBef>
        <a:spcAft>
          <a:spcPct val="0"/>
        </a:spcAft>
        <a:defRPr sz="3900" i="1">
          <a:solidFill>
            <a:schemeClr val="accent2"/>
          </a:solidFill>
          <a:latin typeface="Arial" charset="0"/>
          <a:ea typeface="MS PGothic" pitchFamily="34" charset="-128"/>
          <a:cs typeface="ＭＳ Ｐゴシック" charset="0"/>
        </a:defRPr>
      </a:lvl3pPr>
      <a:lvl4pPr algn="l" defTabSz="996950" rtl="0" eaLnBrk="0" fontAlgn="base" hangingPunct="0">
        <a:spcBef>
          <a:spcPct val="0"/>
        </a:spcBef>
        <a:spcAft>
          <a:spcPct val="0"/>
        </a:spcAft>
        <a:defRPr sz="3900" i="1">
          <a:solidFill>
            <a:schemeClr val="accent2"/>
          </a:solidFill>
          <a:latin typeface="Arial" charset="0"/>
          <a:ea typeface="MS PGothic" pitchFamily="34" charset="-128"/>
          <a:cs typeface="ＭＳ Ｐゴシック" charset="0"/>
        </a:defRPr>
      </a:lvl4pPr>
      <a:lvl5pPr algn="l" defTabSz="996950" rtl="0" eaLnBrk="0" fontAlgn="base" hangingPunct="0">
        <a:spcBef>
          <a:spcPct val="0"/>
        </a:spcBef>
        <a:spcAft>
          <a:spcPct val="0"/>
        </a:spcAft>
        <a:defRPr sz="3900" i="1">
          <a:solidFill>
            <a:schemeClr val="accent2"/>
          </a:solidFill>
          <a:latin typeface="Arial" charset="0"/>
          <a:ea typeface="MS PGothic" pitchFamily="34" charset="-128"/>
          <a:cs typeface="ＭＳ Ｐゴシック" charset="0"/>
        </a:defRPr>
      </a:lvl5pPr>
      <a:lvl6pPr marL="457200" algn="l" defTabSz="996950" rtl="0" eaLnBrk="0" fontAlgn="base" hangingPunct="0">
        <a:spcBef>
          <a:spcPct val="0"/>
        </a:spcBef>
        <a:spcAft>
          <a:spcPct val="0"/>
        </a:spcAft>
        <a:defRPr sz="3900" i="1">
          <a:solidFill>
            <a:schemeClr val="accent2"/>
          </a:solidFill>
          <a:latin typeface="Arial" charset="0"/>
        </a:defRPr>
      </a:lvl6pPr>
      <a:lvl7pPr marL="914400" algn="l" defTabSz="996950" rtl="0" eaLnBrk="0" fontAlgn="base" hangingPunct="0">
        <a:spcBef>
          <a:spcPct val="0"/>
        </a:spcBef>
        <a:spcAft>
          <a:spcPct val="0"/>
        </a:spcAft>
        <a:defRPr sz="3900" i="1">
          <a:solidFill>
            <a:schemeClr val="accent2"/>
          </a:solidFill>
          <a:latin typeface="Arial" charset="0"/>
        </a:defRPr>
      </a:lvl7pPr>
      <a:lvl8pPr marL="1371600" algn="l" defTabSz="996950" rtl="0" eaLnBrk="0" fontAlgn="base" hangingPunct="0">
        <a:spcBef>
          <a:spcPct val="0"/>
        </a:spcBef>
        <a:spcAft>
          <a:spcPct val="0"/>
        </a:spcAft>
        <a:defRPr sz="3900" i="1">
          <a:solidFill>
            <a:schemeClr val="accent2"/>
          </a:solidFill>
          <a:latin typeface="Arial" charset="0"/>
        </a:defRPr>
      </a:lvl8pPr>
      <a:lvl9pPr marL="1828800" algn="l" defTabSz="996950" rtl="0" eaLnBrk="0" fontAlgn="base" hangingPunct="0">
        <a:spcBef>
          <a:spcPct val="0"/>
        </a:spcBef>
        <a:spcAft>
          <a:spcPct val="0"/>
        </a:spcAft>
        <a:defRPr sz="3900" i="1">
          <a:solidFill>
            <a:schemeClr val="accent2"/>
          </a:solidFill>
          <a:latin typeface="Arial" charset="0"/>
        </a:defRPr>
      </a:lvl9pPr>
    </p:titleStyle>
    <p:bodyStyle>
      <a:lvl1pPr marL="373063" indent="-373063" algn="l" defTabSz="996950" rtl="0" eaLnBrk="0" fontAlgn="base" hangingPunct="0">
        <a:spcBef>
          <a:spcPct val="20000"/>
        </a:spcBef>
        <a:spcAft>
          <a:spcPct val="0"/>
        </a:spcAft>
        <a:buFont typeface="Wingdings" pitchFamily="2" charset="2"/>
        <a:buBlip>
          <a:blip r:embed="rId13"/>
        </a:buBlip>
        <a:defRPr sz="3100">
          <a:solidFill>
            <a:schemeClr val="tx1"/>
          </a:solidFill>
          <a:latin typeface="+mn-lt"/>
          <a:ea typeface="MS PGothic" pitchFamily="34" charset="-128"/>
          <a:cs typeface="ＭＳ Ｐゴシック" charset="0"/>
        </a:defRPr>
      </a:lvl1pPr>
      <a:lvl2pPr marL="811213" indent="-312738" algn="l" defTabSz="996950" rtl="0" eaLnBrk="0" fontAlgn="base" hangingPunct="0">
        <a:spcBef>
          <a:spcPct val="20000"/>
        </a:spcBef>
        <a:spcAft>
          <a:spcPct val="0"/>
        </a:spcAft>
        <a:buSzPct val="70000"/>
        <a:buFont typeface="Wingdings" pitchFamily="2" charset="2"/>
        <a:buChar char="Ø"/>
        <a:defRPr sz="2600">
          <a:solidFill>
            <a:schemeClr val="tx1"/>
          </a:solidFill>
          <a:latin typeface="+mn-lt"/>
          <a:ea typeface="MS PGothic" pitchFamily="34" charset="-128"/>
        </a:defRPr>
      </a:lvl2pPr>
      <a:lvl3pPr marL="1246188" indent="-249238" algn="l" defTabSz="996950" rtl="0" eaLnBrk="0" fontAlgn="base" hangingPunct="0">
        <a:spcBef>
          <a:spcPct val="20000"/>
        </a:spcBef>
        <a:spcAft>
          <a:spcPct val="0"/>
        </a:spcAft>
        <a:buSzPct val="60000"/>
        <a:buFont typeface="Wingdings" pitchFamily="2" charset="2"/>
        <a:buChar char="Ü"/>
        <a:defRPr sz="2200">
          <a:solidFill>
            <a:schemeClr val="tx1"/>
          </a:solidFill>
          <a:latin typeface="+mn-lt"/>
          <a:ea typeface="MS PGothic" pitchFamily="34" charset="-128"/>
        </a:defRPr>
      </a:lvl3pPr>
      <a:lvl4pPr marL="1746250" indent="-250825" algn="l" defTabSz="996950" rtl="0" eaLnBrk="0" fontAlgn="base" hangingPunct="0">
        <a:spcBef>
          <a:spcPct val="20000"/>
        </a:spcBef>
        <a:spcAft>
          <a:spcPct val="0"/>
        </a:spcAft>
        <a:buSzPct val="115000"/>
        <a:buFont typeface="Wingdings" pitchFamily="2" charset="2"/>
        <a:buChar char="w"/>
        <a:defRPr sz="2200">
          <a:solidFill>
            <a:schemeClr val="tx1"/>
          </a:solidFill>
          <a:latin typeface="+mn-lt"/>
          <a:ea typeface="MS PGothic" pitchFamily="34" charset="-128"/>
        </a:defRPr>
      </a:lvl4pPr>
      <a:lvl5pPr marL="2243138" indent="-249238" algn="l" defTabSz="996950" rtl="0" eaLnBrk="0" fontAlgn="base" hangingPunct="0">
        <a:spcBef>
          <a:spcPct val="20000"/>
        </a:spcBef>
        <a:spcAft>
          <a:spcPct val="0"/>
        </a:spcAft>
        <a:buFont typeface="Wingdings" pitchFamily="2" charset="2"/>
        <a:buChar char=""/>
        <a:defRPr sz="2200">
          <a:solidFill>
            <a:schemeClr val="tx1"/>
          </a:solidFill>
          <a:latin typeface="+mn-lt"/>
          <a:ea typeface="MS PGothic" pitchFamily="34" charset="-128"/>
        </a:defRPr>
      </a:lvl5pPr>
      <a:lvl6pPr marL="2700338" indent="-249238" algn="l" defTabSz="996950" rtl="0" eaLnBrk="0" fontAlgn="base" hangingPunct="0">
        <a:spcBef>
          <a:spcPct val="20000"/>
        </a:spcBef>
        <a:spcAft>
          <a:spcPct val="0"/>
        </a:spcAft>
        <a:buFont typeface="Wingdings" pitchFamily="2" charset="2"/>
        <a:buChar char=""/>
        <a:defRPr sz="2200">
          <a:solidFill>
            <a:schemeClr val="tx1"/>
          </a:solidFill>
          <a:latin typeface="+mn-lt"/>
        </a:defRPr>
      </a:lvl6pPr>
      <a:lvl7pPr marL="3157538" indent="-249238" algn="l" defTabSz="996950" rtl="0" eaLnBrk="0" fontAlgn="base" hangingPunct="0">
        <a:spcBef>
          <a:spcPct val="20000"/>
        </a:spcBef>
        <a:spcAft>
          <a:spcPct val="0"/>
        </a:spcAft>
        <a:buFont typeface="Wingdings" pitchFamily="2" charset="2"/>
        <a:buChar char=""/>
        <a:defRPr sz="2200">
          <a:solidFill>
            <a:schemeClr val="tx1"/>
          </a:solidFill>
          <a:latin typeface="+mn-lt"/>
        </a:defRPr>
      </a:lvl7pPr>
      <a:lvl8pPr marL="3614738" indent="-249238" algn="l" defTabSz="996950" rtl="0" eaLnBrk="0" fontAlgn="base" hangingPunct="0">
        <a:spcBef>
          <a:spcPct val="20000"/>
        </a:spcBef>
        <a:spcAft>
          <a:spcPct val="0"/>
        </a:spcAft>
        <a:buFont typeface="Wingdings" pitchFamily="2" charset="2"/>
        <a:buChar char=""/>
        <a:defRPr sz="2200">
          <a:solidFill>
            <a:schemeClr val="tx1"/>
          </a:solidFill>
          <a:latin typeface="+mn-lt"/>
        </a:defRPr>
      </a:lvl8pPr>
      <a:lvl9pPr marL="4071938" indent="-249238" algn="l" defTabSz="996950" rtl="0" eaLnBrk="0" fontAlgn="base" hangingPunct="0">
        <a:spcBef>
          <a:spcPct val="20000"/>
        </a:spcBef>
        <a:spcAft>
          <a:spcPct val="0"/>
        </a:spcAft>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301" y="316883"/>
            <a:ext cx="9464040" cy="1264973"/>
          </a:xfrm>
          <a:prstGeom prst="rect">
            <a:avLst/>
          </a:prstGeom>
        </p:spPr>
        <p:txBody>
          <a:bodyPr vert="horz" lIns="103455" tIns="51728" rIns="103455" bIns="5172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5780" y="1770964"/>
            <a:ext cx="9464040" cy="5008942"/>
          </a:xfrm>
          <a:prstGeom prst="rect">
            <a:avLst/>
          </a:prstGeom>
        </p:spPr>
        <p:txBody>
          <a:bodyPr vert="horz" lIns="103455" tIns="51728" rIns="103455" bIns="517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5780" y="7034657"/>
            <a:ext cx="2453640" cy="404089"/>
          </a:xfrm>
          <a:prstGeom prst="rect">
            <a:avLst/>
          </a:prstGeom>
        </p:spPr>
        <p:txBody>
          <a:bodyPr vert="horz" lIns="103455" tIns="51728" rIns="103455" bIns="51728" rtlCol="0" anchor="ctr"/>
          <a:lstStyle>
            <a:lvl1pPr algn="l">
              <a:defRPr sz="1400">
                <a:solidFill>
                  <a:schemeClr val="tx1">
                    <a:tint val="75000"/>
                  </a:schemeClr>
                </a:solidFill>
              </a:defRPr>
            </a:lvl1pPr>
          </a:lstStyle>
          <a:p>
            <a:pPr eaLnBrk="1" fontAlgn="auto" hangingPunct="1">
              <a:spcBef>
                <a:spcPts val="0"/>
              </a:spcBef>
              <a:spcAft>
                <a:spcPts val="0"/>
              </a:spcAft>
            </a:pPr>
            <a:fld id="{9E816139-536A-493C-A873-BAE8C8EBE720}" type="datetime1">
              <a:rPr lang="en-US" smtClean="0">
                <a:solidFill>
                  <a:prstClr val="black">
                    <a:tint val="75000"/>
                  </a:prstClr>
                </a:solidFill>
                <a:latin typeface="Calibri"/>
                <a:ea typeface="+mn-ea"/>
              </a:rPr>
              <a:pPr eaLnBrk="1" fontAlgn="auto" hangingPunct="1">
                <a:spcBef>
                  <a:spcPts val="0"/>
                </a:spcBef>
                <a:spcAft>
                  <a:spcPts val="0"/>
                </a:spcAft>
              </a:pPr>
              <a:t>7/22/2016</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592830" y="7034657"/>
            <a:ext cx="3329940" cy="404089"/>
          </a:xfrm>
          <a:prstGeom prst="rect">
            <a:avLst/>
          </a:prstGeom>
        </p:spPr>
        <p:txBody>
          <a:bodyPr vert="horz" lIns="103455" tIns="51728" rIns="103455" bIns="51728" rtlCol="0" anchor="ctr"/>
          <a:lstStyle>
            <a:lvl1pPr algn="ctr">
              <a:defRPr sz="14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7536180" y="7034657"/>
            <a:ext cx="2453640" cy="404089"/>
          </a:xfrm>
          <a:prstGeom prst="rect">
            <a:avLst/>
          </a:prstGeom>
        </p:spPr>
        <p:txBody>
          <a:bodyPr vert="horz" lIns="103455" tIns="51728" rIns="103455" bIns="51728" rtlCol="0" anchor="ctr"/>
          <a:lstStyle>
            <a:lvl1pPr algn="r">
              <a:defRPr sz="14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Calibri"/>
                <a:ea typeface="+mn-ea"/>
              </a:rPr>
              <a:t>2</a:t>
            </a:r>
            <a:endParaRPr lang="en-US" dirty="0">
              <a:solidFill>
                <a:prstClr val="black">
                  <a:tint val="75000"/>
                </a:prstClr>
              </a:solidFill>
              <a:latin typeface="Calibri"/>
              <a:ea typeface="+mn-ea"/>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827" y="7083849"/>
            <a:ext cx="2243640" cy="278294"/>
          </a:xfrm>
          <a:prstGeom prst="rect">
            <a:avLst/>
          </a:prstGeom>
        </p:spPr>
      </p:pic>
      <p:cxnSp>
        <p:nvCxnSpPr>
          <p:cNvPr id="9" name="Straight Connector 8"/>
          <p:cNvCxnSpPr/>
          <p:nvPr userDrawn="1"/>
        </p:nvCxnSpPr>
        <p:spPr>
          <a:xfrm>
            <a:off x="525780" y="1602299"/>
            <a:ext cx="946404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137779"/>
      </p:ext>
    </p:extLst>
  </p:cSld>
  <p:clrMap bg1="lt1" tx1="dk1" bg2="lt2" tx2="dk2" accent1="accent1" accent2="accent2" accent3="accent3" accent4="accent4" accent5="accent5" accent6="accent6" hlink="hlink" folHlink="folHlink"/>
  <p:hf hdr="0" ftr="0" dt="0"/>
  <p:txStyles>
    <p:titleStyle>
      <a:lvl1pPr algn="ctr" defTabSz="1034552" rtl="0" eaLnBrk="1" latinLnBrk="0" hangingPunct="1">
        <a:spcBef>
          <a:spcPct val="0"/>
        </a:spcBef>
        <a:buNone/>
        <a:defRPr sz="5000" kern="1200">
          <a:solidFill>
            <a:schemeClr val="tx1"/>
          </a:solidFill>
          <a:latin typeface="+mj-lt"/>
          <a:ea typeface="+mj-ea"/>
          <a:cs typeface="+mj-cs"/>
        </a:defRPr>
      </a:lvl1pPr>
    </p:titleStyle>
    <p:bodyStyle>
      <a:lvl1pPr marL="387957" indent="-387957" algn="l" defTabSz="10345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0574" indent="-323298" algn="l" defTabSz="10345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93190" indent="-258638" algn="l" defTabSz="10345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10466" indent="-258638" algn="l" defTabSz="1034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27742" indent="-258638" algn="l" defTabSz="1034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45018" indent="-258638" algn="l" defTabSz="1034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62295" indent="-258638" algn="l" defTabSz="1034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79571" indent="-258638" algn="l" defTabSz="1034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96847" indent="-258638" algn="l" defTabSz="1034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34552" rtl="0" eaLnBrk="1" latinLnBrk="0" hangingPunct="1">
        <a:defRPr sz="2000" kern="1200">
          <a:solidFill>
            <a:schemeClr val="tx1"/>
          </a:solidFill>
          <a:latin typeface="+mn-lt"/>
          <a:ea typeface="+mn-ea"/>
          <a:cs typeface="+mn-cs"/>
        </a:defRPr>
      </a:lvl1pPr>
      <a:lvl2pPr marL="517276" algn="l" defTabSz="1034552" rtl="0" eaLnBrk="1" latinLnBrk="0" hangingPunct="1">
        <a:defRPr sz="2000" kern="1200">
          <a:solidFill>
            <a:schemeClr val="tx1"/>
          </a:solidFill>
          <a:latin typeface="+mn-lt"/>
          <a:ea typeface="+mn-ea"/>
          <a:cs typeface="+mn-cs"/>
        </a:defRPr>
      </a:lvl2pPr>
      <a:lvl3pPr marL="1034552" algn="l" defTabSz="1034552" rtl="0" eaLnBrk="1" latinLnBrk="0" hangingPunct="1">
        <a:defRPr sz="2000" kern="1200">
          <a:solidFill>
            <a:schemeClr val="tx1"/>
          </a:solidFill>
          <a:latin typeface="+mn-lt"/>
          <a:ea typeface="+mn-ea"/>
          <a:cs typeface="+mn-cs"/>
        </a:defRPr>
      </a:lvl3pPr>
      <a:lvl4pPr marL="1551828" algn="l" defTabSz="1034552" rtl="0" eaLnBrk="1" latinLnBrk="0" hangingPunct="1">
        <a:defRPr sz="2000" kern="1200">
          <a:solidFill>
            <a:schemeClr val="tx1"/>
          </a:solidFill>
          <a:latin typeface="+mn-lt"/>
          <a:ea typeface="+mn-ea"/>
          <a:cs typeface="+mn-cs"/>
        </a:defRPr>
      </a:lvl4pPr>
      <a:lvl5pPr marL="2069104" algn="l" defTabSz="1034552" rtl="0" eaLnBrk="1" latinLnBrk="0" hangingPunct="1">
        <a:defRPr sz="2000" kern="1200">
          <a:solidFill>
            <a:schemeClr val="tx1"/>
          </a:solidFill>
          <a:latin typeface="+mn-lt"/>
          <a:ea typeface="+mn-ea"/>
          <a:cs typeface="+mn-cs"/>
        </a:defRPr>
      </a:lvl5pPr>
      <a:lvl6pPr marL="2586380" algn="l" defTabSz="1034552" rtl="0" eaLnBrk="1" latinLnBrk="0" hangingPunct="1">
        <a:defRPr sz="2000" kern="1200">
          <a:solidFill>
            <a:schemeClr val="tx1"/>
          </a:solidFill>
          <a:latin typeface="+mn-lt"/>
          <a:ea typeface="+mn-ea"/>
          <a:cs typeface="+mn-cs"/>
        </a:defRPr>
      </a:lvl6pPr>
      <a:lvl7pPr marL="3103656" algn="l" defTabSz="1034552" rtl="0" eaLnBrk="1" latinLnBrk="0" hangingPunct="1">
        <a:defRPr sz="2000" kern="1200">
          <a:solidFill>
            <a:schemeClr val="tx1"/>
          </a:solidFill>
          <a:latin typeface="+mn-lt"/>
          <a:ea typeface="+mn-ea"/>
          <a:cs typeface="+mn-cs"/>
        </a:defRPr>
      </a:lvl7pPr>
      <a:lvl8pPr marL="3620933" algn="l" defTabSz="1034552" rtl="0" eaLnBrk="1" latinLnBrk="0" hangingPunct="1">
        <a:defRPr sz="2000" kern="1200">
          <a:solidFill>
            <a:schemeClr val="tx1"/>
          </a:solidFill>
          <a:latin typeface="+mn-lt"/>
          <a:ea typeface="+mn-ea"/>
          <a:cs typeface="+mn-cs"/>
        </a:defRPr>
      </a:lvl8pPr>
      <a:lvl9pPr marL="4138209" algn="l" defTabSz="103455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301" y="316883"/>
            <a:ext cx="9464040" cy="12649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5780" y="1770965"/>
            <a:ext cx="9464040" cy="50089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5780" y="7034658"/>
            <a:ext cx="2453640" cy="404089"/>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CD1FBE-9EC2-4D53-A14E-7028C6CDD997}" type="datetime1">
              <a:rPr lang="en-US" smtClean="0">
                <a:solidFill>
                  <a:prstClr val="black">
                    <a:tint val="75000"/>
                  </a:prstClr>
                </a:solidFill>
                <a:latin typeface="Calibri"/>
                <a:ea typeface="+mn-ea"/>
              </a:rPr>
              <a:pPr eaLnBrk="1" fontAlgn="auto" hangingPunct="1">
                <a:spcBef>
                  <a:spcPts val="0"/>
                </a:spcBef>
                <a:spcAft>
                  <a:spcPts val="0"/>
                </a:spcAft>
              </a:pPr>
              <a:t>7/22/2016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592830" y="7034658"/>
            <a:ext cx="3329940" cy="404089"/>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7536180" y="7034658"/>
            <a:ext cx="2453640" cy="404089"/>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r>
              <a:rPr lang="en-US" dirty="0" smtClean="0">
                <a:solidFill>
                  <a:prstClr val="black">
                    <a:tint val="75000"/>
                  </a:prstClr>
                </a:solidFill>
                <a:latin typeface="Calibri"/>
                <a:ea typeface="+mn-ea"/>
              </a:rPr>
              <a:t>2</a:t>
            </a:r>
            <a:endParaRPr lang="en-US" dirty="0">
              <a:solidFill>
                <a:prstClr val="black">
                  <a:tint val="75000"/>
                </a:prstClr>
              </a:solidFill>
              <a:latin typeface="Calibri"/>
              <a:ea typeface="+mn-ea"/>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32063" y="6853853"/>
            <a:ext cx="1531727" cy="649356"/>
          </a:xfrm>
          <a:prstGeom prst="rect">
            <a:avLst/>
          </a:prstGeom>
        </p:spPr>
      </p:pic>
      <p:cxnSp>
        <p:nvCxnSpPr>
          <p:cNvPr id="9" name="Straight Connector 8"/>
          <p:cNvCxnSpPr/>
          <p:nvPr userDrawn="1"/>
        </p:nvCxnSpPr>
        <p:spPr>
          <a:xfrm>
            <a:off x="525780" y="1602299"/>
            <a:ext cx="946404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1934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mailto:ferry@dot.gov"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547688" y="5395915"/>
            <a:ext cx="438150" cy="2052637"/>
          </a:xfrm>
          <a:prstGeom prst="rect">
            <a:avLst/>
          </a:prstGeom>
          <a:solidFill>
            <a:srgbClr val="FFFFFF"/>
          </a:solidFill>
          <a:ln w="9525">
            <a:noFill/>
            <a:miter lim="800000"/>
            <a:headEnd/>
            <a:tailEnd/>
          </a:ln>
        </p:spPr>
        <p:txBody>
          <a:bodyPr wrap="none" lIns="91434" tIns="45716" rIns="91434" bIns="45716" anchor="ctr"/>
          <a:lstStyle/>
          <a:p>
            <a:endParaRPr lang="en-US"/>
          </a:p>
        </p:txBody>
      </p:sp>
      <p:sp>
        <p:nvSpPr>
          <p:cNvPr id="3076" name="Rectangle 5"/>
          <p:cNvSpPr>
            <a:spLocks noChangeArrowheads="1"/>
          </p:cNvSpPr>
          <p:nvPr/>
        </p:nvSpPr>
        <p:spPr bwMode="auto">
          <a:xfrm>
            <a:off x="1316040" y="4554538"/>
            <a:ext cx="5343524" cy="1990726"/>
          </a:xfrm>
          <a:prstGeom prst="rect">
            <a:avLst/>
          </a:prstGeom>
          <a:noFill/>
          <a:ln w="9525">
            <a:noFill/>
            <a:miter lim="800000"/>
            <a:headEnd/>
            <a:tailEnd/>
          </a:ln>
        </p:spPr>
        <p:txBody>
          <a:bodyPr lIns="100710" tIns="50355" rIns="100710" bIns="50355" anchor="ctr"/>
          <a:lstStyle/>
          <a:p>
            <a:pPr defTabSz="1007994"/>
            <a:r>
              <a:rPr lang="en-US" sz="4000" i="1" dirty="0">
                <a:solidFill>
                  <a:srgbClr val="000099"/>
                </a:solidFill>
                <a:latin typeface="Arial" charset="0"/>
              </a:rPr>
              <a:t/>
            </a:r>
            <a:br>
              <a:rPr lang="en-US" sz="4000" i="1" dirty="0">
                <a:solidFill>
                  <a:srgbClr val="000099"/>
                </a:solidFill>
                <a:latin typeface="Arial" charset="0"/>
              </a:rPr>
            </a:br>
            <a:endParaRPr lang="en-US" sz="4000" i="1" dirty="0">
              <a:solidFill>
                <a:srgbClr val="000099"/>
              </a:solidFill>
              <a:latin typeface="Arial" charset="0"/>
            </a:endParaRPr>
          </a:p>
        </p:txBody>
      </p:sp>
      <p:sp>
        <p:nvSpPr>
          <p:cNvPr id="3077" name="Rectangle 7"/>
          <p:cNvSpPr>
            <a:spLocks noGrp="1" noChangeArrowheads="1"/>
          </p:cNvSpPr>
          <p:nvPr>
            <p:ph type="ctrTitle"/>
          </p:nvPr>
        </p:nvSpPr>
        <p:spPr>
          <a:xfrm>
            <a:off x="985840" y="143838"/>
            <a:ext cx="9244682" cy="5178175"/>
          </a:xfrm>
        </p:spPr>
        <p:txBody>
          <a:bodyPr/>
          <a:lstStyle/>
          <a:p>
            <a:pPr algn="ct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b="1" i="0" dirty="0" smtClean="0">
                <a:solidFill>
                  <a:srgbClr val="00B0F0"/>
                </a:solidFill>
                <a:latin typeface="Calibri" panose="020F0502020204030204" pitchFamily="34" charset="0"/>
              </a:rPr>
              <a:t>National </a:t>
            </a:r>
            <a:r>
              <a:rPr lang="en-US" sz="3600" b="1" i="0" dirty="0">
                <a:solidFill>
                  <a:srgbClr val="00B0F0"/>
                </a:solidFill>
                <a:latin typeface="Calibri" panose="020F0502020204030204" pitchFamily="34" charset="0"/>
              </a:rPr>
              <a:t>Census of Ferry Operators:</a:t>
            </a:r>
            <a:br>
              <a:rPr lang="en-US" sz="3600" b="1" i="0" dirty="0">
                <a:solidFill>
                  <a:srgbClr val="00B0F0"/>
                </a:solidFill>
                <a:latin typeface="Calibri" panose="020F0502020204030204" pitchFamily="34" charset="0"/>
              </a:rPr>
            </a:br>
            <a:r>
              <a:rPr lang="en-US" sz="3600" b="1" i="0" dirty="0">
                <a:solidFill>
                  <a:srgbClr val="00B0F0"/>
                </a:solidFill>
                <a:latin typeface="Calibri" panose="020F0502020204030204" pitchFamily="34" charset="0"/>
              </a:rPr>
              <a:t>Past, Present, and </a:t>
            </a:r>
            <a:r>
              <a:rPr lang="en-US" sz="3600" b="1" i="0" dirty="0" smtClean="0">
                <a:solidFill>
                  <a:srgbClr val="00B0F0"/>
                </a:solidFill>
                <a:latin typeface="Calibri" panose="020F0502020204030204" pitchFamily="34" charset="0"/>
              </a:rPr>
              <a:t>Future</a:t>
            </a:r>
            <a:r>
              <a:rPr lang="en-US" sz="3600" i="0" dirty="0" smtClean="0">
                <a:solidFill>
                  <a:schemeClr val="tx1"/>
                </a:solidFill>
              </a:rPr>
              <a:t/>
            </a:r>
            <a:br>
              <a:rPr lang="en-US" sz="3600" i="0" dirty="0" smtClean="0">
                <a:solidFill>
                  <a:schemeClr val="tx1"/>
                </a:solidFill>
              </a:rPr>
            </a:br>
            <a:r>
              <a:rPr lang="en-US" sz="3600" dirty="0">
                <a:solidFill>
                  <a:schemeClr val="tx1"/>
                </a:solidFill>
              </a:rPr>
              <a:t/>
            </a:r>
            <a:br>
              <a:rPr lang="en-US" sz="3600" dirty="0">
                <a:solidFill>
                  <a:schemeClr val="tx1"/>
                </a:solidFill>
              </a:rPr>
            </a:br>
            <a:r>
              <a:rPr lang="en-US" sz="2400" b="1" i="0" dirty="0">
                <a:solidFill>
                  <a:schemeClr val="tx1"/>
                </a:solidFill>
                <a:latin typeface="Calibri Light" panose="020F0302020204030204" pitchFamily="34" charset="0"/>
              </a:rPr>
              <a:t>Ken Steve, Bureau of Transportation Statistics</a:t>
            </a:r>
            <a:br>
              <a:rPr lang="en-US" sz="2400" b="1" i="0" dirty="0">
                <a:solidFill>
                  <a:schemeClr val="tx1"/>
                </a:solidFill>
                <a:latin typeface="Calibri Light" panose="020F0302020204030204" pitchFamily="34" charset="0"/>
              </a:rPr>
            </a:br>
            <a:r>
              <a:rPr lang="en-US" sz="2400" b="1" i="0" dirty="0">
                <a:solidFill>
                  <a:schemeClr val="tx1"/>
                </a:solidFill>
                <a:latin typeface="Calibri Light" panose="020F0302020204030204" pitchFamily="34" charset="0"/>
              </a:rPr>
              <a:t>Janine McFadden, Bureau of Transportation </a:t>
            </a:r>
            <a:r>
              <a:rPr lang="en-US" sz="2400" b="1" i="0" dirty="0" smtClean="0">
                <a:solidFill>
                  <a:schemeClr val="tx1"/>
                </a:solidFill>
                <a:latin typeface="Calibri Light" panose="020F0302020204030204" pitchFamily="34" charset="0"/>
              </a:rPr>
              <a:t>Statistics</a:t>
            </a:r>
            <a:br>
              <a:rPr lang="en-US" sz="2400" b="1" i="0" dirty="0" smtClean="0">
                <a:solidFill>
                  <a:schemeClr val="tx1"/>
                </a:solidFill>
                <a:latin typeface="Calibri Light" panose="020F0302020204030204" pitchFamily="34" charset="0"/>
              </a:rPr>
            </a:br>
            <a:r>
              <a:rPr lang="en-US" sz="2400" b="1" i="0" dirty="0" smtClean="0">
                <a:solidFill>
                  <a:schemeClr val="tx1"/>
                </a:solidFill>
                <a:latin typeface="Calibri Light" panose="020F0302020204030204" pitchFamily="34" charset="0"/>
              </a:rPr>
              <a:t/>
            </a:r>
            <a:br>
              <a:rPr lang="en-US" sz="2400" b="1" i="0" dirty="0" smtClean="0">
                <a:solidFill>
                  <a:schemeClr val="tx1"/>
                </a:solidFill>
                <a:latin typeface="Calibri Light" panose="020F0302020204030204" pitchFamily="34" charset="0"/>
              </a:rPr>
            </a:br>
            <a:r>
              <a:rPr lang="en-US" sz="2400" b="1" i="0" dirty="0">
                <a:solidFill>
                  <a:schemeClr val="tx1"/>
                </a:solidFill>
                <a:latin typeface="Calibri Light" panose="020F0302020204030204" pitchFamily="34" charset="0"/>
              </a:rPr>
              <a:t/>
            </a:r>
            <a:br>
              <a:rPr lang="en-US" sz="2400" b="1" i="0" dirty="0">
                <a:solidFill>
                  <a:schemeClr val="tx1"/>
                </a:solidFill>
                <a:latin typeface="Calibri Light" panose="020F0302020204030204" pitchFamily="34" charset="0"/>
              </a:rPr>
            </a:br>
            <a:r>
              <a:rPr lang="en-US" sz="2400" b="1" i="0" dirty="0" smtClean="0">
                <a:solidFill>
                  <a:schemeClr val="tx1"/>
                </a:solidFill>
                <a:latin typeface="Calibri Light" panose="020F0302020204030204" pitchFamily="34" charset="0"/>
              </a:rPr>
              <a:t>July 26, 2016</a:t>
            </a:r>
            <a:r>
              <a:rPr lang="en-US" sz="2800" i="0" dirty="0">
                <a:solidFill>
                  <a:schemeClr val="tx1"/>
                </a:solidFill>
              </a:rPr>
              <a:t/>
            </a:r>
            <a:br>
              <a:rPr lang="en-US" sz="2800" i="0" dirty="0">
                <a:solidFill>
                  <a:schemeClr val="tx1"/>
                </a:solidFill>
              </a:rPr>
            </a:br>
            <a:r>
              <a:rPr lang="en-US" sz="2800" dirty="0">
                <a:solidFill>
                  <a:schemeClr val="tx1"/>
                </a:solidFill>
              </a:rPr>
              <a:t/>
            </a:r>
            <a:br>
              <a:rPr lang="en-US" sz="2800" dirty="0">
                <a:solidFill>
                  <a:schemeClr val="tx1"/>
                </a:solidFill>
              </a:rPr>
            </a:br>
            <a:r>
              <a:rPr lang="en-US" sz="3600" dirty="0" smtClean="0"/>
              <a:t/>
            </a:r>
            <a:br>
              <a:rPr lang="en-US" sz="3600" dirty="0" smtClean="0"/>
            </a:br>
            <a:endParaRPr lang="en-US" dirty="0" smtClean="0"/>
          </a:p>
        </p:txBody>
      </p:sp>
      <p:sp>
        <p:nvSpPr>
          <p:cNvPr id="3074" name="Line 2"/>
          <p:cNvSpPr>
            <a:spLocks noChangeShapeType="1"/>
          </p:cNvSpPr>
          <p:nvPr/>
        </p:nvSpPr>
        <p:spPr bwMode="auto">
          <a:xfrm flipV="1">
            <a:off x="768350" y="0"/>
            <a:ext cx="0" cy="7589838"/>
          </a:xfrm>
          <a:prstGeom prst="line">
            <a:avLst/>
          </a:prstGeom>
          <a:noFill/>
          <a:ln w="76200">
            <a:solidFill>
              <a:srgbClr val="66CCFF"/>
            </a:solidFill>
            <a:round/>
            <a:headEnd/>
            <a:tailEnd/>
          </a:ln>
        </p:spPr>
        <p:txBody>
          <a:bodyPr lIns="91434" tIns="45716" rIns="91434" bIns="45716"/>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55" y="6725851"/>
            <a:ext cx="6160320" cy="39842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
        <p:nvSpPr>
          <p:cNvPr id="10" name="Title 3"/>
          <p:cNvSpPr txBox="1">
            <a:spLocks/>
          </p:cNvSpPr>
          <p:nvPr/>
        </p:nvSpPr>
        <p:spPr bwMode="auto">
          <a:xfrm>
            <a:off x="525781" y="245327"/>
            <a:ext cx="9464040" cy="7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455" tIns="51728" rIns="103455" bIns="51728"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517276" algn="l" rtl="0" eaLnBrk="0" fontAlgn="base" hangingPunct="0">
              <a:spcBef>
                <a:spcPct val="0"/>
              </a:spcBef>
              <a:spcAft>
                <a:spcPct val="0"/>
              </a:spcAft>
              <a:defRPr sz="3200" b="1">
                <a:solidFill>
                  <a:schemeClr val="tx2"/>
                </a:solidFill>
                <a:latin typeface="Arial" charset="0"/>
              </a:defRPr>
            </a:lvl6pPr>
            <a:lvl7pPr marL="1034552" algn="l" rtl="0" eaLnBrk="0" fontAlgn="base" hangingPunct="0">
              <a:spcBef>
                <a:spcPct val="0"/>
              </a:spcBef>
              <a:spcAft>
                <a:spcPct val="0"/>
              </a:spcAft>
              <a:defRPr sz="3200" b="1">
                <a:solidFill>
                  <a:schemeClr val="tx2"/>
                </a:solidFill>
                <a:latin typeface="Arial" charset="0"/>
              </a:defRPr>
            </a:lvl7pPr>
            <a:lvl8pPr marL="1551828" algn="l" rtl="0" eaLnBrk="0" fontAlgn="base" hangingPunct="0">
              <a:spcBef>
                <a:spcPct val="0"/>
              </a:spcBef>
              <a:spcAft>
                <a:spcPct val="0"/>
              </a:spcAft>
              <a:defRPr sz="3200" b="1">
                <a:solidFill>
                  <a:schemeClr val="tx2"/>
                </a:solidFill>
                <a:latin typeface="Arial" charset="0"/>
              </a:defRPr>
            </a:lvl8pPr>
            <a:lvl9pPr marL="2069104" algn="l" rtl="0" eaLnBrk="0" fontAlgn="base" hangingPunct="0">
              <a:spcBef>
                <a:spcPct val="0"/>
              </a:spcBef>
              <a:spcAft>
                <a:spcPct val="0"/>
              </a:spcAft>
              <a:defRPr sz="3200" b="1">
                <a:solidFill>
                  <a:schemeClr val="tx2"/>
                </a:solidFill>
                <a:latin typeface="Arial" charset="0"/>
              </a:defRPr>
            </a:lvl9pPr>
          </a:lstStyle>
          <a:p>
            <a:pPr algn="ctr"/>
            <a:r>
              <a:rPr lang="en-US" altLang="en-US" kern="0" dirty="0" smtClean="0">
                <a:solidFill>
                  <a:srgbClr val="00B0F0"/>
                </a:solidFill>
                <a:latin typeface="Calibri Light" panose="020F0302020204030204" pitchFamily="34" charset="0"/>
              </a:rPr>
              <a:t>NCFO Website (</a:t>
            </a:r>
            <a:r>
              <a:rPr lang="en-US" altLang="en-US" dirty="0">
                <a:solidFill>
                  <a:srgbClr val="00B0F0"/>
                </a:solidFill>
                <a:latin typeface="Calibri Light" panose="020F0302020204030204" pitchFamily="34" charset="0"/>
              </a:rPr>
              <a:t>Data – 2014</a:t>
            </a:r>
            <a:r>
              <a:rPr lang="en-US" altLang="en-US" kern="0" dirty="0" smtClean="0">
                <a:solidFill>
                  <a:srgbClr val="00B0F0"/>
                </a:solidFill>
                <a:latin typeface="Calibri Light" panose="020F030202020403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906" y="1097268"/>
            <a:ext cx="6681515" cy="5724772"/>
          </a:xfrm>
          <a:prstGeom prst="rect">
            <a:avLst/>
          </a:prstGeom>
          <a:ln>
            <a:solidFill>
              <a:srgbClr val="0070C0"/>
            </a:solidFill>
          </a:ln>
        </p:spPr>
      </p:pic>
    </p:spTree>
    <p:extLst>
      <p:ext uri="{BB962C8B-B14F-4D97-AF65-F5344CB8AC3E}">
        <p14:creationId xmlns:p14="http://schemas.microsoft.com/office/powerpoint/2010/main" val="3504211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smtClean="0">
                <a:solidFill>
                  <a:srgbClr val="00B0F0"/>
                </a:solidFill>
                <a:latin typeface="Calibri Light" panose="020F0302020204030204" pitchFamily="34" charset="0"/>
                <a:ea typeface="+mj-ea"/>
                <a:cs typeface="+mj-cs"/>
              </a:rPr>
              <a:t>2013 Passenger and Vehicle Boardings</a:t>
            </a:r>
            <a:endParaRPr lang="en-US" altLang="en-US" b="1" i="0" dirty="0" smtClean="0">
              <a:solidFill>
                <a:srgbClr val="00B0F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037" y="1105684"/>
            <a:ext cx="7843528" cy="5734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340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smtClean="0">
                <a:solidFill>
                  <a:srgbClr val="00B0F0"/>
                </a:solidFill>
                <a:latin typeface="Calibri Light" panose="020F0302020204030204" pitchFamily="34" charset="0"/>
                <a:ea typeface="+mj-ea"/>
                <a:cs typeface="+mj-cs"/>
              </a:rPr>
              <a:t>Boardings by Census Region (2013)</a:t>
            </a:r>
            <a:endParaRPr lang="en-US" altLang="en-US" b="1" i="0" dirty="0" smtClean="0">
              <a:solidFill>
                <a:srgbClr val="00B0F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2127250"/>
            <a:ext cx="8650287"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11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smtClean="0">
                <a:solidFill>
                  <a:srgbClr val="00B0F0"/>
                </a:solidFill>
                <a:latin typeface="Calibri Light" panose="020F0302020204030204" pitchFamily="34" charset="0"/>
                <a:ea typeface="+mj-ea"/>
                <a:cs typeface="+mj-cs"/>
              </a:rPr>
              <a:t>2013 Route Miles</a:t>
            </a:r>
            <a:endParaRPr lang="en-US" altLang="en-US" b="1" i="0" dirty="0" smtClean="0">
              <a:solidFill>
                <a:srgbClr val="00B0F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581" y="1123935"/>
            <a:ext cx="7736440" cy="5653552"/>
          </a:xfrm>
          <a:prstGeom prst="rect">
            <a:avLst/>
          </a:prstGeom>
          <a:ln>
            <a:solidFill>
              <a:schemeClr val="tx1"/>
            </a:solidFill>
          </a:ln>
        </p:spPr>
      </p:pic>
    </p:spTree>
    <p:extLst>
      <p:ext uri="{BB962C8B-B14F-4D97-AF65-F5344CB8AC3E}">
        <p14:creationId xmlns:p14="http://schemas.microsoft.com/office/powerpoint/2010/main" val="3907179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smtClean="0">
                <a:solidFill>
                  <a:srgbClr val="00B0F0"/>
                </a:solidFill>
                <a:latin typeface="Calibri Light" panose="020F0302020204030204" pitchFamily="34" charset="0"/>
                <a:ea typeface="+mj-ea"/>
                <a:cs typeface="+mj-cs"/>
              </a:rPr>
              <a:t>Route Miles by Census Region(2013)</a:t>
            </a:r>
            <a:endParaRPr lang="en-US" altLang="en-US" b="1" i="0" dirty="0" smtClean="0">
              <a:solidFill>
                <a:srgbClr val="00B0F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2292350"/>
            <a:ext cx="9053513"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524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smtClean="0">
                <a:solidFill>
                  <a:srgbClr val="00B0F0"/>
                </a:solidFill>
                <a:latin typeface="Calibri Light" panose="020F0302020204030204" pitchFamily="34" charset="0"/>
                <a:ea typeface="+mj-ea"/>
                <a:cs typeface="+mj-cs"/>
              </a:rPr>
              <a:t>Comments / Questions</a:t>
            </a:r>
            <a:endParaRPr lang="en-US" altLang="en-US" b="1" i="0" dirty="0" smtClean="0">
              <a:solidFill>
                <a:srgbClr val="00B0F0"/>
              </a:solidFill>
              <a:latin typeface="Calibri Light" panose="020F0302020204030204" pitchFamily="34" charset="0"/>
            </a:endParaRPr>
          </a:p>
        </p:txBody>
      </p:sp>
      <p:sp>
        <p:nvSpPr>
          <p:cNvPr id="4" name="Subtitle 3"/>
          <p:cNvSpPr>
            <a:spLocks noGrp="1"/>
          </p:cNvSpPr>
          <p:nvPr>
            <p:ph type="subTitle" idx="1"/>
          </p:nvPr>
        </p:nvSpPr>
        <p:spPr>
          <a:xfrm>
            <a:off x="983752" y="2302941"/>
            <a:ext cx="8548098" cy="2023734"/>
          </a:xfrm>
        </p:spPr>
        <p:txBody>
          <a:bodyPr/>
          <a:lstStyle/>
          <a:p>
            <a:pPr marL="434512" lvl="0" indent="-237947" defTabSz="914400"/>
            <a:r>
              <a:rPr lang="en-US" altLang="en-US" sz="2400" b="1" dirty="0">
                <a:solidFill>
                  <a:srgbClr val="000000"/>
                </a:solidFill>
                <a:latin typeface="Calibri Light" panose="020F0302020204030204" pitchFamily="34" charset="0"/>
                <a:ea typeface="+mn-ea"/>
                <a:cs typeface="+mn-cs"/>
              </a:rPr>
              <a:t>Thank You</a:t>
            </a:r>
          </a:p>
          <a:p>
            <a:pPr marL="434512" lvl="0" indent="-237947" defTabSz="914400"/>
            <a:endParaRPr lang="en-US" altLang="en-US" sz="2400" b="1" dirty="0">
              <a:solidFill>
                <a:srgbClr val="000000"/>
              </a:solidFill>
              <a:latin typeface="Calibri Light" panose="020F0302020204030204" pitchFamily="34" charset="0"/>
              <a:ea typeface="+mn-ea"/>
              <a:cs typeface="+mn-cs"/>
            </a:endParaRPr>
          </a:p>
          <a:p>
            <a:pPr marL="434512" lvl="0" indent="-237947" defTabSz="914400"/>
            <a:r>
              <a:rPr lang="en-US" altLang="en-US" sz="2400" b="1" dirty="0">
                <a:solidFill>
                  <a:srgbClr val="000000"/>
                </a:solidFill>
                <a:latin typeface="Calibri Light" panose="020F0302020204030204" pitchFamily="34" charset="0"/>
                <a:ea typeface="+mn-ea"/>
                <a:cs typeface="+mn-cs"/>
              </a:rPr>
              <a:t>Kenneth.Steve@dot.gov</a:t>
            </a:r>
          </a:p>
          <a:p>
            <a:pPr marL="434512" lvl="0" indent="-237947" defTabSz="914400"/>
            <a:r>
              <a:rPr lang="en-US" altLang="en-US" sz="2400" b="1" dirty="0">
                <a:solidFill>
                  <a:srgbClr val="000000"/>
                </a:solidFill>
                <a:latin typeface="Calibri Light" panose="020F0302020204030204" pitchFamily="34" charset="0"/>
                <a:ea typeface="+mn-ea"/>
                <a:cs typeface="+mn-cs"/>
              </a:rPr>
              <a:t>202-366-4108</a:t>
            </a:r>
          </a:p>
          <a:p>
            <a:pPr algn="l"/>
            <a:endParaRPr lang="en-US" sz="2800" b="1" dirty="0">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1455637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Questionnaire Development</a:t>
            </a:r>
            <a:endParaRPr lang="en-US" altLang="en-US" b="1" i="0" dirty="0" smtClean="0">
              <a:solidFill>
                <a:srgbClr val="00B0F0"/>
              </a:solidFill>
              <a:latin typeface="Calibri Light" panose="020F0302020204030204" pitchFamily="34" charset="0"/>
            </a:endParaRPr>
          </a:p>
        </p:txBody>
      </p:sp>
      <p:sp>
        <p:nvSpPr>
          <p:cNvPr id="4" name="Subtitle 3"/>
          <p:cNvSpPr>
            <a:spLocks noGrp="1"/>
          </p:cNvSpPr>
          <p:nvPr>
            <p:ph type="subTitle" idx="1"/>
          </p:nvPr>
        </p:nvSpPr>
        <p:spPr>
          <a:xfrm>
            <a:off x="986320" y="1277028"/>
            <a:ext cx="8548098" cy="3373438"/>
          </a:xfrm>
        </p:spPr>
        <p:txBody>
          <a:bodyPr/>
          <a:lstStyle/>
          <a:p>
            <a:pPr lvl="0" algn="l" defTabSz="914400" eaLnBrk="1" fontAlgn="auto" hangingPunct="1">
              <a:spcAft>
                <a:spcPts val="0"/>
              </a:spcAft>
            </a:pPr>
            <a:r>
              <a:rPr lang="en-US" sz="2800" kern="1200" dirty="0">
                <a:solidFill>
                  <a:prstClr val="black"/>
                </a:solidFill>
                <a:latin typeface="Calibri Light" panose="020F0302020204030204" pitchFamily="34" charset="0"/>
                <a:ea typeface="+mn-ea"/>
                <a:cs typeface="+mn-cs"/>
              </a:rPr>
              <a:t>Reviewed the 2014 </a:t>
            </a:r>
            <a:r>
              <a:rPr lang="en-US" sz="2800" kern="1200" dirty="0" smtClean="0">
                <a:solidFill>
                  <a:prstClr val="black"/>
                </a:solidFill>
                <a:latin typeface="Calibri Light" panose="020F0302020204030204" pitchFamily="34" charset="0"/>
                <a:ea typeface="+mn-ea"/>
                <a:cs typeface="+mn-cs"/>
              </a:rPr>
              <a:t>Form </a:t>
            </a:r>
            <a:r>
              <a:rPr lang="en-US" sz="2800" kern="1200" dirty="0">
                <a:solidFill>
                  <a:prstClr val="black"/>
                </a:solidFill>
                <a:latin typeface="Calibri Light" panose="020F0302020204030204" pitchFamily="34" charset="0"/>
                <a:ea typeface="+mn-ea"/>
                <a:cs typeface="+mn-cs"/>
              </a:rPr>
              <a:t>and </a:t>
            </a:r>
            <a:r>
              <a:rPr lang="en-US" sz="2800" kern="1200" dirty="0" smtClean="0">
                <a:solidFill>
                  <a:prstClr val="black"/>
                </a:solidFill>
                <a:latin typeface="Calibri Light" panose="020F0302020204030204" pitchFamily="34" charset="0"/>
                <a:ea typeface="+mn-ea"/>
                <a:cs typeface="+mn-cs"/>
              </a:rPr>
              <a:t>Corresponding </a:t>
            </a:r>
            <a:r>
              <a:rPr lang="en-US" sz="2800" kern="1200" dirty="0">
                <a:solidFill>
                  <a:prstClr val="black"/>
                </a:solidFill>
                <a:latin typeface="Calibri Light" panose="020F0302020204030204" pitchFamily="34" charset="0"/>
                <a:ea typeface="+mn-ea"/>
                <a:cs typeface="+mn-cs"/>
              </a:rPr>
              <a:t>D</a:t>
            </a:r>
            <a:r>
              <a:rPr lang="en-US" sz="2800" kern="1200" dirty="0" smtClean="0">
                <a:solidFill>
                  <a:prstClr val="black"/>
                </a:solidFill>
                <a:latin typeface="Calibri Light" panose="020F0302020204030204" pitchFamily="34" charset="0"/>
                <a:ea typeface="+mn-ea"/>
                <a:cs typeface="+mn-cs"/>
              </a:rPr>
              <a:t>ata</a:t>
            </a:r>
          </a:p>
          <a:p>
            <a:pPr marL="457200" indent="-457200" algn="l"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Reformatted paper questionnaire</a:t>
            </a:r>
          </a:p>
          <a:p>
            <a:pPr marL="457200" indent="-457200" algn="l"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Modified question instructions and responses</a:t>
            </a:r>
          </a:p>
          <a:p>
            <a:pPr marL="457200" indent="-457200" algn="l"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Deleted two </a:t>
            </a:r>
            <a:r>
              <a:rPr lang="en-US" sz="2400" dirty="0" smtClean="0">
                <a:solidFill>
                  <a:srgbClr val="000000"/>
                </a:solidFill>
                <a:latin typeface="Calibri Light" panose="020F0302020204030204" pitchFamily="34" charset="0"/>
                <a:ea typeface="+mn-ea"/>
                <a:cs typeface="+mn-cs"/>
              </a:rPr>
              <a:t>questions</a:t>
            </a:r>
          </a:p>
          <a:p>
            <a:pPr algn="l" defTabSz="914400">
              <a:buSzTx/>
            </a:pPr>
            <a:endParaRPr lang="en-US" sz="2400" dirty="0">
              <a:solidFill>
                <a:srgbClr val="000000"/>
              </a:solidFill>
              <a:latin typeface="Calibri Light" panose="020F0302020204030204" pitchFamily="34" charset="0"/>
              <a:ea typeface="+mn-ea"/>
              <a:cs typeface="+mn-cs"/>
            </a:endParaRPr>
          </a:p>
          <a:p>
            <a:pPr lvl="0" algn="l" defTabSz="914400" eaLnBrk="1" fontAlgn="auto" hangingPunct="1">
              <a:spcAft>
                <a:spcPts val="0"/>
              </a:spcAft>
            </a:pPr>
            <a:r>
              <a:rPr lang="en-US" sz="2800" kern="1200" dirty="0">
                <a:solidFill>
                  <a:prstClr val="black"/>
                </a:solidFill>
                <a:latin typeface="Calibri Light" panose="020F0302020204030204" pitchFamily="34" charset="0"/>
                <a:ea typeface="+mn-ea"/>
                <a:cs typeface="+mn-cs"/>
              </a:rPr>
              <a:t>Conducted O</a:t>
            </a:r>
            <a:r>
              <a:rPr lang="en-US" sz="2800" kern="1200" dirty="0" smtClean="0">
                <a:solidFill>
                  <a:prstClr val="black"/>
                </a:solidFill>
                <a:latin typeface="Calibri Light" panose="020F0302020204030204" pitchFamily="34" charset="0"/>
                <a:ea typeface="+mn-ea"/>
                <a:cs typeface="+mn-cs"/>
              </a:rPr>
              <a:t>utreach </a:t>
            </a:r>
            <a:r>
              <a:rPr lang="en-US" sz="2800" kern="1200" dirty="0">
                <a:solidFill>
                  <a:prstClr val="black"/>
                </a:solidFill>
                <a:latin typeface="Calibri Light" panose="020F0302020204030204" pitchFamily="34" charset="0"/>
                <a:ea typeface="+mn-ea"/>
                <a:cs typeface="+mn-cs"/>
              </a:rPr>
              <a:t>to </a:t>
            </a:r>
            <a:r>
              <a:rPr lang="en-US" sz="2800" kern="1200" dirty="0" smtClean="0">
                <a:solidFill>
                  <a:prstClr val="black"/>
                </a:solidFill>
                <a:latin typeface="Calibri Light" panose="020F0302020204030204" pitchFamily="34" charset="0"/>
                <a:ea typeface="+mn-ea"/>
                <a:cs typeface="+mn-cs"/>
              </a:rPr>
              <a:t>Data </a:t>
            </a:r>
            <a:r>
              <a:rPr lang="en-US" sz="2800" kern="1200" dirty="0">
                <a:solidFill>
                  <a:prstClr val="black"/>
                </a:solidFill>
                <a:latin typeface="Calibri Light" panose="020F0302020204030204" pitchFamily="34" charset="0"/>
                <a:ea typeface="+mn-ea"/>
                <a:cs typeface="+mn-cs"/>
              </a:rPr>
              <a:t>U</a:t>
            </a:r>
            <a:r>
              <a:rPr lang="en-US" sz="2800" kern="1200" dirty="0" smtClean="0">
                <a:solidFill>
                  <a:prstClr val="black"/>
                </a:solidFill>
                <a:latin typeface="Calibri Light" panose="020F0302020204030204" pitchFamily="34" charset="0"/>
                <a:ea typeface="+mn-ea"/>
                <a:cs typeface="+mn-cs"/>
              </a:rPr>
              <a:t>sers</a:t>
            </a:r>
            <a:endParaRPr lang="en-US" sz="2800" kern="1200" dirty="0">
              <a:solidFill>
                <a:prstClr val="black"/>
              </a:solidFill>
              <a:latin typeface="Calibri Light" panose="020F0302020204030204" pitchFamily="34" charset="0"/>
              <a:ea typeface="+mn-ea"/>
              <a:cs typeface="+mn-cs"/>
            </a:endParaRPr>
          </a:p>
          <a:p>
            <a:pPr marL="457200" lvl="1" indent="-457200"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Government agencies </a:t>
            </a:r>
            <a:r>
              <a:rPr lang="en-US" sz="2400" dirty="0" smtClean="0">
                <a:solidFill>
                  <a:srgbClr val="000000"/>
                </a:solidFill>
                <a:latin typeface="Calibri Light" panose="020F0302020204030204" pitchFamily="34" charset="0"/>
                <a:ea typeface="+mn-ea"/>
                <a:cs typeface="+mn-cs"/>
              </a:rPr>
              <a:t>and the Passenger </a:t>
            </a:r>
            <a:r>
              <a:rPr lang="en-US" sz="2400" dirty="0">
                <a:solidFill>
                  <a:srgbClr val="000000"/>
                </a:solidFill>
                <a:latin typeface="Calibri Light" panose="020F0302020204030204" pitchFamily="34" charset="0"/>
                <a:ea typeface="+mn-ea"/>
                <a:cs typeface="+mn-cs"/>
              </a:rPr>
              <a:t>V</a:t>
            </a:r>
            <a:r>
              <a:rPr lang="en-US" sz="2400" dirty="0" smtClean="0">
                <a:solidFill>
                  <a:srgbClr val="000000"/>
                </a:solidFill>
                <a:latin typeface="Calibri Light" panose="020F0302020204030204" pitchFamily="34" charset="0"/>
                <a:ea typeface="+mn-ea"/>
                <a:cs typeface="+mn-cs"/>
              </a:rPr>
              <a:t>essel </a:t>
            </a:r>
          </a:p>
          <a:p>
            <a:pPr marL="0" lvl="1" indent="0" defTabSz="914400">
              <a:buSzTx/>
              <a:buNone/>
            </a:pPr>
            <a:r>
              <a:rPr lang="en-US" sz="2400" dirty="0">
                <a:solidFill>
                  <a:srgbClr val="000000"/>
                </a:solidFill>
                <a:latin typeface="Calibri Light" panose="020F0302020204030204" pitchFamily="34" charset="0"/>
                <a:ea typeface="+mn-ea"/>
                <a:cs typeface="+mn-cs"/>
              </a:rPr>
              <a:t> </a:t>
            </a:r>
            <a:r>
              <a:rPr lang="en-US" sz="2400" dirty="0" smtClean="0">
                <a:solidFill>
                  <a:srgbClr val="000000"/>
                </a:solidFill>
                <a:latin typeface="Calibri Light" panose="020F0302020204030204" pitchFamily="34" charset="0"/>
                <a:ea typeface="+mn-ea"/>
                <a:cs typeface="+mn-cs"/>
              </a:rPr>
              <a:t>      Association</a:t>
            </a:r>
            <a:endParaRPr lang="en-US" sz="2400" dirty="0">
              <a:solidFill>
                <a:srgbClr val="000000"/>
              </a:solidFill>
              <a:latin typeface="Calibri Light" panose="020F0302020204030204" pitchFamily="34" charset="0"/>
              <a:ea typeface="+mn-ea"/>
              <a:cs typeface="+mn-cs"/>
            </a:endParaRPr>
          </a:p>
          <a:p>
            <a:pPr marL="457200" lvl="1" indent="-457200"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Made changes based on </a:t>
            </a:r>
            <a:r>
              <a:rPr lang="en-US" sz="2400" dirty="0" smtClean="0">
                <a:solidFill>
                  <a:srgbClr val="000000"/>
                </a:solidFill>
                <a:latin typeface="Calibri Light" panose="020F0302020204030204" pitchFamily="34" charset="0"/>
                <a:ea typeface="+mn-ea"/>
                <a:cs typeface="+mn-cs"/>
              </a:rPr>
              <a:t>feedback</a:t>
            </a:r>
          </a:p>
          <a:p>
            <a:pPr marL="0" lvl="1" indent="0" defTabSz="914400">
              <a:buSzTx/>
              <a:buNone/>
            </a:pPr>
            <a:endParaRPr lang="en-US" sz="2400" dirty="0">
              <a:solidFill>
                <a:srgbClr val="000000"/>
              </a:solidFill>
              <a:latin typeface="Calibri Light" panose="020F0302020204030204" pitchFamily="34" charset="0"/>
              <a:ea typeface="+mn-ea"/>
              <a:cs typeface="+mn-cs"/>
            </a:endParaRPr>
          </a:p>
          <a:p>
            <a:pPr lvl="0" algn="l" defTabSz="914400" eaLnBrk="1" fontAlgn="auto" hangingPunct="1">
              <a:spcAft>
                <a:spcPts val="0"/>
              </a:spcAft>
            </a:pPr>
            <a:r>
              <a:rPr lang="en-US" sz="2800" kern="1200" dirty="0">
                <a:solidFill>
                  <a:prstClr val="black"/>
                </a:solidFill>
                <a:latin typeface="Calibri Light" panose="020F0302020204030204" pitchFamily="34" charset="0"/>
                <a:ea typeface="+mn-ea"/>
                <a:cs typeface="+mn-cs"/>
              </a:rPr>
              <a:t>Pre-populated </a:t>
            </a:r>
            <a:r>
              <a:rPr lang="en-US" sz="2800" kern="1200" dirty="0" smtClean="0">
                <a:solidFill>
                  <a:prstClr val="black"/>
                </a:solidFill>
                <a:latin typeface="Calibri Light" panose="020F0302020204030204" pitchFamily="34" charset="0"/>
                <a:ea typeface="+mn-ea"/>
                <a:cs typeface="+mn-cs"/>
              </a:rPr>
              <a:t>Questionnaires</a:t>
            </a:r>
            <a:endParaRPr lang="en-US" sz="2800" kern="1200" dirty="0">
              <a:solidFill>
                <a:prstClr val="black"/>
              </a:solidFill>
              <a:latin typeface="Calibri Light" panose="020F0302020204030204" pitchFamily="34" charset="0"/>
              <a:ea typeface="+mn-ea"/>
              <a:cs typeface="+mn-cs"/>
            </a:endParaRPr>
          </a:p>
          <a:p>
            <a:pPr marL="457200" lvl="1" indent="-457200"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Using </a:t>
            </a:r>
            <a:r>
              <a:rPr lang="en-US" sz="2400" dirty="0" smtClean="0">
                <a:solidFill>
                  <a:srgbClr val="000000"/>
                </a:solidFill>
                <a:latin typeface="Calibri Light" panose="020F0302020204030204" pitchFamily="34" charset="0"/>
                <a:ea typeface="+mn-ea"/>
                <a:cs typeface="+mn-cs"/>
              </a:rPr>
              <a:t>available 2014 </a:t>
            </a:r>
            <a:r>
              <a:rPr lang="en-US" sz="2400" dirty="0">
                <a:solidFill>
                  <a:srgbClr val="000000"/>
                </a:solidFill>
                <a:latin typeface="Calibri Light" panose="020F0302020204030204" pitchFamily="34" charset="0"/>
                <a:ea typeface="+mn-ea"/>
                <a:cs typeface="+mn-cs"/>
              </a:rPr>
              <a:t>and </a:t>
            </a:r>
            <a:r>
              <a:rPr lang="en-US" sz="2400" dirty="0" smtClean="0">
                <a:solidFill>
                  <a:srgbClr val="000000"/>
                </a:solidFill>
                <a:latin typeface="Calibri Light" panose="020F0302020204030204" pitchFamily="34" charset="0"/>
                <a:ea typeface="+mn-ea"/>
                <a:cs typeface="+mn-cs"/>
              </a:rPr>
              <a:t>2010 operator </a:t>
            </a:r>
            <a:r>
              <a:rPr lang="en-US" sz="2400" dirty="0">
                <a:solidFill>
                  <a:srgbClr val="000000"/>
                </a:solidFill>
                <a:latin typeface="Calibri Light" panose="020F0302020204030204" pitchFamily="34" charset="0"/>
                <a:ea typeface="+mn-ea"/>
                <a:cs typeface="+mn-cs"/>
              </a:rPr>
              <a:t>responses</a:t>
            </a:r>
          </a:p>
          <a:p>
            <a:pPr algn="l"/>
            <a:endParaRPr lang="en-US" sz="2800" b="1" dirty="0">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5123" name="Picture 3" descr="C:\Users\janine.bonner\Desktop\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406" y="2940836"/>
            <a:ext cx="2316230" cy="230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20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fontScale="90000"/>
          </a:bodyPr>
          <a:lstStyle/>
          <a:p>
            <a:pPr algn="ctr" defTabSz="952896">
              <a:defRPr/>
            </a:pPr>
            <a:r>
              <a:rPr lang="en-US" sz="4400" i="0" kern="1200" dirty="0" smtClean="0">
                <a:solidFill>
                  <a:srgbClr val="00B0F0"/>
                </a:solidFill>
                <a:latin typeface="Calibri"/>
                <a:ea typeface="+mj-ea"/>
                <a:cs typeface="+mj-cs"/>
              </a:rPr>
              <a:t>2016 Questionnaire</a:t>
            </a:r>
            <a:endParaRPr lang="en-US" altLang="en-US" b="1" i="0" dirty="0" smtClean="0">
              <a:solidFill>
                <a:srgbClr val="00B0F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721" y="1161557"/>
            <a:ext cx="8055558" cy="5311162"/>
          </a:xfrm>
          <a:prstGeom prst="rect">
            <a:avLst/>
          </a:prstGeom>
        </p:spPr>
      </p:pic>
    </p:spTree>
    <p:extLst>
      <p:ext uri="{BB962C8B-B14F-4D97-AF65-F5344CB8AC3E}">
        <p14:creationId xmlns:p14="http://schemas.microsoft.com/office/powerpoint/2010/main" val="4112001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28738" y="884287"/>
            <a:ext cx="8143829" cy="62414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3750587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7319" y="875622"/>
            <a:ext cx="8214906" cy="6158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spTree>
    <p:extLst>
      <p:ext uri="{BB962C8B-B14F-4D97-AF65-F5344CB8AC3E}">
        <p14:creationId xmlns:p14="http://schemas.microsoft.com/office/powerpoint/2010/main" val="21431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altLang="en-US" b="1" i="0" dirty="0" smtClean="0">
                <a:solidFill>
                  <a:srgbClr val="00B0F0"/>
                </a:solidFill>
                <a:latin typeface="Calibri Light" panose="020F0302020204030204" pitchFamily="34" charset="0"/>
              </a:rPr>
              <a:t>Webinar Overview</a:t>
            </a:r>
          </a:p>
        </p:txBody>
      </p:sp>
      <p:sp>
        <p:nvSpPr>
          <p:cNvPr id="4" name="Subtitle 3"/>
          <p:cNvSpPr>
            <a:spLocks noGrp="1"/>
          </p:cNvSpPr>
          <p:nvPr>
            <p:ph type="subTitle" idx="1"/>
          </p:nvPr>
        </p:nvSpPr>
        <p:spPr>
          <a:xfrm>
            <a:off x="986320" y="1277028"/>
            <a:ext cx="8548098" cy="3373438"/>
          </a:xfrm>
        </p:spPr>
        <p:txBody>
          <a:bodyPr/>
          <a:lstStyle/>
          <a:p>
            <a:pPr marL="0" lvl="1" indent="0" defTabSz="914400">
              <a:buSzTx/>
              <a:buNone/>
            </a:pPr>
            <a:r>
              <a:rPr lang="en-US" sz="2800" dirty="0" smtClean="0">
                <a:solidFill>
                  <a:srgbClr val="000000"/>
                </a:solidFill>
                <a:latin typeface="Calibri Light" panose="020F0302020204030204" pitchFamily="34" charset="0"/>
                <a:ea typeface="+mn-ea"/>
                <a:cs typeface="+mn-cs"/>
              </a:rPr>
              <a:t>Ken Steve</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History of the NCFO</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NCFO Website</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Results of the 2014 NCFO</a:t>
            </a:r>
          </a:p>
          <a:p>
            <a:pPr marL="0" lvl="1" indent="0" defTabSz="914400">
              <a:buSzTx/>
              <a:buNone/>
            </a:pPr>
            <a:endParaRPr lang="en-US" sz="2400" dirty="0" smtClean="0">
              <a:solidFill>
                <a:srgbClr val="000000"/>
              </a:solidFill>
              <a:latin typeface="Calibri Light" panose="020F0302020204030204" pitchFamily="34" charset="0"/>
              <a:ea typeface="+mn-ea"/>
              <a:cs typeface="+mn-cs"/>
            </a:endParaRPr>
          </a:p>
          <a:p>
            <a:pPr marL="0" lvl="1" indent="0" defTabSz="914400">
              <a:buSzTx/>
              <a:buNone/>
            </a:pPr>
            <a:r>
              <a:rPr lang="en-US" sz="2800" dirty="0" smtClean="0">
                <a:solidFill>
                  <a:srgbClr val="000000"/>
                </a:solidFill>
                <a:latin typeface="Calibri Light" panose="020F0302020204030204" pitchFamily="34" charset="0"/>
                <a:ea typeface="+mn-ea"/>
                <a:cs typeface="+mn-cs"/>
              </a:rPr>
              <a:t>Janine </a:t>
            </a:r>
            <a:r>
              <a:rPr lang="en-US" sz="2800" dirty="0" smtClean="0">
                <a:solidFill>
                  <a:srgbClr val="000000"/>
                </a:solidFill>
                <a:latin typeface="Calibri Light" panose="020F0302020204030204" pitchFamily="34" charset="0"/>
                <a:ea typeface="+mn-ea"/>
                <a:cs typeface="+mn-cs"/>
              </a:rPr>
              <a:t>McFadden</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2016 </a:t>
            </a:r>
            <a:r>
              <a:rPr lang="en-US" sz="2400" dirty="0">
                <a:solidFill>
                  <a:srgbClr val="000000"/>
                </a:solidFill>
                <a:latin typeface="Calibri Light" panose="020F0302020204030204" pitchFamily="34" charset="0"/>
                <a:ea typeface="+mn-ea"/>
                <a:cs typeface="+mn-cs"/>
              </a:rPr>
              <a:t>questionnaire development</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2016 </a:t>
            </a:r>
            <a:r>
              <a:rPr lang="en-US" sz="2400" dirty="0">
                <a:solidFill>
                  <a:srgbClr val="000000"/>
                </a:solidFill>
                <a:latin typeface="Calibri Light" panose="020F0302020204030204" pitchFamily="34" charset="0"/>
                <a:ea typeface="+mn-ea"/>
                <a:cs typeface="+mn-cs"/>
              </a:rPr>
              <a:t>questionnaire </a:t>
            </a:r>
            <a:r>
              <a:rPr lang="en-US" sz="2400" dirty="0" smtClean="0">
                <a:solidFill>
                  <a:srgbClr val="000000"/>
                </a:solidFill>
                <a:latin typeface="Calibri Light" panose="020F0302020204030204" pitchFamily="34" charset="0"/>
                <a:ea typeface="+mn-ea"/>
                <a:cs typeface="+mn-cs"/>
              </a:rPr>
              <a:t>updates</a:t>
            </a:r>
            <a:endParaRPr lang="en-US" sz="2400" dirty="0">
              <a:solidFill>
                <a:srgbClr val="000000"/>
              </a:solidFill>
              <a:latin typeface="Calibri Light" panose="020F0302020204030204" pitchFamily="34" charset="0"/>
              <a:ea typeface="+mn-ea"/>
              <a:cs typeface="+mn-cs"/>
            </a:endParaRPr>
          </a:p>
          <a:p>
            <a:pPr marL="457200" lvl="1" indent="-457200" defTabSz="914400">
              <a:buSzTx/>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Collection efforts</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Collection status </a:t>
            </a:r>
            <a:r>
              <a:rPr lang="en-US" sz="2400" dirty="0">
                <a:solidFill>
                  <a:srgbClr val="000000"/>
                </a:solidFill>
                <a:latin typeface="Calibri Light" panose="020F0302020204030204" pitchFamily="34" charset="0"/>
                <a:ea typeface="+mn-ea"/>
                <a:cs typeface="+mn-cs"/>
              </a:rPr>
              <a:t>summary</a:t>
            </a:r>
          </a:p>
          <a:p>
            <a:pPr marL="457200" lvl="1" indent="-457200" defTabSz="914400">
              <a:buSzTx/>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Looking towards the future, the 2018 NCFO</a:t>
            </a:r>
          </a:p>
          <a:p>
            <a:pPr algn="l"/>
            <a:endParaRPr lang="en-US" sz="2800" b="1" dirty="0">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9" name="Picture 8" descr="C:\Users\janine.bonner\Desktop\ferryIII.jpg"/>
          <p:cNvPicPr/>
          <p:nvPr/>
        </p:nvPicPr>
        <p:blipFill>
          <a:blip r:embed="rId4">
            <a:extLst>
              <a:ext uri="{28A0092B-C50C-407E-A947-70E740481C1C}">
                <a14:useLocalDpi xmlns:a14="http://schemas.microsoft.com/office/drawing/2010/main" val="0"/>
              </a:ext>
            </a:extLst>
          </a:blip>
          <a:srcRect/>
          <a:stretch>
            <a:fillRect/>
          </a:stretch>
        </p:blipFill>
        <p:spPr bwMode="auto">
          <a:xfrm>
            <a:off x="4864199" y="1142133"/>
            <a:ext cx="4616987" cy="2805027"/>
          </a:xfrm>
          <a:prstGeom prst="rect">
            <a:avLst/>
          </a:prstGeom>
          <a:noFill/>
          <a:ln>
            <a:noFill/>
          </a:ln>
        </p:spPr>
      </p:pic>
    </p:spTree>
    <p:extLst>
      <p:ext uri="{BB962C8B-B14F-4D97-AF65-F5344CB8AC3E}">
        <p14:creationId xmlns:p14="http://schemas.microsoft.com/office/powerpoint/2010/main" val="2283399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2999" y="875622"/>
            <a:ext cx="8094376" cy="613823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185677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2999" y="888241"/>
            <a:ext cx="8094376" cy="61129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992189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607" y="771525"/>
            <a:ext cx="8003217" cy="62297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3462062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606" y="813039"/>
            <a:ext cx="7896093" cy="61214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26558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606" y="1062466"/>
            <a:ext cx="7896093" cy="590834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3869682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3790" y="991764"/>
            <a:ext cx="7747336" cy="597904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375173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3790" y="1074645"/>
            <a:ext cx="7747336" cy="581328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3708701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3790" y="1225559"/>
            <a:ext cx="7747336" cy="551145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2083289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9772" y="996594"/>
            <a:ext cx="7913391" cy="59378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2603895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146158"/>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2016 </a:t>
            </a:r>
            <a:r>
              <a:rPr lang="en-US" sz="4400" i="0" kern="1200" dirty="0" smtClean="0">
                <a:solidFill>
                  <a:srgbClr val="00B0F0"/>
                </a:solidFill>
                <a:latin typeface="Calibri"/>
                <a:ea typeface="+mj-ea"/>
                <a:cs typeface="+mj-cs"/>
              </a:rPr>
              <a:t>Questionnaire Updates</a:t>
            </a:r>
            <a:endParaRPr lang="en-US" altLang="en-US" b="1" i="0" dirty="0" smtClean="0">
              <a:solidFill>
                <a:srgbClr val="00B0F0"/>
              </a:solidFill>
              <a:latin typeface="Calibri Light" panose="020F03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3534" y="996594"/>
            <a:ext cx="7905866" cy="59378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1304424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altLang="en-US" b="1" i="0" dirty="0" smtClean="0">
                <a:solidFill>
                  <a:srgbClr val="00B0F0"/>
                </a:solidFill>
                <a:latin typeface="Calibri Light" panose="020F0302020204030204" pitchFamily="34" charset="0"/>
              </a:rPr>
              <a:t>History of the NCFO</a:t>
            </a:r>
          </a:p>
        </p:txBody>
      </p:sp>
      <p:sp>
        <p:nvSpPr>
          <p:cNvPr id="4" name="Subtitle 3"/>
          <p:cNvSpPr>
            <a:spLocks noGrp="1"/>
          </p:cNvSpPr>
          <p:nvPr>
            <p:ph type="subTitle" idx="1"/>
          </p:nvPr>
        </p:nvSpPr>
        <p:spPr>
          <a:xfrm>
            <a:off x="790576" y="1277028"/>
            <a:ext cx="8934450" cy="5493642"/>
          </a:xfrm>
        </p:spPr>
        <p:txBody>
          <a:bodyPr/>
          <a:lstStyle/>
          <a:p>
            <a:pPr lvl="0" algn="l" defTabSz="914400"/>
            <a:r>
              <a:rPr lang="en-US" altLang="en-US" sz="2800" dirty="0" smtClean="0">
                <a:solidFill>
                  <a:srgbClr val="000000"/>
                </a:solidFill>
                <a:latin typeface="Calibri Light" panose="020F0302020204030204" pitchFamily="34" charset="0"/>
                <a:ea typeface="+mn-ea"/>
                <a:cs typeface="+mn-cs"/>
              </a:rPr>
              <a:t>Legislation</a:t>
            </a:r>
          </a:p>
          <a:p>
            <a:pPr marL="457200" lvl="0" indent="-457200" algn="l" defTabSz="9144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June 1998: Transportation </a:t>
            </a:r>
            <a:r>
              <a:rPr lang="en-US" altLang="en-US" sz="2000" dirty="0">
                <a:solidFill>
                  <a:srgbClr val="000000"/>
                </a:solidFill>
                <a:latin typeface="Calibri Light" panose="020F0302020204030204" pitchFamily="34" charset="0"/>
                <a:ea typeface="+mn-ea"/>
                <a:cs typeface="+mn-cs"/>
              </a:rPr>
              <a:t>Equity Act for the 21st Century (TEA–21</a:t>
            </a:r>
            <a:r>
              <a:rPr lang="en-US" altLang="en-US" sz="2000" dirty="0" smtClean="0">
                <a:solidFill>
                  <a:srgbClr val="000000"/>
                </a:solidFill>
                <a:latin typeface="Calibri Light" panose="020F0302020204030204" pitchFamily="34" charset="0"/>
                <a:ea typeface="+mn-ea"/>
                <a:cs typeface="+mn-cs"/>
              </a:rPr>
              <a:t>)</a:t>
            </a:r>
          </a:p>
          <a:p>
            <a:pPr marL="457200" lvl="0" indent="-457200" algn="l" defTabSz="9144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October 2009: Safe</a:t>
            </a:r>
            <a:r>
              <a:rPr lang="en-US" altLang="en-US" sz="2000" dirty="0">
                <a:solidFill>
                  <a:srgbClr val="000000"/>
                </a:solidFill>
                <a:latin typeface="Calibri Light" panose="020F0302020204030204" pitchFamily="34" charset="0"/>
                <a:ea typeface="+mn-ea"/>
                <a:cs typeface="+mn-cs"/>
              </a:rPr>
              <a:t>, Accountable, Flexible Efficient Transportation Equity Act—A Legacy for Users (SAFETEA-LU) </a:t>
            </a:r>
            <a:endParaRPr lang="en-US" altLang="en-US" sz="2000" dirty="0" smtClean="0">
              <a:solidFill>
                <a:srgbClr val="000000"/>
              </a:solidFill>
              <a:latin typeface="Calibri Light" panose="020F0302020204030204" pitchFamily="34" charset="0"/>
              <a:ea typeface="+mn-ea"/>
              <a:cs typeface="+mn-cs"/>
            </a:endParaRPr>
          </a:p>
          <a:p>
            <a:pPr marL="457200" lvl="0" indent="-457200" algn="l" defTabSz="9144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June 2012: Moving </a:t>
            </a:r>
            <a:r>
              <a:rPr lang="en-US" altLang="en-US" sz="2000" dirty="0">
                <a:solidFill>
                  <a:srgbClr val="000000"/>
                </a:solidFill>
                <a:latin typeface="Calibri Light" panose="020F0302020204030204" pitchFamily="34" charset="0"/>
                <a:ea typeface="+mn-ea"/>
                <a:cs typeface="+mn-cs"/>
              </a:rPr>
              <a:t>Ahead for Progress in the 21st Century Act </a:t>
            </a:r>
            <a:r>
              <a:rPr lang="en-US" altLang="en-US" sz="2000" dirty="0" smtClean="0">
                <a:solidFill>
                  <a:srgbClr val="000000"/>
                </a:solidFill>
                <a:latin typeface="Calibri Light" panose="020F0302020204030204" pitchFamily="34" charset="0"/>
                <a:ea typeface="+mn-ea"/>
                <a:cs typeface="+mn-cs"/>
              </a:rPr>
              <a:t>(MAP-21)</a:t>
            </a:r>
          </a:p>
          <a:p>
            <a:pPr marL="457200" lvl="0" indent="-457200" algn="l" defTabSz="9144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October 2015: Fixing </a:t>
            </a:r>
            <a:r>
              <a:rPr lang="en-US" altLang="en-US" sz="2000" dirty="0">
                <a:solidFill>
                  <a:srgbClr val="000000"/>
                </a:solidFill>
                <a:latin typeface="Calibri Light" panose="020F0302020204030204" pitchFamily="34" charset="0"/>
                <a:ea typeface="+mn-ea"/>
                <a:cs typeface="+mn-cs"/>
              </a:rPr>
              <a:t>America’s Surface Transportation Act (FAST </a:t>
            </a:r>
            <a:r>
              <a:rPr lang="en-US" altLang="en-US" sz="2000" dirty="0" smtClean="0">
                <a:solidFill>
                  <a:srgbClr val="000000"/>
                </a:solidFill>
                <a:latin typeface="Calibri Light" panose="020F0302020204030204" pitchFamily="34" charset="0"/>
                <a:ea typeface="+mn-ea"/>
                <a:cs typeface="+mn-cs"/>
              </a:rPr>
              <a:t>Act)</a:t>
            </a:r>
            <a:endParaRPr lang="en-US" altLang="en-US" sz="2000" dirty="0">
              <a:solidFill>
                <a:srgbClr val="000000"/>
              </a:solidFill>
              <a:latin typeface="Calibri Light" panose="020F0302020204030204" pitchFamily="34" charset="0"/>
              <a:ea typeface="+mn-ea"/>
              <a:cs typeface="+mn-cs"/>
            </a:endParaRPr>
          </a:p>
          <a:p>
            <a:pPr lvl="0" algn="l" defTabSz="914400">
              <a:spcBef>
                <a:spcPts val="2400"/>
              </a:spcBef>
            </a:pPr>
            <a:r>
              <a:rPr lang="en-US" altLang="en-US" sz="2800" dirty="0" smtClean="0">
                <a:solidFill>
                  <a:srgbClr val="000000"/>
                </a:solidFill>
                <a:latin typeface="Calibri Light" panose="020F0302020204030204" pitchFamily="34" charset="0"/>
                <a:ea typeface="+mn-ea"/>
                <a:cs typeface="+mn-cs"/>
              </a:rPr>
              <a:t>Project </a:t>
            </a:r>
            <a:r>
              <a:rPr lang="en-US" altLang="en-US" sz="2800" dirty="0">
                <a:solidFill>
                  <a:srgbClr val="000000"/>
                </a:solidFill>
                <a:latin typeface="Calibri Light" panose="020F0302020204030204" pitchFamily="34" charset="0"/>
                <a:ea typeface="+mn-ea"/>
                <a:cs typeface="+mn-cs"/>
              </a:rPr>
              <a:t>Evolution</a:t>
            </a:r>
          </a:p>
          <a:p>
            <a:pPr marL="457200" indent="-457200" algn="l">
              <a:buFont typeface="Arial" panose="020B0604020202020204" pitchFamily="34" charset="0"/>
              <a:buChar char="•"/>
            </a:pPr>
            <a:r>
              <a:rPr lang="en-US" sz="2000" dirty="0">
                <a:solidFill>
                  <a:srgbClr val="000000"/>
                </a:solidFill>
                <a:latin typeface="Calibri Light" panose="020F0302020204030204" pitchFamily="34" charset="0"/>
                <a:ea typeface="+mn-ea"/>
                <a:cs typeface="+mn-cs"/>
              </a:rPr>
              <a:t>2000: </a:t>
            </a:r>
            <a:r>
              <a:rPr lang="en-US" sz="2000" dirty="0" smtClean="0">
                <a:solidFill>
                  <a:srgbClr val="000000"/>
                </a:solidFill>
                <a:latin typeface="Calibri Light" panose="020F0302020204030204" pitchFamily="34" charset="0"/>
                <a:ea typeface="+mn-ea"/>
                <a:cs typeface="+mn-cs"/>
              </a:rPr>
              <a:t>FHWA via Volpe </a:t>
            </a:r>
            <a:r>
              <a:rPr lang="en-US" sz="2000" dirty="0">
                <a:solidFill>
                  <a:srgbClr val="000000"/>
                </a:solidFill>
                <a:latin typeface="Calibri Light" panose="020F0302020204030204" pitchFamily="34" charset="0"/>
                <a:ea typeface="+mn-ea"/>
                <a:cs typeface="+mn-cs"/>
              </a:rPr>
              <a:t>National Transportation Center </a:t>
            </a:r>
            <a:endParaRPr lang="en-US" sz="2000" dirty="0" smtClean="0">
              <a:solidFill>
                <a:srgbClr val="000000"/>
              </a:solidFill>
              <a:latin typeface="Calibri Light" panose="020F0302020204030204" pitchFamily="34" charset="0"/>
              <a:ea typeface="+mn-ea"/>
              <a:cs typeface="+mn-cs"/>
            </a:endParaRPr>
          </a:p>
          <a:p>
            <a:pPr marL="457200" indent="-457200" algn="l">
              <a:buFont typeface="Arial" panose="020B0604020202020204" pitchFamily="34" charset="0"/>
              <a:buChar char="•"/>
            </a:pPr>
            <a:r>
              <a:rPr lang="en-US" sz="2000" dirty="0" smtClean="0">
                <a:solidFill>
                  <a:srgbClr val="000000"/>
                </a:solidFill>
                <a:latin typeface="Calibri Light" panose="020F0302020204030204" pitchFamily="34" charset="0"/>
                <a:ea typeface="+mn-ea"/>
                <a:cs typeface="+mn-cs"/>
              </a:rPr>
              <a:t>2006 &amp; 2008: BTS, Different Project Managers</a:t>
            </a:r>
          </a:p>
          <a:p>
            <a:pPr marL="457200" indent="-457200" algn="l">
              <a:buFont typeface="Arial" panose="020B0604020202020204" pitchFamily="34" charset="0"/>
              <a:buChar char="•"/>
            </a:pPr>
            <a:r>
              <a:rPr lang="en-US" sz="2000" dirty="0" smtClean="0">
                <a:solidFill>
                  <a:srgbClr val="000000"/>
                </a:solidFill>
                <a:latin typeface="Calibri Light" panose="020F0302020204030204" pitchFamily="34" charset="0"/>
                <a:ea typeface="+mn-ea"/>
                <a:cs typeface="+mn-cs"/>
              </a:rPr>
              <a:t>2010 &amp; 2014: BTS, Kenneth Steve as Project Manager</a:t>
            </a:r>
          </a:p>
          <a:p>
            <a:pPr marL="457200" indent="-457200" algn="l">
              <a:buFont typeface="Arial" panose="020B0604020202020204" pitchFamily="34" charset="0"/>
              <a:buChar char="•"/>
            </a:pPr>
            <a:r>
              <a:rPr lang="en-US" sz="2000" dirty="0" smtClean="0">
                <a:solidFill>
                  <a:srgbClr val="000000"/>
                </a:solidFill>
                <a:latin typeface="Calibri Light" panose="020F0302020204030204" pitchFamily="34" charset="0"/>
                <a:ea typeface="+mn-ea"/>
                <a:cs typeface="+mn-cs"/>
              </a:rPr>
              <a:t>2016 Forward: BTS, Janine Mcfadden as Project Manager</a:t>
            </a: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fontScale="90000"/>
          </a:bodyPr>
          <a:lstStyle/>
          <a:p>
            <a:pPr algn="ctr" defTabSz="952896">
              <a:defRPr/>
            </a:pPr>
            <a:r>
              <a:rPr lang="en-US" sz="4400" i="0" kern="1200" dirty="0">
                <a:solidFill>
                  <a:srgbClr val="00B0F0"/>
                </a:solidFill>
                <a:latin typeface="Calibri"/>
                <a:ea typeface="+mj-ea"/>
                <a:cs typeface="+mj-cs"/>
              </a:rPr>
              <a:t>Data Collection Timeline</a:t>
            </a:r>
            <a:endParaRPr lang="en-US" altLang="en-US" b="1" i="0" dirty="0" smtClean="0">
              <a:solidFill>
                <a:srgbClr val="00B0F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graphicFrame>
        <p:nvGraphicFramePr>
          <p:cNvPr id="12" name="Content Placeholder 10"/>
          <p:cNvGraphicFramePr>
            <a:graphicFrameLocks/>
          </p:cNvGraphicFramePr>
          <p:nvPr>
            <p:extLst>
              <p:ext uri="{D42A27DB-BD31-4B8C-83A1-F6EECF244321}">
                <p14:modId xmlns:p14="http://schemas.microsoft.com/office/powerpoint/2010/main" val="613687006"/>
              </p:ext>
            </p:extLst>
          </p:nvPr>
        </p:nvGraphicFramePr>
        <p:xfrm>
          <a:off x="525463" y="3596641"/>
          <a:ext cx="9464676" cy="2595880"/>
        </p:xfrm>
        <a:graphic>
          <a:graphicData uri="http://schemas.openxmlformats.org/drawingml/2006/table">
            <a:tbl>
              <a:tblPr firstRow="1" bandRow="1">
                <a:tableStyleId>{74C1A8A3-306A-4EB7-A6B1-4F7E0EB9C5D6}</a:tableStyleId>
              </a:tblPr>
              <a:tblGrid>
                <a:gridCol w="6331330"/>
                <a:gridCol w="3133346"/>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Milestone</a:t>
                      </a:r>
                      <a:endParaRPr lang="en-US" dirty="0"/>
                    </a:p>
                  </a:txBody>
                  <a:tcP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Date</a:t>
                      </a:r>
                      <a:endParaRPr lang="en-US" dirty="0"/>
                    </a:p>
                  </a:txBody>
                  <a:tcPr>
                    <a:solidFill>
                      <a:schemeClr val="accent6">
                        <a:lumMod val="60000"/>
                        <a:lumOff val="40000"/>
                      </a:scheme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E-mailed pre-notification letter</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March 30, 2016</a:t>
                      </a:r>
                      <a:endParaRPr lang="en-US"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Mailed out census</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April 4 – April 5</a:t>
                      </a:r>
                      <a:endParaRPr lang="en-US"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Conducted first round of non-response telephone follow-up</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May 10-May 26</a:t>
                      </a:r>
                      <a:endParaRPr lang="en-US"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E-mailed</a:t>
                      </a:r>
                      <a:r>
                        <a:rPr lang="en-US" baseline="0" dirty="0" smtClean="0"/>
                        <a:t> non-respondent operators</a:t>
                      </a:r>
                      <a:endParaRPr lang="en-US" dirty="0" smtClean="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June 6</a:t>
                      </a:r>
                      <a:endParaRPr lang="en-US"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Conducted second round of non-response telephone </a:t>
                      </a:r>
                      <a:r>
                        <a:rPr lang="en-US" baseline="0" dirty="0" smtClean="0"/>
                        <a:t>follow-up</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June 6 – June 24</a:t>
                      </a:r>
                      <a:endParaRPr lang="en-US"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Conducting</a:t>
                      </a:r>
                      <a:r>
                        <a:rPr lang="en-US" baseline="0" dirty="0" smtClean="0"/>
                        <a:t> third round of telephone follow-up</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July 18 –</a:t>
                      </a:r>
                      <a:r>
                        <a:rPr lang="en-US" baseline="0" dirty="0" smtClean="0"/>
                        <a:t> July 29</a:t>
                      </a:r>
                      <a:endParaRPr lang="en-US" dirty="0"/>
                    </a:p>
                  </a:txBody>
                  <a:tcPr/>
                </a:tc>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1372314"/>
            <a:ext cx="10058400" cy="1803087"/>
          </a:xfrm>
          <a:prstGeom prst="rect">
            <a:avLst/>
          </a:prstGeom>
        </p:spPr>
      </p:pic>
    </p:spTree>
    <p:extLst>
      <p:ext uri="{BB962C8B-B14F-4D97-AF65-F5344CB8AC3E}">
        <p14:creationId xmlns:p14="http://schemas.microsoft.com/office/powerpoint/2010/main" val="3920284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4000" i="0" kern="1200" dirty="0" smtClean="0">
                <a:solidFill>
                  <a:srgbClr val="00B0F0"/>
                </a:solidFill>
                <a:latin typeface="Calibri"/>
                <a:ea typeface="+mj-ea"/>
                <a:cs typeface="+mj-cs"/>
              </a:rPr>
              <a:t>2016 Status </a:t>
            </a:r>
            <a:r>
              <a:rPr lang="en-US" sz="4000" i="0" kern="1200" dirty="0">
                <a:solidFill>
                  <a:srgbClr val="00B0F0"/>
                </a:solidFill>
                <a:latin typeface="Calibri"/>
                <a:ea typeface="+mj-ea"/>
                <a:cs typeface="+mj-cs"/>
              </a:rPr>
              <a:t>Summary</a:t>
            </a:r>
            <a:endParaRPr lang="en-US" altLang="en-US" sz="4000" i="0" kern="1200" dirty="0">
              <a:solidFill>
                <a:srgbClr val="00B0F0"/>
              </a:solidFill>
              <a:latin typeface="Calibri"/>
              <a:ea typeface="+mj-ea"/>
              <a:cs typeface="+mj-cs"/>
            </a:endParaRPr>
          </a:p>
        </p:txBody>
      </p:sp>
      <p:sp>
        <p:nvSpPr>
          <p:cNvPr id="4" name="Subtitle 3"/>
          <p:cNvSpPr>
            <a:spLocks noGrp="1"/>
          </p:cNvSpPr>
          <p:nvPr>
            <p:ph type="subTitle" idx="1"/>
          </p:nvPr>
        </p:nvSpPr>
        <p:spPr>
          <a:xfrm>
            <a:off x="986320" y="1277028"/>
            <a:ext cx="8548098" cy="3373438"/>
          </a:xfrm>
        </p:spPr>
        <p:txBody>
          <a:bodyPr/>
          <a:lstStyle/>
          <a:p>
            <a:pPr lvl="0" algn="l" defTabSz="914400" eaLnBrk="1" fontAlgn="auto" hangingPunct="1">
              <a:spcAft>
                <a:spcPts val="0"/>
              </a:spcAft>
            </a:pPr>
            <a:r>
              <a:rPr lang="en-US" sz="2800" kern="1200" dirty="0" smtClean="0">
                <a:solidFill>
                  <a:prstClr val="black"/>
                </a:solidFill>
                <a:latin typeface="Calibri Light" panose="020F0302020204030204" pitchFamily="34" charset="0"/>
                <a:ea typeface="+mn-ea"/>
                <a:cs typeface="+mn-cs"/>
              </a:rPr>
              <a:t>Third Round of Telephone </a:t>
            </a:r>
            <a:r>
              <a:rPr lang="en-US" sz="2800" kern="1200" dirty="0">
                <a:solidFill>
                  <a:prstClr val="black"/>
                </a:solidFill>
                <a:latin typeface="Calibri Light" panose="020F0302020204030204" pitchFamily="34" charset="0"/>
                <a:ea typeface="+mn-ea"/>
                <a:cs typeface="+mn-cs"/>
              </a:rPr>
              <a:t>F</a:t>
            </a:r>
            <a:r>
              <a:rPr lang="en-US" sz="2800" kern="1200" dirty="0" smtClean="0">
                <a:solidFill>
                  <a:prstClr val="black"/>
                </a:solidFill>
                <a:latin typeface="Calibri Light" panose="020F0302020204030204" pitchFamily="34" charset="0"/>
                <a:ea typeface="+mn-ea"/>
                <a:cs typeface="+mn-cs"/>
              </a:rPr>
              <a:t>ollow-up On-going</a:t>
            </a:r>
          </a:p>
          <a:p>
            <a:pPr marL="342900" lvl="0" indent="-342900" algn="l" defTabSz="914400" eaLnBrk="1" fontAlgn="auto" hangingPunct="1">
              <a:spcAft>
                <a:spcPts val="0"/>
              </a:spcAft>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  65% </a:t>
            </a:r>
            <a:r>
              <a:rPr lang="en-US" sz="2400" dirty="0">
                <a:solidFill>
                  <a:srgbClr val="000000"/>
                </a:solidFill>
                <a:latin typeface="Calibri Light" panose="020F0302020204030204" pitchFamily="34" charset="0"/>
                <a:ea typeface="+mn-ea"/>
                <a:cs typeface="+mn-cs"/>
              </a:rPr>
              <a:t>response rate </a:t>
            </a:r>
          </a:p>
          <a:p>
            <a:pPr marL="457200" indent="-457200" algn="l" defTabSz="914400">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Still receiving and accepting </a:t>
            </a:r>
            <a:r>
              <a:rPr lang="en-US" sz="2400" dirty="0">
                <a:solidFill>
                  <a:srgbClr val="000000"/>
                </a:solidFill>
                <a:latin typeface="Calibri Light" panose="020F0302020204030204" pitchFamily="34" charset="0"/>
                <a:ea typeface="+mn-ea"/>
                <a:cs typeface="+mn-cs"/>
              </a:rPr>
              <a:t>responses</a:t>
            </a:r>
          </a:p>
          <a:p>
            <a:pPr lvl="0" algn="l" defTabSz="914400" eaLnBrk="1" fontAlgn="auto" hangingPunct="1">
              <a:spcAft>
                <a:spcPts val="0"/>
              </a:spcAft>
            </a:pPr>
            <a:endParaRPr lang="en-US" sz="2800" kern="1200" dirty="0" smtClean="0">
              <a:solidFill>
                <a:prstClr val="black"/>
              </a:solidFill>
              <a:latin typeface="Calibri Light" panose="020F0302020204030204" pitchFamily="34" charset="0"/>
              <a:ea typeface="+mn-ea"/>
              <a:cs typeface="+mn-cs"/>
            </a:endParaRPr>
          </a:p>
          <a:p>
            <a:pPr lvl="0" algn="l" defTabSz="914400" eaLnBrk="1" fontAlgn="auto" hangingPunct="1">
              <a:spcAft>
                <a:spcPts val="0"/>
              </a:spcAft>
            </a:pPr>
            <a:r>
              <a:rPr lang="en-US" sz="2800" kern="1200" dirty="0" smtClean="0">
                <a:solidFill>
                  <a:prstClr val="black"/>
                </a:solidFill>
                <a:latin typeface="Calibri Light" panose="020F0302020204030204" pitchFamily="34" charset="0"/>
                <a:ea typeface="+mn-ea"/>
                <a:cs typeface="+mn-cs"/>
              </a:rPr>
              <a:t>Data Processing</a:t>
            </a:r>
            <a:endParaRPr lang="en-US" sz="2800" kern="1200" dirty="0">
              <a:solidFill>
                <a:prstClr val="black"/>
              </a:solidFill>
              <a:latin typeface="Calibri Light" panose="020F0302020204030204" pitchFamily="34" charset="0"/>
              <a:ea typeface="+mn-ea"/>
              <a:cs typeface="+mn-cs"/>
            </a:endParaRPr>
          </a:p>
          <a:p>
            <a:pPr marL="457200" lvl="0" indent="-457200" algn="l">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Begins </a:t>
            </a:r>
            <a:r>
              <a:rPr lang="en-US" sz="2400" dirty="0" smtClean="0">
                <a:solidFill>
                  <a:srgbClr val="000000"/>
                </a:solidFill>
                <a:latin typeface="Calibri Light" panose="020F0302020204030204" pitchFamily="34" charset="0"/>
                <a:ea typeface="+mn-ea"/>
                <a:cs typeface="+mn-cs"/>
              </a:rPr>
              <a:t>August 2016</a:t>
            </a:r>
          </a:p>
          <a:p>
            <a:pPr algn="l" defTabSz="914400" eaLnBrk="1" fontAlgn="auto" hangingPunct="1">
              <a:spcAft>
                <a:spcPts val="0"/>
              </a:spcAft>
            </a:pPr>
            <a:endParaRPr lang="en-US" sz="2800" kern="1200" dirty="0" smtClean="0">
              <a:solidFill>
                <a:prstClr val="black"/>
              </a:solidFill>
              <a:latin typeface="Calibri Light" panose="020F0302020204030204" pitchFamily="34" charset="0"/>
              <a:ea typeface="+mn-ea"/>
              <a:cs typeface="+mn-cs"/>
            </a:endParaRPr>
          </a:p>
          <a:p>
            <a:pPr algn="l" defTabSz="914400" eaLnBrk="1" fontAlgn="auto" hangingPunct="1">
              <a:spcAft>
                <a:spcPts val="0"/>
              </a:spcAft>
            </a:pPr>
            <a:r>
              <a:rPr lang="en-US" sz="2800" kern="1200" dirty="0" smtClean="0">
                <a:solidFill>
                  <a:prstClr val="black"/>
                </a:solidFill>
                <a:latin typeface="Calibri Light" panose="020F0302020204030204" pitchFamily="34" charset="0"/>
                <a:ea typeface="+mn-ea"/>
                <a:cs typeface="+mn-cs"/>
              </a:rPr>
              <a:t>Anticipated </a:t>
            </a:r>
            <a:r>
              <a:rPr lang="en-US" sz="2800" kern="1200" dirty="0">
                <a:solidFill>
                  <a:prstClr val="black"/>
                </a:solidFill>
                <a:latin typeface="Calibri Light" panose="020F0302020204030204" pitchFamily="34" charset="0"/>
                <a:ea typeface="+mn-ea"/>
                <a:cs typeface="+mn-cs"/>
              </a:rPr>
              <a:t>Data Release </a:t>
            </a:r>
          </a:p>
          <a:p>
            <a:pPr marL="342900" lvl="0" indent="-342900" algn="l" defTabSz="914400">
              <a:buFont typeface="Arial" panose="020B0604020202020204" pitchFamily="34" charset="0"/>
              <a:buChar char="•"/>
            </a:pPr>
            <a:r>
              <a:rPr lang="en-US" sz="2400" dirty="0">
                <a:solidFill>
                  <a:srgbClr val="000000"/>
                </a:solidFill>
                <a:latin typeface="Calibri Light" panose="020F0302020204030204" pitchFamily="34" charset="0"/>
                <a:ea typeface="+mn-ea"/>
                <a:cs typeface="+mn-cs"/>
              </a:rPr>
              <a:t>Early 2017</a:t>
            </a:r>
          </a:p>
          <a:p>
            <a:pPr lvl="0" algn="l" defTabSz="914400" eaLnBrk="1" fontAlgn="auto" hangingPunct="1">
              <a:spcAft>
                <a:spcPts val="0"/>
              </a:spcAft>
            </a:pPr>
            <a:endParaRPr lang="en-US" sz="2400" dirty="0">
              <a:solidFill>
                <a:srgbClr val="000000"/>
              </a:solidFill>
              <a:latin typeface="Calibri Light" panose="020F0302020204030204" pitchFamily="34" charset="0"/>
              <a:ea typeface="+mn-ea"/>
              <a:cs typeface="+mn-cs"/>
            </a:endParaRPr>
          </a:p>
          <a:p>
            <a:pPr marL="342900" lvl="0" indent="-342900" algn="l" defTabSz="914400" eaLnBrk="1" fontAlgn="auto" hangingPunct="1">
              <a:spcAft>
                <a:spcPts val="0"/>
              </a:spcAft>
              <a:buFont typeface="Arial" panose="020B0604020202020204" pitchFamily="34" charset="0"/>
              <a:buChar char="•"/>
            </a:pPr>
            <a:endParaRPr lang="en-US" sz="2800" kern="1200" dirty="0">
              <a:solidFill>
                <a:prstClr val="black"/>
              </a:solidFill>
              <a:latin typeface="Calibri"/>
              <a:ea typeface="+mn-ea"/>
              <a:cs typeface="+mn-cs"/>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4100" name="Picture 4" descr="P:\Survey Programs\NCFO\2016 FERRY CENSUS\Vessel pictures\image2016-06-24-100917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638" y="3187878"/>
            <a:ext cx="5210613" cy="2676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693313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fontScale="90000"/>
          </a:bodyPr>
          <a:lstStyle/>
          <a:p>
            <a:pPr algn="ctr" defTabSz="952896">
              <a:defRPr/>
            </a:pPr>
            <a:r>
              <a:rPr lang="en-US" sz="4400" i="0" kern="1200" dirty="0" smtClean="0">
                <a:solidFill>
                  <a:srgbClr val="00B0F0"/>
                </a:solidFill>
                <a:latin typeface="Calibri"/>
                <a:ea typeface="+mj-ea"/>
                <a:cs typeface="+mj-cs"/>
              </a:rPr>
              <a:t>Future</a:t>
            </a:r>
            <a:endParaRPr lang="en-US" altLang="en-US" b="1" i="0" dirty="0" smtClean="0">
              <a:solidFill>
                <a:srgbClr val="00B0F0"/>
              </a:solidFill>
              <a:latin typeface="Calibri Light" panose="020F0302020204030204" pitchFamily="34" charset="0"/>
            </a:endParaRPr>
          </a:p>
        </p:txBody>
      </p:sp>
      <p:sp>
        <p:nvSpPr>
          <p:cNvPr id="4" name="Subtitle 3"/>
          <p:cNvSpPr>
            <a:spLocks noGrp="1"/>
          </p:cNvSpPr>
          <p:nvPr>
            <p:ph type="subTitle" idx="1"/>
          </p:nvPr>
        </p:nvSpPr>
        <p:spPr>
          <a:xfrm>
            <a:off x="983752" y="1277028"/>
            <a:ext cx="8548098" cy="3373438"/>
          </a:xfrm>
        </p:spPr>
        <p:txBody>
          <a:bodyPr/>
          <a:lstStyle/>
          <a:p>
            <a:pPr lvl="0" algn="l" defTabSz="914400" eaLnBrk="1" fontAlgn="auto" hangingPunct="1">
              <a:spcAft>
                <a:spcPts val="0"/>
              </a:spcAft>
            </a:pPr>
            <a:r>
              <a:rPr lang="en-US" sz="2800" dirty="0" smtClean="0">
                <a:solidFill>
                  <a:srgbClr val="000000"/>
                </a:solidFill>
                <a:latin typeface="Calibri Light" panose="020F0302020204030204" pitchFamily="34" charset="0"/>
                <a:ea typeface="+mn-ea"/>
                <a:cs typeface="+mn-cs"/>
              </a:rPr>
              <a:t>Fully electronic data collection tool</a:t>
            </a:r>
          </a:p>
          <a:p>
            <a:pPr marL="342900" lvl="0" indent="-342900" algn="l" defTabSz="914400" eaLnBrk="1" fontAlgn="auto" hangingPunct="1">
              <a:spcAft>
                <a:spcPts val="0"/>
              </a:spcAft>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Web-based</a:t>
            </a:r>
          </a:p>
          <a:p>
            <a:pPr marL="342900" lvl="0" indent="-342900" algn="l" defTabSz="914400" eaLnBrk="1" fontAlgn="auto" hangingPunct="1">
              <a:spcAft>
                <a:spcPts val="0"/>
              </a:spcAft>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User-friendly</a:t>
            </a:r>
          </a:p>
          <a:p>
            <a:pPr marL="342900" lvl="0" indent="-342900" algn="l" defTabSz="914400" eaLnBrk="1" fontAlgn="auto" hangingPunct="1">
              <a:spcAft>
                <a:spcPts val="0"/>
              </a:spcAft>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Option for paper questionnaire, if preferred</a:t>
            </a:r>
            <a:endParaRPr lang="en-US" sz="2400" dirty="0">
              <a:solidFill>
                <a:srgbClr val="000000"/>
              </a:solidFill>
              <a:latin typeface="Calibri Light" panose="020F0302020204030204" pitchFamily="34" charset="0"/>
              <a:ea typeface="+mn-ea"/>
              <a:cs typeface="+mn-cs"/>
            </a:endParaRPr>
          </a:p>
          <a:p>
            <a:pPr lvl="0" algn="l" defTabSz="914400" eaLnBrk="1" fontAlgn="auto" hangingPunct="1">
              <a:spcAft>
                <a:spcPts val="0"/>
              </a:spcAft>
            </a:pPr>
            <a:endParaRPr lang="en-US" sz="2400" dirty="0">
              <a:solidFill>
                <a:srgbClr val="000000"/>
              </a:solidFill>
              <a:latin typeface="Calibri Light" panose="020F0302020204030204" pitchFamily="34" charset="0"/>
              <a:ea typeface="+mn-ea"/>
              <a:cs typeface="+mn-cs"/>
            </a:endParaRPr>
          </a:p>
          <a:p>
            <a:pPr lvl="0" algn="l" defTabSz="914400" eaLnBrk="1" fontAlgn="auto" hangingPunct="1">
              <a:spcAft>
                <a:spcPts val="0"/>
              </a:spcAft>
            </a:pPr>
            <a:r>
              <a:rPr lang="en-US" sz="2800" dirty="0">
                <a:solidFill>
                  <a:srgbClr val="000000"/>
                </a:solidFill>
                <a:latin typeface="Calibri Light" panose="020F0302020204030204" pitchFamily="34" charset="0"/>
                <a:ea typeface="+mn-ea"/>
                <a:cs typeface="+mn-cs"/>
              </a:rPr>
              <a:t>New Database </a:t>
            </a:r>
          </a:p>
          <a:p>
            <a:pPr marL="342900" lvl="0" indent="-342900" algn="l" defTabSz="914400" eaLnBrk="1" fontAlgn="auto" hangingPunct="1">
              <a:spcAft>
                <a:spcPts val="0"/>
              </a:spcAft>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Better and easier access to the data</a:t>
            </a:r>
          </a:p>
          <a:p>
            <a:pPr lvl="0" algn="l" defTabSz="914400" eaLnBrk="1" fontAlgn="auto" hangingPunct="1">
              <a:spcAft>
                <a:spcPts val="0"/>
              </a:spcAft>
            </a:pPr>
            <a:endParaRPr lang="en-US" sz="2400" dirty="0">
              <a:solidFill>
                <a:srgbClr val="000000"/>
              </a:solidFill>
              <a:latin typeface="Calibri Light" panose="020F0302020204030204" pitchFamily="34" charset="0"/>
              <a:ea typeface="+mn-ea"/>
              <a:cs typeface="+mn-cs"/>
            </a:endParaRPr>
          </a:p>
          <a:p>
            <a:pPr algn="l" defTabSz="914400" eaLnBrk="1" fontAlgn="auto" hangingPunct="1">
              <a:spcAft>
                <a:spcPts val="0"/>
              </a:spcAft>
            </a:pPr>
            <a:r>
              <a:rPr lang="en-US" sz="2800" dirty="0">
                <a:solidFill>
                  <a:srgbClr val="000000"/>
                </a:solidFill>
                <a:latin typeface="Calibri Light" panose="020F0302020204030204" pitchFamily="34" charset="0"/>
                <a:ea typeface="+mn-ea"/>
                <a:cs typeface="+mn-cs"/>
              </a:rPr>
              <a:t>New Webpage</a:t>
            </a:r>
          </a:p>
          <a:p>
            <a:pPr marL="342900" lvl="0" indent="-342900" algn="l" defTabSz="914400" eaLnBrk="1" fontAlgn="auto" hangingPunct="1">
              <a:spcAft>
                <a:spcPts val="0"/>
              </a:spcAft>
              <a:buFont typeface="Arial" panose="020B0604020202020204" pitchFamily="34" charset="0"/>
              <a:buChar char="•"/>
            </a:pPr>
            <a:r>
              <a:rPr lang="en-US" sz="2400" dirty="0" smtClean="0">
                <a:solidFill>
                  <a:srgbClr val="000000"/>
                </a:solidFill>
                <a:latin typeface="Calibri Light" panose="020F0302020204030204" pitchFamily="34" charset="0"/>
                <a:ea typeface="+mn-ea"/>
                <a:cs typeface="+mn-cs"/>
              </a:rPr>
              <a:t> Easier access to information, data, reports, </a:t>
            </a:r>
          </a:p>
          <a:p>
            <a:pPr lvl="0" algn="l" defTabSz="914400" eaLnBrk="1" fontAlgn="auto" hangingPunct="1">
              <a:spcAft>
                <a:spcPts val="0"/>
              </a:spcAft>
            </a:pPr>
            <a:r>
              <a:rPr lang="en-US" sz="2400" dirty="0">
                <a:solidFill>
                  <a:srgbClr val="000000"/>
                </a:solidFill>
                <a:latin typeface="Calibri Light" panose="020F0302020204030204" pitchFamily="34" charset="0"/>
                <a:ea typeface="+mn-ea"/>
                <a:cs typeface="+mn-cs"/>
              </a:rPr>
              <a:t>q</a:t>
            </a:r>
            <a:r>
              <a:rPr lang="en-US" sz="2400" dirty="0" smtClean="0">
                <a:solidFill>
                  <a:srgbClr val="000000"/>
                </a:solidFill>
                <a:latin typeface="Calibri Light" panose="020F0302020204030204" pitchFamily="34" charset="0"/>
                <a:ea typeface="+mn-ea"/>
                <a:cs typeface="+mn-cs"/>
              </a:rPr>
              <a:t>uestionnaires, tables and images</a:t>
            </a:r>
          </a:p>
          <a:p>
            <a:pPr algn="l" defTabSz="914400" eaLnBrk="1" fontAlgn="auto" hangingPunct="1">
              <a:spcAft>
                <a:spcPts val="0"/>
              </a:spcAft>
            </a:pPr>
            <a:endParaRPr lang="en-US" sz="2400" dirty="0" smtClean="0">
              <a:solidFill>
                <a:srgbClr val="000000"/>
              </a:solidFill>
              <a:latin typeface="Calibri Light" panose="020F0302020204030204" pitchFamily="34" charset="0"/>
              <a:ea typeface="+mn-ea"/>
              <a:cs typeface="+mn-cs"/>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8" name="Picture 2" descr="C:\Users\janine.bonner\Desktop\online surv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421" y="4110847"/>
            <a:ext cx="2616499" cy="25190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anine.bonner\Desktop\past f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545" y="1224776"/>
            <a:ext cx="2619375" cy="250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72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Autofit/>
          </a:bodyPr>
          <a:lstStyle/>
          <a:p>
            <a:pPr algn="ctr" defTabSz="952896">
              <a:defRPr/>
            </a:pPr>
            <a:r>
              <a:rPr lang="en-US" sz="4000" i="0" kern="1200" dirty="0">
                <a:solidFill>
                  <a:srgbClr val="00B0F0"/>
                </a:solidFill>
                <a:latin typeface="Calibri"/>
                <a:ea typeface="+mj-ea"/>
                <a:cs typeface="+mj-cs"/>
              </a:rPr>
              <a:t>Thank you</a:t>
            </a:r>
            <a:r>
              <a:rPr lang="en-US" sz="4000" i="0" kern="1200" dirty="0" smtClean="0">
                <a:solidFill>
                  <a:srgbClr val="00B0F0"/>
                </a:solidFill>
                <a:latin typeface="Calibri"/>
                <a:ea typeface="+mj-ea"/>
                <a:cs typeface="+mj-cs"/>
              </a:rPr>
              <a:t>!</a:t>
            </a:r>
            <a:endParaRPr lang="en-US" altLang="en-US" sz="4000" i="0" kern="1200" dirty="0">
              <a:solidFill>
                <a:srgbClr val="00B0F0"/>
              </a:solidFill>
              <a:latin typeface="Calibri"/>
              <a:ea typeface="+mj-ea"/>
              <a:cs typeface="+mj-cs"/>
            </a:endParaRPr>
          </a:p>
        </p:txBody>
      </p:sp>
      <p:sp>
        <p:nvSpPr>
          <p:cNvPr id="4" name="Subtitle 3"/>
          <p:cNvSpPr>
            <a:spLocks noGrp="1"/>
          </p:cNvSpPr>
          <p:nvPr>
            <p:ph type="subTitle" idx="1"/>
          </p:nvPr>
        </p:nvSpPr>
        <p:spPr>
          <a:xfrm>
            <a:off x="986320" y="1277028"/>
            <a:ext cx="8738706" cy="3373438"/>
          </a:xfrm>
        </p:spPr>
        <p:txBody>
          <a:bodyPr/>
          <a:lstStyle/>
          <a:p>
            <a:pPr defTabSz="914400" eaLnBrk="1" fontAlgn="auto" hangingPunct="1">
              <a:spcAft>
                <a:spcPts val="0"/>
              </a:spcAft>
            </a:pPr>
            <a:endParaRPr lang="en-US" sz="3200" kern="1200" dirty="0" smtClean="0">
              <a:solidFill>
                <a:prstClr val="black"/>
              </a:solidFill>
              <a:latin typeface="Calibri"/>
              <a:ea typeface="+mn-ea"/>
              <a:cs typeface="+mn-cs"/>
            </a:endParaRPr>
          </a:p>
          <a:p>
            <a:pPr defTabSz="914400" eaLnBrk="1" fontAlgn="auto" hangingPunct="1">
              <a:spcAft>
                <a:spcPts val="0"/>
              </a:spcAft>
            </a:pPr>
            <a:r>
              <a:rPr lang="en-US" sz="3200" kern="1200" dirty="0" smtClean="0">
                <a:solidFill>
                  <a:prstClr val="black"/>
                </a:solidFill>
                <a:latin typeface="Calibri"/>
                <a:ea typeface="+mn-ea"/>
                <a:cs typeface="+mn-cs"/>
              </a:rPr>
              <a:t>		Janine.McFadden@dot.gov</a:t>
            </a:r>
            <a:endParaRPr lang="en-US" sz="3200" kern="1200" dirty="0">
              <a:solidFill>
                <a:prstClr val="black"/>
              </a:solidFill>
              <a:latin typeface="Calibri"/>
              <a:ea typeface="+mn-ea"/>
              <a:cs typeface="+mn-cs"/>
            </a:endParaRPr>
          </a:p>
          <a:p>
            <a:pPr defTabSz="914400" eaLnBrk="1" fontAlgn="auto" hangingPunct="1">
              <a:spcAft>
                <a:spcPts val="0"/>
              </a:spcAft>
            </a:pPr>
            <a:endParaRPr lang="en-US" sz="3200" kern="1200" dirty="0" smtClean="0">
              <a:solidFill>
                <a:prstClr val="black"/>
              </a:solidFill>
              <a:latin typeface="Calibri"/>
              <a:ea typeface="+mn-ea"/>
              <a:cs typeface="+mn-cs"/>
            </a:endParaRPr>
          </a:p>
          <a:p>
            <a:pPr defTabSz="914400" eaLnBrk="1" fontAlgn="auto" hangingPunct="1">
              <a:spcAft>
                <a:spcPts val="0"/>
              </a:spcAft>
            </a:pPr>
            <a:r>
              <a:rPr lang="en-US" sz="3200" kern="1200" dirty="0" smtClean="0">
                <a:solidFill>
                  <a:schemeClr val="tx1"/>
                </a:solidFill>
                <a:latin typeface="Calibri"/>
                <a:ea typeface="+mn-ea"/>
                <a:cs typeface="+mn-cs"/>
              </a:rPr>
              <a:t>	Ferry@dot.gov</a:t>
            </a:r>
          </a:p>
          <a:p>
            <a:pPr defTabSz="914400" eaLnBrk="1" fontAlgn="auto" hangingPunct="1">
              <a:spcAft>
                <a:spcPts val="0"/>
              </a:spcAft>
            </a:pPr>
            <a:endParaRPr lang="en-US" sz="3200" kern="1200" dirty="0">
              <a:solidFill>
                <a:schemeClr val="tx1"/>
              </a:solidFill>
              <a:latin typeface="Calibri"/>
              <a:ea typeface="+mn-ea"/>
              <a:cs typeface="+mn-cs"/>
            </a:endParaRPr>
          </a:p>
          <a:p>
            <a:pPr defTabSz="914400" eaLnBrk="1" fontAlgn="auto" hangingPunct="1">
              <a:spcAft>
                <a:spcPts val="0"/>
              </a:spcAft>
            </a:pPr>
            <a:r>
              <a:rPr lang="en-US" sz="3200" kern="1200" dirty="0" smtClean="0">
                <a:solidFill>
                  <a:schemeClr val="tx1"/>
                </a:solidFill>
                <a:latin typeface="Calibri"/>
                <a:ea typeface="+mn-ea"/>
                <a:cs typeface="+mn-cs"/>
              </a:rPr>
              <a:t>	1-800-853-1351</a:t>
            </a:r>
          </a:p>
          <a:p>
            <a:pPr defTabSz="914400" eaLnBrk="1" fontAlgn="auto" hangingPunct="1">
              <a:spcAft>
                <a:spcPts val="0"/>
              </a:spcAft>
            </a:pPr>
            <a:endParaRPr lang="en-US" sz="3200" kern="1200" dirty="0" smtClean="0">
              <a:solidFill>
                <a:schemeClr val="tx1"/>
              </a:solidFill>
              <a:latin typeface="Calibri"/>
              <a:ea typeface="+mn-ea"/>
              <a:cs typeface="+mn-cs"/>
              <a:hlinkClick r:id="rId3"/>
            </a:endParaRPr>
          </a:p>
          <a:p>
            <a:r>
              <a:rPr lang="en-US" sz="3200" kern="1200" dirty="0" smtClean="0">
                <a:solidFill>
                  <a:schemeClr val="tx1"/>
                </a:solidFill>
                <a:latin typeface="Calibri"/>
                <a:ea typeface="+mn-ea"/>
                <a:cs typeface="+mn-cs"/>
              </a:rPr>
              <a:t>https</a:t>
            </a:r>
            <a:r>
              <a:rPr lang="en-US" sz="3200" kern="1200" dirty="0">
                <a:solidFill>
                  <a:schemeClr val="tx1"/>
                </a:solidFill>
                <a:latin typeface="Calibri"/>
                <a:ea typeface="+mn-ea"/>
                <a:cs typeface="+mn-cs"/>
              </a:rPr>
              <a:t>://</a:t>
            </a:r>
            <a:r>
              <a:rPr lang="en-US" sz="3200" kern="1200" dirty="0" smtClean="0">
                <a:solidFill>
                  <a:schemeClr val="tx1"/>
                </a:solidFill>
                <a:latin typeface="Calibri"/>
                <a:ea typeface="+mn-ea"/>
                <a:cs typeface="+mn-cs"/>
              </a:rPr>
              <a:t>www.rita.dot.gov/bts/sites/rita.dot.gov. </a:t>
            </a:r>
            <a:r>
              <a:rPr lang="en-US" sz="3200" kern="1200" dirty="0" err="1" smtClean="0">
                <a:solidFill>
                  <a:schemeClr val="tx1"/>
                </a:solidFill>
                <a:latin typeface="Calibri"/>
                <a:ea typeface="+mn-ea"/>
                <a:cs typeface="+mn-cs"/>
              </a:rPr>
              <a:t>bts</a:t>
            </a:r>
            <a:r>
              <a:rPr lang="en-US" sz="3200" kern="1200" dirty="0" smtClean="0">
                <a:solidFill>
                  <a:schemeClr val="tx1"/>
                </a:solidFill>
                <a:latin typeface="Calibri"/>
                <a:ea typeface="+mn-ea"/>
                <a:cs typeface="+mn-cs"/>
              </a:rPr>
              <a:t>/files/</a:t>
            </a:r>
            <a:r>
              <a:rPr lang="en-US" sz="3200" kern="1200" dirty="0" err="1" smtClean="0">
                <a:solidFill>
                  <a:schemeClr val="tx1"/>
                </a:solidFill>
                <a:latin typeface="Calibri"/>
                <a:ea typeface="+mn-ea"/>
                <a:cs typeface="+mn-cs"/>
              </a:rPr>
              <a:t>subject_areas</a:t>
            </a:r>
            <a:r>
              <a:rPr lang="en-US" sz="3200" kern="1200" dirty="0" smtClean="0">
                <a:solidFill>
                  <a:schemeClr val="tx1"/>
                </a:solidFill>
                <a:latin typeface="Calibri"/>
                <a:ea typeface="+mn-ea"/>
                <a:cs typeface="+mn-cs"/>
              </a:rPr>
              <a:t>/</a:t>
            </a:r>
            <a:r>
              <a:rPr lang="en-US" sz="3200" kern="1200" dirty="0" err="1" smtClean="0">
                <a:solidFill>
                  <a:schemeClr val="tx1"/>
                </a:solidFill>
                <a:latin typeface="Calibri"/>
                <a:ea typeface="+mn-ea"/>
                <a:cs typeface="+mn-cs"/>
              </a:rPr>
              <a:t>ncfo</a:t>
            </a:r>
            <a:r>
              <a:rPr lang="en-US" sz="3200" kern="1200" dirty="0" smtClean="0">
                <a:solidFill>
                  <a:schemeClr val="tx1"/>
                </a:solidFill>
                <a:latin typeface="Calibri"/>
                <a:ea typeface="+mn-ea"/>
                <a:cs typeface="+mn-cs"/>
              </a:rPr>
              <a:t>/index.html</a:t>
            </a:r>
            <a:endParaRPr lang="en-US" sz="3200" kern="1200" dirty="0">
              <a:solidFill>
                <a:schemeClr val="tx1"/>
              </a:solidFill>
              <a:latin typeface="Calibri"/>
              <a:ea typeface="+mn-ea"/>
              <a:cs typeface="+mn-cs"/>
            </a:endParaRPr>
          </a:p>
          <a:p>
            <a:pPr algn="l" defTabSz="914400" eaLnBrk="1" fontAlgn="auto" hangingPunct="1">
              <a:spcAft>
                <a:spcPts val="0"/>
              </a:spcAft>
            </a:pPr>
            <a:endParaRPr lang="en-US" sz="3200" kern="1200" dirty="0">
              <a:solidFill>
                <a:prstClr val="black"/>
              </a:solidFill>
              <a:latin typeface="Calibri"/>
              <a:ea typeface="+mn-ea"/>
              <a:cs typeface="+mn-cs"/>
            </a:endParaRPr>
          </a:p>
          <a:p>
            <a:pPr lvl="0" algn="l" defTabSz="914400" eaLnBrk="1" fontAlgn="auto" hangingPunct="1">
              <a:spcAft>
                <a:spcPts val="0"/>
              </a:spcAft>
            </a:pPr>
            <a:endParaRPr lang="en-US" sz="3200" kern="1200" dirty="0">
              <a:solidFill>
                <a:prstClr val="black"/>
              </a:solidFill>
              <a:latin typeface="Calibri"/>
              <a:ea typeface="+mn-ea"/>
              <a:cs typeface="+mn-cs"/>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pic>
        <p:nvPicPr>
          <p:cNvPr id="1026" name="Picture 2" descr="C:\Users\janine.bonner\Desktop\ferry_boat_in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33" y="1277028"/>
            <a:ext cx="3269352" cy="395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14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a:solidFill>
                  <a:srgbClr val="00B0F0"/>
                </a:solidFill>
                <a:latin typeface="Calibri Light" panose="020F0302020204030204" pitchFamily="34" charset="0"/>
                <a:ea typeface="+mj-ea"/>
                <a:cs typeface="+mj-cs"/>
              </a:rPr>
              <a:t>History of the NCFO (2010 Changes)</a:t>
            </a:r>
            <a:endParaRPr lang="en-US" altLang="en-US" b="1" i="0" dirty="0" smtClean="0">
              <a:solidFill>
                <a:srgbClr val="00B0F0"/>
              </a:solidFill>
              <a:latin typeface="Calibri Light" panose="020F0302020204030204" pitchFamily="34" charset="0"/>
            </a:endParaRPr>
          </a:p>
        </p:txBody>
      </p:sp>
      <p:sp>
        <p:nvSpPr>
          <p:cNvPr id="4" name="Subtitle 3"/>
          <p:cNvSpPr>
            <a:spLocks noGrp="1"/>
          </p:cNvSpPr>
          <p:nvPr>
            <p:ph type="subTitle" idx="1"/>
          </p:nvPr>
        </p:nvSpPr>
        <p:spPr>
          <a:xfrm>
            <a:off x="790576" y="1277028"/>
            <a:ext cx="9206864" cy="5436006"/>
          </a:xfrm>
        </p:spPr>
        <p:txBody>
          <a:bodyPr/>
          <a:lstStyle/>
          <a:p>
            <a:pPr lvl="0" algn="l" defTabSz="914400">
              <a:spcBef>
                <a:spcPts val="2400"/>
              </a:spcBef>
            </a:pPr>
            <a:r>
              <a:rPr lang="en-US" altLang="en-US" sz="2800" dirty="0">
                <a:solidFill>
                  <a:srgbClr val="000000"/>
                </a:solidFill>
                <a:latin typeface="Calibri Light" panose="020F0302020204030204" pitchFamily="34" charset="0"/>
                <a:ea typeface="+mn-ea"/>
                <a:cs typeface="+mn-cs"/>
              </a:rPr>
              <a:t>Conducted cognitive interviews</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5 interviews among 4 different operators</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Made more changes based on results</a:t>
            </a:r>
          </a:p>
          <a:p>
            <a:pPr lvl="0" algn="l" defTabSz="914400">
              <a:spcBef>
                <a:spcPts val="2400"/>
              </a:spcBef>
            </a:pPr>
            <a:r>
              <a:rPr lang="en-US" altLang="en-US" sz="2800" dirty="0" smtClean="0">
                <a:solidFill>
                  <a:srgbClr val="000000"/>
                </a:solidFill>
                <a:latin typeface="Calibri Light" panose="020F0302020204030204" pitchFamily="34" charset="0"/>
                <a:ea typeface="+mn-ea"/>
                <a:cs typeface="+mn-cs"/>
              </a:rPr>
              <a:t>Reviewed the old form and corresponding data</a:t>
            </a:r>
            <a:endParaRPr lang="en-US" altLang="en-US" sz="28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Reformatted paper questionnaire</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Modified question wording (stems and responses)</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Deleted some questions and added new </a:t>
            </a:r>
            <a:r>
              <a:rPr lang="en-US" altLang="en-US" sz="2000" dirty="0" smtClean="0">
                <a:solidFill>
                  <a:srgbClr val="000000"/>
                </a:solidFill>
                <a:latin typeface="Calibri Light" panose="020F0302020204030204" pitchFamily="34" charset="0"/>
                <a:ea typeface="+mn-ea"/>
                <a:cs typeface="+mn-cs"/>
              </a:rPr>
              <a:t>questions</a:t>
            </a:r>
            <a:endParaRPr lang="en-US" altLang="en-US" sz="2000" dirty="0">
              <a:solidFill>
                <a:srgbClr val="000000"/>
              </a:solidFill>
              <a:latin typeface="Calibri Light" panose="020F0302020204030204" pitchFamily="34" charset="0"/>
              <a:ea typeface="+mn-ea"/>
              <a:cs typeface="+mn-cs"/>
            </a:endParaRPr>
          </a:p>
          <a:p>
            <a:pPr lvl="0" algn="l" defTabSz="914400">
              <a:spcBef>
                <a:spcPts val="2400"/>
              </a:spcBef>
            </a:pPr>
            <a:r>
              <a:rPr lang="en-US" altLang="en-US" sz="2800" dirty="0" smtClean="0">
                <a:solidFill>
                  <a:srgbClr val="000000"/>
                </a:solidFill>
                <a:latin typeface="Calibri Light" panose="020F0302020204030204" pitchFamily="34" charset="0"/>
                <a:ea typeface="+mn-ea"/>
                <a:cs typeface="+mn-cs"/>
              </a:rPr>
              <a:t>Created </a:t>
            </a:r>
            <a:r>
              <a:rPr lang="en-US" altLang="en-US" sz="2800" dirty="0">
                <a:solidFill>
                  <a:srgbClr val="000000"/>
                </a:solidFill>
                <a:latin typeface="Calibri Light" panose="020F0302020204030204" pitchFamily="34" charset="0"/>
                <a:ea typeface="+mn-ea"/>
                <a:cs typeface="+mn-cs"/>
              </a:rPr>
              <a:t>a web version based on finalized paper questionnaire</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Discrete user IDs</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Pre-populated with 2008 data (static information)</a:t>
            </a:r>
          </a:p>
          <a:p>
            <a:pPr marL="468313" lvl="1" indent="-237947" defTabSz="914400">
              <a:buSzPct val="65000"/>
              <a:buFont typeface="Arial" panose="020B0604020202020204" pitchFamily="34" charset="0"/>
              <a:buChar char="•"/>
            </a:pPr>
            <a:r>
              <a:rPr lang="en-US" altLang="en-US" sz="2000" dirty="0">
                <a:solidFill>
                  <a:srgbClr val="000000"/>
                </a:solidFill>
                <a:latin typeface="Calibri Light" panose="020F0302020204030204" pitchFamily="34" charset="0"/>
                <a:ea typeface="+mn-ea"/>
                <a:cs typeface="+mn-cs"/>
              </a:rPr>
              <a:t>Allowed operators to modify/add/delete information as </a:t>
            </a:r>
            <a:r>
              <a:rPr lang="en-US" altLang="en-US" sz="2000" dirty="0" smtClean="0">
                <a:solidFill>
                  <a:srgbClr val="000000"/>
                </a:solidFill>
                <a:latin typeface="Calibri Light" panose="020F0302020204030204" pitchFamily="34" charset="0"/>
                <a:ea typeface="+mn-ea"/>
                <a:cs typeface="+mn-cs"/>
              </a:rPr>
              <a:t>needed</a:t>
            </a:r>
            <a:endParaRPr lang="en-US" altLang="en-US" sz="2000" dirty="0">
              <a:solidFill>
                <a:srgbClr val="000000"/>
              </a:solidFill>
              <a:latin typeface="Calibri Light" panose="020F0302020204030204" pitchFamily="34" charset="0"/>
              <a:ea typeface="+mn-ea"/>
              <a:cs typeface="+mn-cs"/>
            </a:endParaRPr>
          </a:p>
          <a:p>
            <a:pPr algn="l"/>
            <a:endParaRPr lang="en-US" sz="2800" b="1" dirty="0">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2778848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a:xfrm>
            <a:off x="790576" y="267130"/>
            <a:ext cx="8934450" cy="729464"/>
          </a:xfrm>
        </p:spPr>
        <p:txBody>
          <a:bodyPr lIns="97513" tIns="48757" rIns="97513" bIns="48757">
            <a:normAutofit/>
          </a:bodyPr>
          <a:lstStyle/>
          <a:p>
            <a:pPr algn="ctr" defTabSz="952896">
              <a:defRPr/>
            </a:pPr>
            <a:r>
              <a:rPr lang="en-US" sz="3200" b="1" i="0" kern="1200" dirty="0">
                <a:solidFill>
                  <a:srgbClr val="00B0F0"/>
                </a:solidFill>
                <a:latin typeface="Calibri Light" panose="020F0302020204030204" pitchFamily="34" charset="0"/>
                <a:ea typeface="+mj-ea"/>
                <a:cs typeface="+mj-cs"/>
              </a:rPr>
              <a:t>History of the NCFO (</a:t>
            </a:r>
            <a:r>
              <a:rPr lang="en-US" sz="3200" b="1" i="0" kern="1200" dirty="0" smtClean="0">
                <a:solidFill>
                  <a:srgbClr val="00B0F0"/>
                </a:solidFill>
                <a:latin typeface="Calibri Light" panose="020F0302020204030204" pitchFamily="34" charset="0"/>
                <a:ea typeface="+mj-ea"/>
                <a:cs typeface="+mj-cs"/>
              </a:rPr>
              <a:t>2014 </a:t>
            </a:r>
            <a:r>
              <a:rPr lang="en-US" sz="3200" b="1" i="0" kern="1200" dirty="0">
                <a:solidFill>
                  <a:srgbClr val="00B0F0"/>
                </a:solidFill>
                <a:latin typeface="Calibri Light" panose="020F0302020204030204" pitchFamily="34" charset="0"/>
                <a:ea typeface="+mj-ea"/>
                <a:cs typeface="+mj-cs"/>
              </a:rPr>
              <a:t>Changes)</a:t>
            </a:r>
            <a:endParaRPr lang="en-US" altLang="en-US" b="1" i="0" dirty="0" smtClean="0">
              <a:solidFill>
                <a:srgbClr val="00B0F0"/>
              </a:solidFill>
              <a:latin typeface="Calibri Light" panose="020F0302020204030204" pitchFamily="34" charset="0"/>
            </a:endParaRPr>
          </a:p>
        </p:txBody>
      </p:sp>
      <p:sp>
        <p:nvSpPr>
          <p:cNvPr id="4" name="Subtitle 3"/>
          <p:cNvSpPr>
            <a:spLocks noGrp="1"/>
          </p:cNvSpPr>
          <p:nvPr>
            <p:ph type="subTitle" idx="1"/>
          </p:nvPr>
        </p:nvSpPr>
        <p:spPr>
          <a:xfrm>
            <a:off x="790576" y="1277027"/>
            <a:ext cx="8934450" cy="5480611"/>
          </a:xfrm>
        </p:spPr>
        <p:txBody>
          <a:bodyPr/>
          <a:lstStyle/>
          <a:p>
            <a:pPr lvl="0" algn="l" defTabSz="914400"/>
            <a:r>
              <a:rPr lang="en-US" altLang="en-US" sz="2400" dirty="0" smtClean="0">
                <a:solidFill>
                  <a:srgbClr val="000000"/>
                </a:solidFill>
                <a:latin typeface="Calibri Light" panose="020F0302020204030204" pitchFamily="34" charset="0"/>
                <a:ea typeface="+mn-ea"/>
                <a:cs typeface="+mn-cs"/>
              </a:rPr>
              <a:t>Expanded response options for revenue streams</a:t>
            </a:r>
          </a:p>
          <a:p>
            <a:pPr lvl="0" algn="l" defTabSz="914400"/>
            <a:r>
              <a:rPr lang="en-US" altLang="en-US" sz="2400" dirty="0" smtClean="0">
                <a:solidFill>
                  <a:srgbClr val="000000"/>
                </a:solidFill>
                <a:latin typeface="Calibri Light" panose="020F0302020204030204" pitchFamily="34" charset="0"/>
                <a:ea typeface="+mn-ea"/>
                <a:cs typeface="+mn-cs"/>
              </a:rPr>
              <a:t>Removed questions about peak ridership times and counts</a:t>
            </a:r>
          </a:p>
          <a:p>
            <a:pPr lvl="0" algn="l" defTabSz="914400"/>
            <a:r>
              <a:rPr lang="en-US" altLang="en-US" sz="2400" dirty="0" smtClean="0">
                <a:solidFill>
                  <a:srgbClr val="000000"/>
                </a:solidFill>
                <a:latin typeface="Calibri Light" panose="020F0302020204030204" pitchFamily="34" charset="0"/>
                <a:ea typeface="+mn-ea"/>
                <a:cs typeface="+mn-cs"/>
              </a:rPr>
              <a:t>Expanded vessel characteristic questions</a:t>
            </a:r>
            <a:endParaRPr lang="en-US" altLang="en-US" sz="24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ownership and operation</a:t>
            </a:r>
            <a:endParaRPr lang="en-US" altLang="en-US" sz="20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fuel mileage</a:t>
            </a: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ADA accessible</a:t>
            </a:r>
            <a:endParaRPr lang="en-US" altLang="en-US" sz="20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engine lifespan (2012 hours and miles)</a:t>
            </a:r>
            <a:endParaRPr lang="en-US" altLang="en-US" sz="2000" dirty="0">
              <a:solidFill>
                <a:srgbClr val="000000"/>
              </a:solidFill>
              <a:latin typeface="Calibri Light" panose="020F0302020204030204" pitchFamily="34" charset="0"/>
              <a:ea typeface="+mn-ea"/>
              <a:cs typeface="+mn-cs"/>
            </a:endParaRPr>
          </a:p>
          <a:p>
            <a:pPr lvl="0" algn="l" defTabSz="914400"/>
            <a:r>
              <a:rPr lang="en-US" altLang="en-US" sz="2400" dirty="0" smtClean="0">
                <a:solidFill>
                  <a:srgbClr val="000000"/>
                </a:solidFill>
                <a:latin typeface="Calibri Light" panose="020F0302020204030204" pitchFamily="34" charset="0"/>
                <a:ea typeface="+mn-ea"/>
                <a:cs typeface="+mn-cs"/>
              </a:rPr>
              <a:t>Expanded terminal characteristic questions</a:t>
            </a:r>
            <a:endParaRPr lang="en-US" altLang="en-US" sz="24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ownership and operation</a:t>
            </a:r>
            <a:endParaRPr lang="en-US" altLang="en-US" sz="2000" dirty="0">
              <a:solidFill>
                <a:srgbClr val="000000"/>
              </a:solidFill>
              <a:latin typeface="Calibri Light" panose="020F0302020204030204" pitchFamily="34" charset="0"/>
              <a:ea typeface="+mn-ea"/>
              <a:cs typeface="+mn-cs"/>
            </a:endParaRPr>
          </a:p>
          <a:p>
            <a:pPr lvl="0" algn="l" defTabSz="914400"/>
            <a:r>
              <a:rPr lang="en-US" altLang="en-US" sz="2400" dirty="0" smtClean="0">
                <a:solidFill>
                  <a:srgbClr val="000000"/>
                </a:solidFill>
                <a:latin typeface="Calibri Light" panose="020F0302020204030204" pitchFamily="34" charset="0"/>
                <a:ea typeface="+mn-ea"/>
                <a:cs typeface="+mn-cs"/>
              </a:rPr>
              <a:t>Expanded route characteristic questions</a:t>
            </a:r>
            <a:endParaRPr lang="en-US" altLang="en-US" sz="24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regulation</a:t>
            </a:r>
            <a:endParaRPr lang="en-US" altLang="en-US" sz="2000" dirty="0">
              <a:solidFill>
                <a:srgbClr val="000000"/>
              </a:solidFill>
              <a:latin typeface="Calibri Light" panose="020F0302020204030204" pitchFamily="34" charset="0"/>
              <a:ea typeface="+mn-ea"/>
              <a:cs typeface="+mn-cs"/>
            </a:endParaRP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ea typeface="+mn-ea"/>
                <a:cs typeface="+mn-cs"/>
              </a:rPr>
              <a:t>vessel most commonly used</a:t>
            </a:r>
            <a:endParaRPr lang="en-US" altLang="en-US" sz="2000" dirty="0">
              <a:solidFill>
                <a:srgbClr val="000000"/>
              </a:solidFill>
              <a:latin typeface="Calibri Light" panose="020F0302020204030204" pitchFamily="34" charset="0"/>
              <a:ea typeface="+mn-ea"/>
              <a:cs typeface="+mn-cs"/>
            </a:endParaRPr>
          </a:p>
          <a:p>
            <a:pPr algn="l"/>
            <a:r>
              <a:rPr lang="en-US" sz="2400" dirty="0">
                <a:solidFill>
                  <a:srgbClr val="000000"/>
                </a:solidFill>
                <a:latin typeface="Calibri Light" panose="020F0302020204030204" pitchFamily="34" charset="0"/>
                <a:ea typeface="+mn-ea"/>
                <a:cs typeface="+mn-cs"/>
              </a:rPr>
              <a:t>Expanded </a:t>
            </a:r>
            <a:r>
              <a:rPr lang="en-US" sz="2400" dirty="0" smtClean="0">
                <a:solidFill>
                  <a:srgbClr val="000000"/>
                </a:solidFill>
                <a:latin typeface="Calibri Light" panose="020F0302020204030204" pitchFamily="34" charset="0"/>
                <a:ea typeface="+mn-ea"/>
                <a:cs typeface="+mn-cs"/>
              </a:rPr>
              <a:t>funding source questions</a:t>
            </a:r>
          </a:p>
          <a:p>
            <a:pPr marL="468313" lvl="1" indent="-237947" defTabSz="914400">
              <a:buSzPct val="65000"/>
              <a:buFont typeface="Arial" panose="020B0604020202020204" pitchFamily="34" charset="0"/>
              <a:buChar char="•"/>
            </a:pPr>
            <a:r>
              <a:rPr lang="en-US" altLang="en-US" sz="2000" dirty="0" smtClean="0">
                <a:solidFill>
                  <a:srgbClr val="000000"/>
                </a:solidFill>
                <a:latin typeface="Calibri Light" panose="020F0302020204030204" pitchFamily="34" charset="0"/>
              </a:rPr>
              <a:t>agency type, name and program</a:t>
            </a:r>
            <a:endParaRPr lang="en-US" altLang="en-US" sz="2000" dirty="0">
              <a:solidFill>
                <a:srgbClr val="000000"/>
              </a:solidFill>
              <a:latin typeface="Calibri Light" panose="020F0302020204030204" pitchFamily="34" charset="0"/>
            </a:endParaRPr>
          </a:p>
        </p:txBody>
      </p:sp>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Tree>
    <p:extLst>
      <p:ext uri="{BB962C8B-B14F-4D97-AF65-F5344CB8AC3E}">
        <p14:creationId xmlns:p14="http://schemas.microsoft.com/office/powerpoint/2010/main" val="149477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
        <p:nvSpPr>
          <p:cNvPr id="10" name="Title 3"/>
          <p:cNvSpPr txBox="1">
            <a:spLocks/>
          </p:cNvSpPr>
          <p:nvPr/>
        </p:nvSpPr>
        <p:spPr bwMode="auto">
          <a:xfrm>
            <a:off x="525781" y="245327"/>
            <a:ext cx="9464040" cy="7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455" tIns="51728" rIns="103455" bIns="51728"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517276" algn="l" rtl="0" eaLnBrk="0" fontAlgn="base" hangingPunct="0">
              <a:spcBef>
                <a:spcPct val="0"/>
              </a:spcBef>
              <a:spcAft>
                <a:spcPct val="0"/>
              </a:spcAft>
              <a:defRPr sz="3200" b="1">
                <a:solidFill>
                  <a:schemeClr val="tx2"/>
                </a:solidFill>
                <a:latin typeface="Arial" charset="0"/>
              </a:defRPr>
            </a:lvl6pPr>
            <a:lvl7pPr marL="1034552" algn="l" rtl="0" eaLnBrk="0" fontAlgn="base" hangingPunct="0">
              <a:spcBef>
                <a:spcPct val="0"/>
              </a:spcBef>
              <a:spcAft>
                <a:spcPct val="0"/>
              </a:spcAft>
              <a:defRPr sz="3200" b="1">
                <a:solidFill>
                  <a:schemeClr val="tx2"/>
                </a:solidFill>
                <a:latin typeface="Arial" charset="0"/>
              </a:defRPr>
            </a:lvl7pPr>
            <a:lvl8pPr marL="1551828" algn="l" rtl="0" eaLnBrk="0" fontAlgn="base" hangingPunct="0">
              <a:spcBef>
                <a:spcPct val="0"/>
              </a:spcBef>
              <a:spcAft>
                <a:spcPct val="0"/>
              </a:spcAft>
              <a:defRPr sz="3200" b="1">
                <a:solidFill>
                  <a:schemeClr val="tx2"/>
                </a:solidFill>
                <a:latin typeface="Arial" charset="0"/>
              </a:defRPr>
            </a:lvl8pPr>
            <a:lvl9pPr marL="2069104" algn="l" rtl="0" eaLnBrk="0" fontAlgn="base" hangingPunct="0">
              <a:spcBef>
                <a:spcPct val="0"/>
              </a:spcBef>
              <a:spcAft>
                <a:spcPct val="0"/>
              </a:spcAft>
              <a:defRPr sz="3200" b="1">
                <a:solidFill>
                  <a:schemeClr val="tx2"/>
                </a:solidFill>
                <a:latin typeface="Arial" charset="0"/>
              </a:defRPr>
            </a:lvl9pPr>
          </a:lstStyle>
          <a:p>
            <a:pPr algn="ctr"/>
            <a:r>
              <a:rPr lang="en-US" altLang="en-US" kern="0" dirty="0" smtClean="0">
                <a:solidFill>
                  <a:srgbClr val="00B0F0"/>
                </a:solidFill>
                <a:latin typeface="Calibri Light" panose="020F0302020204030204" pitchFamily="34" charset="0"/>
              </a:rPr>
              <a:t>NCFO Website (Home Page)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992" y="1084252"/>
            <a:ext cx="7595564" cy="5727513"/>
          </a:xfrm>
          <a:prstGeom prst="rect">
            <a:avLst/>
          </a:prstGeom>
          <a:ln>
            <a:solidFill>
              <a:srgbClr val="0070C0"/>
            </a:solidFill>
          </a:ln>
        </p:spPr>
      </p:pic>
    </p:spTree>
    <p:extLst>
      <p:ext uri="{BB962C8B-B14F-4D97-AF65-F5344CB8AC3E}">
        <p14:creationId xmlns:p14="http://schemas.microsoft.com/office/powerpoint/2010/main" val="167342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
        <p:nvSpPr>
          <p:cNvPr id="10" name="Title 3"/>
          <p:cNvSpPr txBox="1">
            <a:spLocks/>
          </p:cNvSpPr>
          <p:nvPr/>
        </p:nvSpPr>
        <p:spPr bwMode="auto">
          <a:xfrm>
            <a:off x="525781" y="245327"/>
            <a:ext cx="9464040" cy="7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455" tIns="51728" rIns="103455" bIns="51728"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517276" algn="l" rtl="0" eaLnBrk="0" fontAlgn="base" hangingPunct="0">
              <a:spcBef>
                <a:spcPct val="0"/>
              </a:spcBef>
              <a:spcAft>
                <a:spcPct val="0"/>
              </a:spcAft>
              <a:defRPr sz="3200" b="1">
                <a:solidFill>
                  <a:schemeClr val="tx2"/>
                </a:solidFill>
                <a:latin typeface="Arial" charset="0"/>
              </a:defRPr>
            </a:lvl6pPr>
            <a:lvl7pPr marL="1034552" algn="l" rtl="0" eaLnBrk="0" fontAlgn="base" hangingPunct="0">
              <a:spcBef>
                <a:spcPct val="0"/>
              </a:spcBef>
              <a:spcAft>
                <a:spcPct val="0"/>
              </a:spcAft>
              <a:defRPr sz="3200" b="1">
                <a:solidFill>
                  <a:schemeClr val="tx2"/>
                </a:solidFill>
                <a:latin typeface="Arial" charset="0"/>
              </a:defRPr>
            </a:lvl7pPr>
            <a:lvl8pPr marL="1551828" algn="l" rtl="0" eaLnBrk="0" fontAlgn="base" hangingPunct="0">
              <a:spcBef>
                <a:spcPct val="0"/>
              </a:spcBef>
              <a:spcAft>
                <a:spcPct val="0"/>
              </a:spcAft>
              <a:defRPr sz="3200" b="1">
                <a:solidFill>
                  <a:schemeClr val="tx2"/>
                </a:solidFill>
                <a:latin typeface="Arial" charset="0"/>
              </a:defRPr>
            </a:lvl8pPr>
            <a:lvl9pPr marL="2069104" algn="l" rtl="0" eaLnBrk="0" fontAlgn="base" hangingPunct="0">
              <a:spcBef>
                <a:spcPct val="0"/>
              </a:spcBef>
              <a:spcAft>
                <a:spcPct val="0"/>
              </a:spcAft>
              <a:defRPr sz="3200" b="1">
                <a:solidFill>
                  <a:schemeClr val="tx2"/>
                </a:solidFill>
                <a:latin typeface="Arial" charset="0"/>
              </a:defRPr>
            </a:lvl9pPr>
          </a:lstStyle>
          <a:p>
            <a:pPr algn="ctr"/>
            <a:r>
              <a:rPr lang="en-US" altLang="en-US" kern="0" dirty="0" smtClean="0">
                <a:solidFill>
                  <a:srgbClr val="00B0F0"/>
                </a:solidFill>
                <a:latin typeface="Calibri Light" panose="020F0302020204030204" pitchFamily="34" charset="0"/>
              </a:rPr>
              <a:t>NCFO Website (Methods Page)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012" y="1089061"/>
            <a:ext cx="7524795" cy="5734874"/>
          </a:xfrm>
          <a:prstGeom prst="rect">
            <a:avLst/>
          </a:prstGeom>
          <a:ln>
            <a:solidFill>
              <a:srgbClr val="0070C0"/>
            </a:solidFill>
          </a:ln>
        </p:spPr>
      </p:pic>
    </p:spTree>
    <p:extLst>
      <p:ext uri="{BB962C8B-B14F-4D97-AF65-F5344CB8AC3E}">
        <p14:creationId xmlns:p14="http://schemas.microsoft.com/office/powerpoint/2010/main" val="300295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
        <p:nvSpPr>
          <p:cNvPr id="10" name="Title 3"/>
          <p:cNvSpPr txBox="1">
            <a:spLocks/>
          </p:cNvSpPr>
          <p:nvPr/>
        </p:nvSpPr>
        <p:spPr bwMode="auto">
          <a:xfrm>
            <a:off x="525781" y="245327"/>
            <a:ext cx="9464040" cy="7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455" tIns="51728" rIns="103455" bIns="51728"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517276" algn="l" rtl="0" eaLnBrk="0" fontAlgn="base" hangingPunct="0">
              <a:spcBef>
                <a:spcPct val="0"/>
              </a:spcBef>
              <a:spcAft>
                <a:spcPct val="0"/>
              </a:spcAft>
              <a:defRPr sz="3200" b="1">
                <a:solidFill>
                  <a:schemeClr val="tx2"/>
                </a:solidFill>
                <a:latin typeface="Arial" charset="0"/>
              </a:defRPr>
            </a:lvl6pPr>
            <a:lvl7pPr marL="1034552" algn="l" rtl="0" eaLnBrk="0" fontAlgn="base" hangingPunct="0">
              <a:spcBef>
                <a:spcPct val="0"/>
              </a:spcBef>
              <a:spcAft>
                <a:spcPct val="0"/>
              </a:spcAft>
              <a:defRPr sz="3200" b="1">
                <a:solidFill>
                  <a:schemeClr val="tx2"/>
                </a:solidFill>
                <a:latin typeface="Arial" charset="0"/>
              </a:defRPr>
            </a:lvl7pPr>
            <a:lvl8pPr marL="1551828" algn="l" rtl="0" eaLnBrk="0" fontAlgn="base" hangingPunct="0">
              <a:spcBef>
                <a:spcPct val="0"/>
              </a:spcBef>
              <a:spcAft>
                <a:spcPct val="0"/>
              </a:spcAft>
              <a:defRPr sz="3200" b="1">
                <a:solidFill>
                  <a:schemeClr val="tx2"/>
                </a:solidFill>
                <a:latin typeface="Arial" charset="0"/>
              </a:defRPr>
            </a:lvl8pPr>
            <a:lvl9pPr marL="2069104" algn="l" rtl="0" eaLnBrk="0" fontAlgn="base" hangingPunct="0">
              <a:spcBef>
                <a:spcPct val="0"/>
              </a:spcBef>
              <a:spcAft>
                <a:spcPct val="0"/>
              </a:spcAft>
              <a:defRPr sz="3200" b="1">
                <a:solidFill>
                  <a:schemeClr val="tx2"/>
                </a:solidFill>
                <a:latin typeface="Arial" charset="0"/>
              </a:defRPr>
            </a:lvl9pPr>
          </a:lstStyle>
          <a:p>
            <a:pPr algn="ctr"/>
            <a:r>
              <a:rPr lang="en-US" altLang="en-US" kern="0" dirty="0" smtClean="0">
                <a:solidFill>
                  <a:srgbClr val="00B0F0"/>
                </a:solidFill>
                <a:latin typeface="Calibri Light" panose="020F0302020204030204" pitchFamily="34" charset="0"/>
              </a:rPr>
              <a:t>NCFO Website (Data Dictionary Page)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92" y="1090350"/>
            <a:ext cx="7544956" cy="5731690"/>
          </a:xfrm>
          <a:prstGeom prst="rect">
            <a:avLst/>
          </a:prstGeom>
          <a:ln>
            <a:solidFill>
              <a:srgbClr val="0070C0"/>
            </a:solidFill>
          </a:ln>
        </p:spPr>
      </p:pic>
    </p:spTree>
    <p:extLst>
      <p:ext uri="{BB962C8B-B14F-4D97-AF65-F5344CB8AC3E}">
        <p14:creationId xmlns:p14="http://schemas.microsoft.com/office/powerpoint/2010/main" val="345664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90576" y="996594"/>
            <a:ext cx="8934450" cy="0"/>
          </a:xfrm>
          <a:prstGeom prst="line">
            <a:avLst/>
          </a:prstGeom>
          <a:solidFill>
            <a:schemeClr val="accent1"/>
          </a:solidFill>
          <a:ln w="25400" cap="flat" cmpd="sng" algn="ctr">
            <a:solidFill>
              <a:srgbClr val="0070C0"/>
            </a:solidFill>
            <a:prstDash val="solid"/>
            <a:round/>
            <a:headEnd type="none" w="med" len="med"/>
            <a:tailEnd type="none" w="lg"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78" y="6934476"/>
            <a:ext cx="3838575" cy="542925"/>
          </a:xfrm>
          <a:prstGeom prst="rect">
            <a:avLst/>
          </a:prstGeom>
        </p:spPr>
      </p:pic>
      <p:sp>
        <p:nvSpPr>
          <p:cNvPr id="10" name="Title 3"/>
          <p:cNvSpPr txBox="1">
            <a:spLocks/>
          </p:cNvSpPr>
          <p:nvPr/>
        </p:nvSpPr>
        <p:spPr bwMode="auto">
          <a:xfrm>
            <a:off x="525781" y="245327"/>
            <a:ext cx="9464040" cy="7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455" tIns="51728" rIns="103455" bIns="51728"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517276" algn="l" rtl="0" eaLnBrk="0" fontAlgn="base" hangingPunct="0">
              <a:spcBef>
                <a:spcPct val="0"/>
              </a:spcBef>
              <a:spcAft>
                <a:spcPct val="0"/>
              </a:spcAft>
              <a:defRPr sz="3200" b="1">
                <a:solidFill>
                  <a:schemeClr val="tx2"/>
                </a:solidFill>
                <a:latin typeface="Arial" charset="0"/>
              </a:defRPr>
            </a:lvl6pPr>
            <a:lvl7pPr marL="1034552" algn="l" rtl="0" eaLnBrk="0" fontAlgn="base" hangingPunct="0">
              <a:spcBef>
                <a:spcPct val="0"/>
              </a:spcBef>
              <a:spcAft>
                <a:spcPct val="0"/>
              </a:spcAft>
              <a:defRPr sz="3200" b="1">
                <a:solidFill>
                  <a:schemeClr val="tx2"/>
                </a:solidFill>
                <a:latin typeface="Arial" charset="0"/>
              </a:defRPr>
            </a:lvl7pPr>
            <a:lvl8pPr marL="1551828" algn="l" rtl="0" eaLnBrk="0" fontAlgn="base" hangingPunct="0">
              <a:spcBef>
                <a:spcPct val="0"/>
              </a:spcBef>
              <a:spcAft>
                <a:spcPct val="0"/>
              </a:spcAft>
              <a:defRPr sz="3200" b="1">
                <a:solidFill>
                  <a:schemeClr val="tx2"/>
                </a:solidFill>
                <a:latin typeface="Arial" charset="0"/>
              </a:defRPr>
            </a:lvl8pPr>
            <a:lvl9pPr marL="2069104" algn="l" rtl="0" eaLnBrk="0" fontAlgn="base" hangingPunct="0">
              <a:spcBef>
                <a:spcPct val="0"/>
              </a:spcBef>
              <a:spcAft>
                <a:spcPct val="0"/>
              </a:spcAft>
              <a:defRPr sz="3200" b="1">
                <a:solidFill>
                  <a:schemeClr val="tx2"/>
                </a:solidFill>
                <a:latin typeface="Arial" charset="0"/>
              </a:defRPr>
            </a:lvl9pPr>
          </a:lstStyle>
          <a:p>
            <a:pPr algn="ctr"/>
            <a:r>
              <a:rPr lang="en-US" altLang="en-US" kern="0" dirty="0" smtClean="0">
                <a:solidFill>
                  <a:srgbClr val="00B0F0"/>
                </a:solidFill>
                <a:latin typeface="Calibri Light" panose="020F0302020204030204" pitchFamily="34" charset="0"/>
              </a:rPr>
              <a:t>NCFO Website (</a:t>
            </a:r>
            <a:r>
              <a:rPr lang="en-US" altLang="en-US" kern="0" dirty="0">
                <a:solidFill>
                  <a:srgbClr val="00B0F0"/>
                </a:solidFill>
                <a:latin typeface="Calibri Light" panose="020F0302020204030204" pitchFamily="34" charset="0"/>
              </a:rPr>
              <a:t>Data – 2010 and Prior Years</a:t>
            </a:r>
            <a:r>
              <a:rPr lang="en-US" altLang="en-US" kern="0" dirty="0" smtClean="0">
                <a:solidFill>
                  <a:srgbClr val="00B0F0"/>
                </a:solidFill>
                <a:latin typeface="Calibri Light" panose="020F030202020403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281" y="1310353"/>
            <a:ext cx="8428756" cy="5244559"/>
          </a:xfrm>
          <a:prstGeom prst="rect">
            <a:avLst/>
          </a:prstGeom>
          <a:ln>
            <a:solidFill>
              <a:srgbClr val="0070C0"/>
            </a:solidFill>
          </a:ln>
        </p:spPr>
      </p:pic>
    </p:spTree>
    <p:extLst>
      <p:ext uri="{BB962C8B-B14F-4D97-AF65-F5344CB8AC3E}">
        <p14:creationId xmlns:p14="http://schemas.microsoft.com/office/powerpoint/2010/main" val="1880662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verview of the Freight Analysis Framework&amp;#x0D;&amp;#x0A;&amp;#x0D;&amp;#x0A;Rolf R. Schmitt&amp;quot;&quot;/&gt;&lt;property id=&quot;20307&quot; value=&quot;591&quot;/&gt;&lt;/object&gt;&lt;object type=&quot;3&quot; unique_id=&quot;10005&quot;&gt;&lt;property id=&quot;20148&quot; value=&quot;5&quot;/&gt;&lt;property id=&quot;20300&quot; value=&quot;Slide 2 - &amp;quot;To inform policy and investment,&amp;#x0D;&amp;#x0A;we need to understand&amp;quot;&quot;/&gt;&lt;property id=&quot;20307&quot; value=&quot;599&quot;/&gt;&lt;/object&gt;&lt;object type=&quot;3&quot; unique_id=&quot;10006&quot;&gt;&lt;property id=&quot;20148&quot; value=&quot;5&quot;/&gt;&lt;property id=&quot;20300&quot; value=&quot;Slide 3 - &amp;quot;To answer these questions,&amp;#x0D;&amp;#x0A;we need to understand&amp;quot;&quot;/&gt;&lt;property id=&quot;20307&quot; value=&quot;630&quot;/&gt;&lt;/object&gt;&lt;object type=&quot;3&quot; unique_id=&quot;10007&quot;&gt;&lt;property id=&quot;20148&quot; value=&quot;5&quot;/&gt;&lt;property id=&quot;20300&quot; value=&quot;Slide 4 - &amp;quot;The big picture&amp;quot;&quot;/&gt;&lt;property id=&quot;20307&quot; value=&quot;605&quot;/&gt;&lt;/object&gt;&lt;object type=&quot;3&quot; unique_id=&quot;10008&quot;&gt;&lt;property id=&quot;20148&quot; value=&quot;5&quot;/&gt;&lt;property id=&quot;20300&quot; value=&quot;Slide 5 - &amp;quot;What FAF does&amp;quot;&quot;/&gt;&lt;property id=&quot;20307&quot; value=&quot;635&quot;/&gt;&lt;/object&gt;&lt;object type=&quot;3&quot; unique_id=&quot;10009&quot;&gt;&lt;property id=&quot;20148&quot; value=&quot;5&quot;/&gt;&lt;property id=&quot;20300&quot; value=&quot;Slide 6 - &amp;quot;What FAF does not do&amp;quot;&quot;/&gt;&lt;property id=&quot;20307&quot; value=&quot;638&quot;/&gt;&lt;/object&gt;&lt;object type=&quot;3&quot; unique_id=&quot;10010&quot;&gt;&lt;property id=&quot;20148&quot; value=&quot;5&quot;/&gt;&lt;property id=&quot;20300&quot; value=&quot;Slide 7 - &amp;quot;Bottom line&amp;quot;&quot;/&gt;&lt;property id=&quot;20307&quot; value=&quot;641&quot;/&gt;&lt;/object&gt;&lt;object type=&quot;3&quot; unique_id=&quot;10011&quot;&gt;&lt;property id=&quot;20148&quot; value=&quot;5&quot;/&gt;&lt;property id=&quot;20300&quot; value=&quot;Slide 8 - &amp;quot;FAF versions&amp;quot;&quot;/&gt;&lt;property id=&quot;20307&quot; value=&quot;642&quot;/&gt;&lt;/object&gt;&lt;object type=&quot;3&quot; unique_id=&quot;10012&quot;&gt;&lt;property id=&quot;20148&quot; value=&quot;5&quot;/&gt;&lt;property id=&quot;20300&quot; value=&quot;Slide 9 - &amp;quot;FAF details: region-to-region flows&amp;quot;&quot;/&gt;&lt;property id=&quot;20307&quot; value=&quot;624&quot;/&gt;&lt;/object&gt;&lt;object type=&quot;3&quot; unique_id=&quot;10013&quot;&gt;&lt;property id=&quot;20148&quot; value=&quot;5&quot;/&gt;&lt;property id=&quot;20300&quot; value=&quot;Slide 10 - &amp;quot;FAF details: the 114 CFS regions&amp;quot;&quot;/&gt;&lt;property id=&quot;20307&quot; value=&quot;626&quot;/&gt;&lt;/object&gt;&lt;object type=&quot;3&quot; unique_id=&quot;10014&quot;&gt;&lt;property id=&quot;20148&quot; value=&quot;5&quot;/&gt;&lt;property id=&quot;20300&quot; value=&quot;Slide 11 - &amp;quot;FAF details: trucks on the network&amp;quot;&quot;/&gt;&lt;property id=&quot;20307&quot; value=&quot;631&quot;/&gt;&lt;/object&gt;&lt;object type=&quot;3&quot; unique_id=&quot;10015&quot;&gt;&lt;property id=&quot;20148&quot; value=&quot;5&quot;/&gt;&lt;property id=&quot;20300&quot; value=&quot;Slide 12 - &amp;quot;FAF details: trucks on the network&amp;quot;&quot;/&gt;&lt;property id=&quot;20307&quot; value=&quot;646&quot;/&gt;&lt;/object&gt;&lt;object type=&quot;3&quot; unique_id=&quot;10016&quot;&gt;&lt;property id=&quot;20148&quot; value=&quot;5&quot;/&gt;&lt;property id=&quot;20300&quot; value=&quot;Slide 13 - &amp;quot;FAF details: data sources&amp;quot;&quot;/&gt;&lt;property id=&quot;20307&quot; value=&quot;644&quot;/&gt;&lt;/object&gt;&lt;object type=&quot;3&quot; unique_id=&quot;10017&quot;&gt;&lt;property id=&quot;20148&quot; value=&quot;5&quot;/&gt;&lt;property id=&quot;20300&quot; value=&quot;Slide 14 - &amp;quot;FAF details: relationship with CFS&amp;quot;&quot;/&gt;&lt;property id=&quot;20307&quot; value=&quot;639&quot;/&gt;&lt;/object&gt;&lt;object type=&quot;3&quot; unique_id=&quot;10018&quot;&gt;&lt;property id=&quot;20148&quot; value=&quot;5&quot;/&gt;&lt;property id=&quot;20300&quot; value=&quot;Slide 15 - &amp;quot;FAF details: relationship with the Rail Waybill&amp;quot;&quot;/&gt;&lt;property id=&quot;20307&quot; value=&quot;636&quot;/&gt;&lt;/object&gt;&lt;object type=&quot;3&quot; unique_id=&quot;10019&quot;&gt;&lt;property id=&quot;20148&quot; value=&quot;5&quot;/&gt;&lt;property id=&quot;20300&quot; value=&quot;Slide 16 - &amp;quot;FAF details: relationship with Waterborne Commerce&amp;quot;&quot;/&gt;&lt;property id=&quot;20307&quot; value=&quot;634&quot;/&gt;&lt;/object&gt;&lt;object type=&quot;3&quot; unique_id=&quot;10020&quot;&gt;&lt;property id=&quot;20148&quot; value=&quot;5&quot;/&gt;&lt;property id=&quot;20300&quot; value=&quot;Slide 17 - &amp;quot;FAF details: what is intermodal?&amp;quot;&quot;/&gt;&lt;property id=&quot;20307&quot; value=&quot;633&quot;/&gt;&lt;/object&gt;&lt;object type=&quot;3&quot; unique_id=&quot;10021&quot;&gt;&lt;property id=&quot;20148&quot; value=&quot;5&quot;/&gt;&lt;property id=&quot;20300&quot; value=&quot;Slide 18 - &amp;quot;FAF details: what is intermodal?&amp;quot;&quot;/&gt;&lt;property id=&quot;20307&quot; value=&quot;645&quot;/&gt;&lt;/object&gt;&lt;object type=&quot;3&quot; unique_id=&quot;10022&quot;&gt;&lt;property id=&quot;20148&quot; value=&quot;5&quot;/&gt;&lt;property id=&quot;20300&quot; value=&quot;Slide 19 - &amp;quot;FAF details: relationship with GDP&amp;quot;&quot;/&gt;&lt;property id=&quot;20307&quot; value=&quot;640&quot;/&gt;&lt;/object&gt;&lt;object type=&quot;3&quot; unique_id=&quot;10023&quot;&gt;&lt;property id=&quot;20148&quot; value=&quot;5&quot;/&gt;&lt;property id=&quot;20300&quot; value=&quot;Slide 20 - &amp;quot;Building on FAF&amp;quot;&quot;/&gt;&lt;property id=&quot;20307&quot; value=&quot;637&quot;/&gt;&lt;/object&gt;&lt;object type=&quot;3&quot; unique_id=&quot;10024&quot;&gt;&lt;property id=&quot;20148&quot; value=&quot;5&quot;/&gt;&lt;property id=&quot;20300&quot; value=&quot;Slide 21 - &amp;quot;FAF quality depends on customer feedback&amp;quot;&quot;/&gt;&lt;property id=&quot;20307&quot; value=&quot;643&quot;/&gt;&lt;/object&gt;&lt;object type=&quot;3&quot; unique_id=&quot;10025&quot;&gt;&lt;property id=&quot;20148&quot; value=&quot;5&quot;/&gt;&lt;property id=&quot;20300&quot; value=&quot;Slide 22 - &amp;quot;Questions and feedback&amp;quot;&quot;/&gt;&lt;property id=&quot;20307&quot; value=&quot;611&quot;/&gt;&lt;/object&gt;&lt;/object&gt;&lt;/object&gt;&lt;/database&gt;"/>
</p:tagLst>
</file>

<file path=ppt/theme/theme1.xml><?xml version="1.0" encoding="utf-8"?>
<a:theme xmlns:a="http://schemas.openxmlformats.org/drawingml/2006/main" name="fhwa template">
  <a:themeElements>
    <a:clrScheme name="fhwa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hwa 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hwa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hw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hwa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hwa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hw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hw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hw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17672</TotalTime>
  <Words>808</Words>
  <Application>Microsoft Office PowerPoint</Application>
  <PresentationFormat>Custom</PresentationFormat>
  <Paragraphs>180</Paragraphs>
  <Slides>33</Slides>
  <Notes>33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fhwa template</vt:lpstr>
      <vt:lpstr>Custom Design</vt:lpstr>
      <vt:lpstr>1_Custom Design</vt:lpstr>
      <vt:lpstr>   National Census of Ferry Operators: Past, Present, and Future  Ken Steve, Bureau of Transportation Statistics Janine McFadden, Bureau of Transportation Statistics   July 26, 2016   </vt:lpstr>
      <vt:lpstr>Webinar Overview</vt:lpstr>
      <vt:lpstr>History of the NCFO</vt:lpstr>
      <vt:lpstr>History of the NCFO (2010 Changes)</vt:lpstr>
      <vt:lpstr>History of the NCFO (2014 Changes)</vt:lpstr>
      <vt:lpstr>PowerPoint Presentation</vt:lpstr>
      <vt:lpstr>PowerPoint Presentation</vt:lpstr>
      <vt:lpstr>PowerPoint Presentation</vt:lpstr>
      <vt:lpstr>PowerPoint Presentation</vt:lpstr>
      <vt:lpstr>PowerPoint Presentation</vt:lpstr>
      <vt:lpstr>2013 Passenger and Vehicle Boardings</vt:lpstr>
      <vt:lpstr>Boardings by Census Region (2013)</vt:lpstr>
      <vt:lpstr>2013 Route Miles</vt:lpstr>
      <vt:lpstr>Route Miles by Census Region(2013)</vt:lpstr>
      <vt:lpstr>Comments / Questions</vt:lpstr>
      <vt:lpstr>2016 Questionnaire Development</vt:lpstr>
      <vt:lpstr>2016 Questionnaire</vt:lpstr>
      <vt:lpstr>2016 Questionnaire Updates</vt:lpstr>
      <vt:lpstr>2016 Questionnaire Updates</vt:lpstr>
      <vt:lpstr>2016 Questionnaire Updates</vt:lpstr>
      <vt:lpstr>2016 Questionnaire Updates</vt:lpstr>
      <vt:lpstr>2016 Questionnaire Updates</vt:lpstr>
      <vt:lpstr>2016 Questionnaire Updates</vt:lpstr>
      <vt:lpstr>2016 Questionnaire Updates</vt:lpstr>
      <vt:lpstr>2016 Questionnaire Updates</vt:lpstr>
      <vt:lpstr>2016 Questionnaire Updates</vt:lpstr>
      <vt:lpstr>2016 Questionnaire Updates</vt:lpstr>
      <vt:lpstr>2016 Questionnaire Updates</vt:lpstr>
      <vt:lpstr>2016 Questionnaire Updates</vt:lpstr>
      <vt:lpstr>Data Collection Timeline</vt:lpstr>
      <vt:lpstr>2016 Status Summary</vt:lpstr>
      <vt:lpstr>Future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Freight Trends/Issues, System Flows, and Policy Implications  Multimodal Freight Analysis Framework</dc:title>
  <dc:creator>gmaring</dc:creator>
  <cp:lastModifiedBy>USDOT</cp:lastModifiedBy>
  <cp:revision>591</cp:revision>
  <cp:lastPrinted>2016-06-28T16:10:27Z</cp:lastPrinted>
  <dcterms:created xsi:type="dcterms:W3CDTF">2000-09-12T16:03:28Z</dcterms:created>
  <dcterms:modified xsi:type="dcterms:W3CDTF">2016-07-22T15:51:42Z</dcterms:modified>
</cp:coreProperties>
</file>