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3" d="100"/>
          <a:sy n="83" d="100"/>
        </p:scale>
        <p:origin x="102"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RITHQNWFS001\Home\theresa.firestine\Special_Reports\FirestineT\TSAR\TSAR_2016\Figure2-13_0_updated2_unique_201704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ITHQNWFS001\Home\theresa.firestine\Special_Reports\FirestineT\TSAR\TSAR_2016\Figure2-13_0_updated2_unique_201704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ITHQNWFS001\Home\theresa.firestine\Connectivity\bikeshare\report\final_20160927\bikeshare_report_figures_tables_updated2016092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RITHQNWFS001\Home\theresa.firestine\Connectivity\bikeshare\report\final_20160927\bikeshare_report_figures_tables_updated2016092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RITHQNWFS001\Home\theresa.firestine\Connectivity\bikeshare\report\final_20160927\bikeshare_report_figures_tables_updated201609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492318974834028"/>
          <c:y val="5.0925925925925923E-2"/>
          <c:w val="0.72550988111780146"/>
          <c:h val="0.64482648002333043"/>
        </c:manualLayout>
      </c:layout>
      <c:barChart>
        <c:barDir val="bar"/>
        <c:grouping val="stacked"/>
        <c:varyColors val="0"/>
        <c:ser>
          <c:idx val="0"/>
          <c:order val="0"/>
          <c:tx>
            <c:strRef>
              <c:f>'Figure 2-13 including Table'!$B$4</c:f>
              <c:strCache>
                <c:ptCount val="1"/>
                <c:pt idx="0">
                  <c:v>No other mode</c:v>
                </c:pt>
              </c:strCache>
            </c:strRef>
          </c:tx>
          <c:invertIfNegative val="0"/>
          <c:cat>
            <c:strRef>
              <c:f>'Figure 2-13 including Table'!$A$5:$A$12</c:f>
              <c:strCache>
                <c:ptCount val="8"/>
                <c:pt idx="0">
                  <c:v>Ferries</c:v>
                </c:pt>
                <c:pt idx="1">
                  <c:v>Intercity rail</c:v>
                </c:pt>
                <c:pt idx="2">
                  <c:v>Airport</c:v>
                </c:pt>
                <c:pt idx="3">
                  <c:v>Intercity bus</c:v>
                </c:pt>
                <c:pt idx="4">
                  <c:v>Heavy rail transit</c:v>
                </c:pt>
                <c:pt idx="5">
                  <c:v>Commuter rail</c:v>
                </c:pt>
                <c:pt idx="6">
                  <c:v>Light rail transit</c:v>
                </c:pt>
                <c:pt idx="7">
                  <c:v>Bike-share</c:v>
                </c:pt>
              </c:strCache>
            </c:strRef>
          </c:cat>
          <c:val>
            <c:numRef>
              <c:f>'Figure 2-13 including Table'!$B$5:$B$12</c:f>
              <c:numCache>
                <c:formatCode>#,##0</c:formatCode>
                <c:ptCount val="8"/>
                <c:pt idx="0">
                  <c:v>168</c:v>
                </c:pt>
                <c:pt idx="1">
                  <c:v>247</c:v>
                </c:pt>
                <c:pt idx="2">
                  <c:v>508</c:v>
                </c:pt>
                <c:pt idx="3">
                  <c:v>2311</c:v>
                </c:pt>
                <c:pt idx="4">
                  <c:v>144</c:v>
                </c:pt>
                <c:pt idx="5">
                  <c:v>347</c:v>
                </c:pt>
                <c:pt idx="6">
                  <c:v>371</c:v>
                </c:pt>
                <c:pt idx="7">
                  <c:v>990</c:v>
                </c:pt>
              </c:numCache>
            </c:numRef>
          </c:val>
          <c:extLst>
            <c:ext xmlns:c16="http://schemas.microsoft.com/office/drawing/2014/chart" uri="{C3380CC4-5D6E-409C-BE32-E72D297353CC}">
              <c16:uniqueId val="{00000000-6E8D-4301-94EC-38B06D8E07F7}"/>
            </c:ext>
          </c:extLst>
        </c:ser>
        <c:ser>
          <c:idx val="1"/>
          <c:order val="1"/>
          <c:tx>
            <c:strRef>
              <c:f>'Figure 2-13 including Table'!$C$4</c:f>
              <c:strCache>
                <c:ptCount val="1"/>
                <c:pt idx="0">
                  <c:v>One other mode</c:v>
                </c:pt>
              </c:strCache>
            </c:strRef>
          </c:tx>
          <c:invertIfNegative val="0"/>
          <c:cat>
            <c:strRef>
              <c:f>'Figure 2-13 including Table'!$A$5:$A$12</c:f>
              <c:strCache>
                <c:ptCount val="8"/>
                <c:pt idx="0">
                  <c:v>Ferries</c:v>
                </c:pt>
                <c:pt idx="1">
                  <c:v>Intercity rail</c:v>
                </c:pt>
                <c:pt idx="2">
                  <c:v>Airport</c:v>
                </c:pt>
                <c:pt idx="3">
                  <c:v>Intercity bus</c:v>
                </c:pt>
                <c:pt idx="4">
                  <c:v>Heavy rail transit</c:v>
                </c:pt>
                <c:pt idx="5">
                  <c:v>Commuter rail</c:v>
                </c:pt>
                <c:pt idx="6">
                  <c:v>Light rail transit</c:v>
                </c:pt>
                <c:pt idx="7">
                  <c:v>Bike-share</c:v>
                </c:pt>
              </c:strCache>
            </c:strRef>
          </c:cat>
          <c:val>
            <c:numRef>
              <c:f>'Figure 2-13 including Table'!$C$5:$C$12</c:f>
              <c:numCache>
                <c:formatCode>#,##0</c:formatCode>
                <c:ptCount val="8"/>
                <c:pt idx="0">
                  <c:v>99</c:v>
                </c:pt>
                <c:pt idx="1">
                  <c:v>253</c:v>
                </c:pt>
                <c:pt idx="2">
                  <c:v>137</c:v>
                </c:pt>
                <c:pt idx="3">
                  <c:v>273</c:v>
                </c:pt>
                <c:pt idx="4">
                  <c:v>596</c:v>
                </c:pt>
                <c:pt idx="5">
                  <c:v>744</c:v>
                </c:pt>
                <c:pt idx="6">
                  <c:v>706</c:v>
                </c:pt>
                <c:pt idx="7">
                  <c:v>2553</c:v>
                </c:pt>
              </c:numCache>
            </c:numRef>
          </c:val>
          <c:extLst>
            <c:ext xmlns:c16="http://schemas.microsoft.com/office/drawing/2014/chart" uri="{C3380CC4-5D6E-409C-BE32-E72D297353CC}">
              <c16:uniqueId val="{00000001-6E8D-4301-94EC-38B06D8E07F7}"/>
            </c:ext>
          </c:extLst>
        </c:ser>
        <c:ser>
          <c:idx val="2"/>
          <c:order val="2"/>
          <c:tx>
            <c:strRef>
              <c:f>'Figure 2-13 including Table'!$D$4</c:f>
              <c:strCache>
                <c:ptCount val="1"/>
                <c:pt idx="0">
                  <c:v>Two other modes</c:v>
                </c:pt>
              </c:strCache>
            </c:strRef>
          </c:tx>
          <c:invertIfNegative val="0"/>
          <c:cat>
            <c:strRef>
              <c:f>'Figure 2-13 including Table'!$A$5:$A$12</c:f>
              <c:strCache>
                <c:ptCount val="8"/>
                <c:pt idx="0">
                  <c:v>Ferries</c:v>
                </c:pt>
                <c:pt idx="1">
                  <c:v>Intercity rail</c:v>
                </c:pt>
                <c:pt idx="2">
                  <c:v>Airport</c:v>
                </c:pt>
                <c:pt idx="3">
                  <c:v>Intercity bus</c:v>
                </c:pt>
                <c:pt idx="4">
                  <c:v>Heavy rail transit</c:v>
                </c:pt>
                <c:pt idx="5">
                  <c:v>Commuter rail</c:v>
                </c:pt>
                <c:pt idx="6">
                  <c:v>Light rail transit</c:v>
                </c:pt>
                <c:pt idx="7">
                  <c:v>Bike-share</c:v>
                </c:pt>
              </c:strCache>
            </c:strRef>
          </c:cat>
          <c:val>
            <c:numRef>
              <c:f>'Figure 2-13 including Table'!$D$5:$D$12</c:f>
              <c:numCache>
                <c:formatCode>#,##0</c:formatCode>
                <c:ptCount val="8"/>
                <c:pt idx="0">
                  <c:v>15</c:v>
                </c:pt>
                <c:pt idx="1">
                  <c:v>29</c:v>
                </c:pt>
                <c:pt idx="2">
                  <c:v>21</c:v>
                </c:pt>
                <c:pt idx="3">
                  <c:v>50</c:v>
                </c:pt>
                <c:pt idx="4">
                  <c:v>257</c:v>
                </c:pt>
                <c:pt idx="5">
                  <c:v>71</c:v>
                </c:pt>
                <c:pt idx="6">
                  <c:v>109</c:v>
                </c:pt>
                <c:pt idx="7">
                  <c:v>382</c:v>
                </c:pt>
              </c:numCache>
            </c:numRef>
          </c:val>
          <c:extLst>
            <c:ext xmlns:c16="http://schemas.microsoft.com/office/drawing/2014/chart" uri="{C3380CC4-5D6E-409C-BE32-E72D297353CC}">
              <c16:uniqueId val="{00000002-6E8D-4301-94EC-38B06D8E07F7}"/>
            </c:ext>
          </c:extLst>
        </c:ser>
        <c:ser>
          <c:idx val="3"/>
          <c:order val="3"/>
          <c:tx>
            <c:strRef>
              <c:f>'Figure 2-13 including Table'!$E$4</c:f>
              <c:strCache>
                <c:ptCount val="1"/>
                <c:pt idx="0">
                  <c:v>Three other modes or more</c:v>
                </c:pt>
              </c:strCache>
            </c:strRef>
          </c:tx>
          <c:invertIfNegative val="0"/>
          <c:cat>
            <c:strRef>
              <c:f>'Figure 2-13 including Table'!$A$5:$A$12</c:f>
              <c:strCache>
                <c:ptCount val="8"/>
                <c:pt idx="0">
                  <c:v>Ferries</c:v>
                </c:pt>
                <c:pt idx="1">
                  <c:v>Intercity rail</c:v>
                </c:pt>
                <c:pt idx="2">
                  <c:v>Airport</c:v>
                </c:pt>
                <c:pt idx="3">
                  <c:v>Intercity bus</c:v>
                </c:pt>
                <c:pt idx="4">
                  <c:v>Heavy rail transit</c:v>
                </c:pt>
                <c:pt idx="5">
                  <c:v>Commuter rail</c:v>
                </c:pt>
                <c:pt idx="6">
                  <c:v>Light rail transit</c:v>
                </c:pt>
                <c:pt idx="7">
                  <c:v>Bike-share</c:v>
                </c:pt>
              </c:strCache>
            </c:strRef>
          </c:cat>
          <c:val>
            <c:numRef>
              <c:f>'Figure 2-13 including Table'!$E$5:$E$12</c:f>
              <c:numCache>
                <c:formatCode>#,##0</c:formatCode>
                <c:ptCount val="8"/>
                <c:pt idx="0">
                  <c:v>4</c:v>
                </c:pt>
                <c:pt idx="1">
                  <c:v>0</c:v>
                </c:pt>
                <c:pt idx="2">
                  <c:v>0</c:v>
                </c:pt>
                <c:pt idx="3">
                  <c:v>0</c:v>
                </c:pt>
                <c:pt idx="4">
                  <c:v>2</c:v>
                </c:pt>
                <c:pt idx="5">
                  <c:v>2</c:v>
                </c:pt>
                <c:pt idx="6">
                  <c:v>2</c:v>
                </c:pt>
                <c:pt idx="7">
                  <c:v>4</c:v>
                </c:pt>
              </c:numCache>
            </c:numRef>
          </c:val>
          <c:extLst>
            <c:ext xmlns:c16="http://schemas.microsoft.com/office/drawing/2014/chart" uri="{C3380CC4-5D6E-409C-BE32-E72D297353CC}">
              <c16:uniqueId val="{00000003-6E8D-4301-94EC-38B06D8E07F7}"/>
            </c:ext>
          </c:extLst>
        </c:ser>
        <c:dLbls>
          <c:showLegendKey val="0"/>
          <c:showVal val="0"/>
          <c:showCatName val="0"/>
          <c:showSerName val="0"/>
          <c:showPercent val="0"/>
          <c:showBubbleSize val="0"/>
        </c:dLbls>
        <c:gapWidth val="70"/>
        <c:overlap val="100"/>
        <c:axId val="313549840"/>
        <c:axId val="312040816"/>
      </c:barChart>
      <c:catAx>
        <c:axId val="313549840"/>
        <c:scaling>
          <c:orientation val="minMax"/>
        </c:scaling>
        <c:delete val="0"/>
        <c:axPos val="l"/>
        <c:numFmt formatCode="General" sourceLinked="0"/>
        <c:majorTickMark val="out"/>
        <c:minorTickMark val="none"/>
        <c:tickLblPos val="nextTo"/>
        <c:txPr>
          <a:bodyPr/>
          <a:lstStyle/>
          <a:p>
            <a:pPr>
              <a:defRPr sz="1400"/>
            </a:pPr>
            <a:endParaRPr lang="en-US"/>
          </a:p>
        </c:txPr>
        <c:crossAx val="312040816"/>
        <c:crosses val="autoZero"/>
        <c:auto val="1"/>
        <c:lblAlgn val="ctr"/>
        <c:lblOffset val="100"/>
        <c:noMultiLvlLbl val="0"/>
      </c:catAx>
      <c:valAx>
        <c:axId val="312040816"/>
        <c:scaling>
          <c:orientation val="minMax"/>
        </c:scaling>
        <c:delete val="0"/>
        <c:axPos val="b"/>
        <c:majorGridlines/>
        <c:numFmt formatCode="#,##0" sourceLinked="1"/>
        <c:majorTickMark val="out"/>
        <c:minorTickMark val="none"/>
        <c:tickLblPos val="nextTo"/>
        <c:txPr>
          <a:bodyPr/>
          <a:lstStyle/>
          <a:p>
            <a:pPr>
              <a:defRPr sz="1400"/>
            </a:pPr>
            <a:endParaRPr lang="en-US"/>
          </a:p>
        </c:txPr>
        <c:crossAx val="313549840"/>
        <c:crosses val="autoZero"/>
        <c:crossBetween val="between"/>
      </c:valAx>
    </c:plotArea>
    <c:legend>
      <c:legendPos val="b"/>
      <c:layout>
        <c:manualLayout>
          <c:xMode val="edge"/>
          <c:yMode val="edge"/>
          <c:x val="0.23105511811023621"/>
          <c:y val="0.80247302420530764"/>
          <c:w val="0.72677865266841635"/>
          <c:h val="0.17625034902552075"/>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492318974834028"/>
          <c:y val="5.0925925925925923E-2"/>
          <c:w val="0.72550988111780146"/>
          <c:h val="0.64482648002333043"/>
        </c:manualLayout>
      </c:layout>
      <c:barChart>
        <c:barDir val="bar"/>
        <c:grouping val="stacked"/>
        <c:varyColors val="0"/>
        <c:ser>
          <c:idx val="0"/>
          <c:order val="0"/>
          <c:tx>
            <c:strRef>
              <c:f>'Figure 2-13 including Table'!$B$4</c:f>
              <c:strCache>
                <c:ptCount val="1"/>
                <c:pt idx="0">
                  <c:v>No other mode</c:v>
                </c:pt>
              </c:strCache>
            </c:strRef>
          </c:tx>
          <c:invertIfNegative val="0"/>
          <c:cat>
            <c:strRef>
              <c:f>'Figure 2-13 including Table'!$A$5:$A$12</c:f>
              <c:strCache>
                <c:ptCount val="8"/>
                <c:pt idx="0">
                  <c:v>Ferries</c:v>
                </c:pt>
                <c:pt idx="1">
                  <c:v>Intercity rail</c:v>
                </c:pt>
                <c:pt idx="2">
                  <c:v>Airport</c:v>
                </c:pt>
                <c:pt idx="3">
                  <c:v>Intercity bus</c:v>
                </c:pt>
                <c:pt idx="4">
                  <c:v>Heavy rail transit</c:v>
                </c:pt>
                <c:pt idx="5">
                  <c:v>Commuter rail</c:v>
                </c:pt>
                <c:pt idx="6">
                  <c:v>Light rail transit</c:v>
                </c:pt>
                <c:pt idx="7">
                  <c:v>Bike-share</c:v>
                </c:pt>
              </c:strCache>
            </c:strRef>
          </c:cat>
          <c:val>
            <c:numRef>
              <c:f>'Figure 2-13 including Table'!$B$5:$B$12</c:f>
              <c:numCache>
                <c:formatCode>#,##0</c:formatCode>
                <c:ptCount val="8"/>
                <c:pt idx="0">
                  <c:v>168</c:v>
                </c:pt>
                <c:pt idx="1">
                  <c:v>247</c:v>
                </c:pt>
                <c:pt idx="2">
                  <c:v>508</c:v>
                </c:pt>
                <c:pt idx="3">
                  <c:v>2311</c:v>
                </c:pt>
                <c:pt idx="4">
                  <c:v>144</c:v>
                </c:pt>
                <c:pt idx="5">
                  <c:v>347</c:v>
                </c:pt>
                <c:pt idx="6">
                  <c:v>371</c:v>
                </c:pt>
                <c:pt idx="7">
                  <c:v>990</c:v>
                </c:pt>
              </c:numCache>
            </c:numRef>
          </c:val>
          <c:extLst>
            <c:ext xmlns:c16="http://schemas.microsoft.com/office/drawing/2014/chart" uri="{C3380CC4-5D6E-409C-BE32-E72D297353CC}">
              <c16:uniqueId val="{00000000-5E14-45CB-8FC8-1B7606AC566D}"/>
            </c:ext>
          </c:extLst>
        </c:ser>
        <c:ser>
          <c:idx val="1"/>
          <c:order val="1"/>
          <c:tx>
            <c:strRef>
              <c:f>'Figure 2-13 including Table'!$C$4</c:f>
              <c:strCache>
                <c:ptCount val="1"/>
                <c:pt idx="0">
                  <c:v>One other mode</c:v>
                </c:pt>
              </c:strCache>
            </c:strRef>
          </c:tx>
          <c:invertIfNegative val="0"/>
          <c:cat>
            <c:strRef>
              <c:f>'Figure 2-13 including Table'!$A$5:$A$12</c:f>
              <c:strCache>
                <c:ptCount val="8"/>
                <c:pt idx="0">
                  <c:v>Ferries</c:v>
                </c:pt>
                <c:pt idx="1">
                  <c:v>Intercity rail</c:v>
                </c:pt>
                <c:pt idx="2">
                  <c:v>Airport</c:v>
                </c:pt>
                <c:pt idx="3">
                  <c:v>Intercity bus</c:v>
                </c:pt>
                <c:pt idx="4">
                  <c:v>Heavy rail transit</c:v>
                </c:pt>
                <c:pt idx="5">
                  <c:v>Commuter rail</c:v>
                </c:pt>
                <c:pt idx="6">
                  <c:v>Light rail transit</c:v>
                </c:pt>
                <c:pt idx="7">
                  <c:v>Bike-share</c:v>
                </c:pt>
              </c:strCache>
            </c:strRef>
          </c:cat>
          <c:val>
            <c:numRef>
              <c:f>'Figure 2-13 including Table'!$C$5:$C$12</c:f>
              <c:numCache>
                <c:formatCode>#,##0</c:formatCode>
                <c:ptCount val="8"/>
                <c:pt idx="0">
                  <c:v>99</c:v>
                </c:pt>
                <c:pt idx="1">
                  <c:v>253</c:v>
                </c:pt>
                <c:pt idx="2">
                  <c:v>137</c:v>
                </c:pt>
                <c:pt idx="3">
                  <c:v>273</c:v>
                </c:pt>
                <c:pt idx="4">
                  <c:v>596</c:v>
                </c:pt>
                <c:pt idx="5">
                  <c:v>744</c:v>
                </c:pt>
                <c:pt idx="6">
                  <c:v>706</c:v>
                </c:pt>
                <c:pt idx="7">
                  <c:v>2553</c:v>
                </c:pt>
              </c:numCache>
            </c:numRef>
          </c:val>
          <c:extLst>
            <c:ext xmlns:c16="http://schemas.microsoft.com/office/drawing/2014/chart" uri="{C3380CC4-5D6E-409C-BE32-E72D297353CC}">
              <c16:uniqueId val="{00000001-5E14-45CB-8FC8-1B7606AC566D}"/>
            </c:ext>
          </c:extLst>
        </c:ser>
        <c:ser>
          <c:idx val="2"/>
          <c:order val="2"/>
          <c:tx>
            <c:strRef>
              <c:f>'Figure 2-13 including Table'!$D$4</c:f>
              <c:strCache>
                <c:ptCount val="1"/>
                <c:pt idx="0">
                  <c:v>Two other modes</c:v>
                </c:pt>
              </c:strCache>
            </c:strRef>
          </c:tx>
          <c:invertIfNegative val="0"/>
          <c:cat>
            <c:strRef>
              <c:f>'Figure 2-13 including Table'!$A$5:$A$12</c:f>
              <c:strCache>
                <c:ptCount val="8"/>
                <c:pt idx="0">
                  <c:v>Ferries</c:v>
                </c:pt>
                <c:pt idx="1">
                  <c:v>Intercity rail</c:v>
                </c:pt>
                <c:pt idx="2">
                  <c:v>Airport</c:v>
                </c:pt>
                <c:pt idx="3">
                  <c:v>Intercity bus</c:v>
                </c:pt>
                <c:pt idx="4">
                  <c:v>Heavy rail transit</c:v>
                </c:pt>
                <c:pt idx="5">
                  <c:v>Commuter rail</c:v>
                </c:pt>
                <c:pt idx="6">
                  <c:v>Light rail transit</c:v>
                </c:pt>
                <c:pt idx="7">
                  <c:v>Bike-share</c:v>
                </c:pt>
              </c:strCache>
            </c:strRef>
          </c:cat>
          <c:val>
            <c:numRef>
              <c:f>'Figure 2-13 including Table'!$D$5:$D$12</c:f>
              <c:numCache>
                <c:formatCode>#,##0</c:formatCode>
                <c:ptCount val="8"/>
                <c:pt idx="0">
                  <c:v>15</c:v>
                </c:pt>
                <c:pt idx="1">
                  <c:v>29</c:v>
                </c:pt>
                <c:pt idx="2">
                  <c:v>21</c:v>
                </c:pt>
                <c:pt idx="3">
                  <c:v>50</c:v>
                </c:pt>
                <c:pt idx="4">
                  <c:v>257</c:v>
                </c:pt>
                <c:pt idx="5">
                  <c:v>71</c:v>
                </c:pt>
                <c:pt idx="6">
                  <c:v>109</c:v>
                </c:pt>
                <c:pt idx="7">
                  <c:v>382</c:v>
                </c:pt>
              </c:numCache>
            </c:numRef>
          </c:val>
          <c:extLst>
            <c:ext xmlns:c16="http://schemas.microsoft.com/office/drawing/2014/chart" uri="{C3380CC4-5D6E-409C-BE32-E72D297353CC}">
              <c16:uniqueId val="{00000002-5E14-45CB-8FC8-1B7606AC566D}"/>
            </c:ext>
          </c:extLst>
        </c:ser>
        <c:ser>
          <c:idx val="3"/>
          <c:order val="3"/>
          <c:tx>
            <c:strRef>
              <c:f>'Figure 2-13 including Table'!$E$4</c:f>
              <c:strCache>
                <c:ptCount val="1"/>
                <c:pt idx="0">
                  <c:v>Three other modes or more</c:v>
                </c:pt>
              </c:strCache>
            </c:strRef>
          </c:tx>
          <c:invertIfNegative val="0"/>
          <c:cat>
            <c:strRef>
              <c:f>'Figure 2-13 including Table'!$A$5:$A$12</c:f>
              <c:strCache>
                <c:ptCount val="8"/>
                <c:pt idx="0">
                  <c:v>Ferries</c:v>
                </c:pt>
                <c:pt idx="1">
                  <c:v>Intercity rail</c:v>
                </c:pt>
                <c:pt idx="2">
                  <c:v>Airport</c:v>
                </c:pt>
                <c:pt idx="3">
                  <c:v>Intercity bus</c:v>
                </c:pt>
                <c:pt idx="4">
                  <c:v>Heavy rail transit</c:v>
                </c:pt>
                <c:pt idx="5">
                  <c:v>Commuter rail</c:v>
                </c:pt>
                <c:pt idx="6">
                  <c:v>Light rail transit</c:v>
                </c:pt>
                <c:pt idx="7">
                  <c:v>Bike-share</c:v>
                </c:pt>
              </c:strCache>
            </c:strRef>
          </c:cat>
          <c:val>
            <c:numRef>
              <c:f>'Figure 2-13 including Table'!$E$5:$E$12</c:f>
              <c:numCache>
                <c:formatCode>#,##0</c:formatCode>
                <c:ptCount val="8"/>
                <c:pt idx="0">
                  <c:v>4</c:v>
                </c:pt>
                <c:pt idx="1">
                  <c:v>0</c:v>
                </c:pt>
                <c:pt idx="2">
                  <c:v>0</c:v>
                </c:pt>
                <c:pt idx="3">
                  <c:v>0</c:v>
                </c:pt>
                <c:pt idx="4">
                  <c:v>2</c:v>
                </c:pt>
                <c:pt idx="5">
                  <c:v>2</c:v>
                </c:pt>
                <c:pt idx="6">
                  <c:v>2</c:v>
                </c:pt>
                <c:pt idx="7">
                  <c:v>4</c:v>
                </c:pt>
              </c:numCache>
            </c:numRef>
          </c:val>
          <c:extLst>
            <c:ext xmlns:c16="http://schemas.microsoft.com/office/drawing/2014/chart" uri="{C3380CC4-5D6E-409C-BE32-E72D297353CC}">
              <c16:uniqueId val="{00000003-5E14-45CB-8FC8-1B7606AC566D}"/>
            </c:ext>
          </c:extLst>
        </c:ser>
        <c:dLbls>
          <c:showLegendKey val="0"/>
          <c:showVal val="0"/>
          <c:showCatName val="0"/>
          <c:showSerName val="0"/>
          <c:showPercent val="0"/>
          <c:showBubbleSize val="0"/>
        </c:dLbls>
        <c:gapWidth val="70"/>
        <c:overlap val="100"/>
        <c:axId val="346823552"/>
        <c:axId val="346826352"/>
      </c:barChart>
      <c:catAx>
        <c:axId val="346823552"/>
        <c:scaling>
          <c:orientation val="minMax"/>
        </c:scaling>
        <c:delete val="0"/>
        <c:axPos val="l"/>
        <c:numFmt formatCode="General" sourceLinked="0"/>
        <c:majorTickMark val="out"/>
        <c:minorTickMark val="none"/>
        <c:tickLblPos val="nextTo"/>
        <c:txPr>
          <a:bodyPr/>
          <a:lstStyle/>
          <a:p>
            <a:pPr>
              <a:defRPr sz="1400"/>
            </a:pPr>
            <a:endParaRPr lang="en-US"/>
          </a:p>
        </c:txPr>
        <c:crossAx val="346826352"/>
        <c:crosses val="autoZero"/>
        <c:auto val="1"/>
        <c:lblAlgn val="ctr"/>
        <c:lblOffset val="100"/>
        <c:noMultiLvlLbl val="0"/>
      </c:catAx>
      <c:valAx>
        <c:axId val="346826352"/>
        <c:scaling>
          <c:orientation val="minMax"/>
        </c:scaling>
        <c:delete val="0"/>
        <c:axPos val="b"/>
        <c:majorGridlines/>
        <c:numFmt formatCode="#,##0" sourceLinked="1"/>
        <c:majorTickMark val="out"/>
        <c:minorTickMark val="none"/>
        <c:tickLblPos val="nextTo"/>
        <c:txPr>
          <a:bodyPr/>
          <a:lstStyle/>
          <a:p>
            <a:pPr>
              <a:defRPr sz="1400"/>
            </a:pPr>
            <a:endParaRPr lang="en-US"/>
          </a:p>
        </c:txPr>
        <c:crossAx val="346823552"/>
        <c:crosses val="autoZero"/>
        <c:crossBetween val="between"/>
      </c:valAx>
    </c:plotArea>
    <c:legend>
      <c:legendPos val="b"/>
      <c:layout>
        <c:manualLayout>
          <c:xMode val="edge"/>
          <c:yMode val="edge"/>
          <c:x val="0.23105511811023621"/>
          <c:y val="0.80247302420530764"/>
          <c:w val="0.72677865266841635"/>
          <c:h val="0.17625034902552075"/>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bar"/>
        <c:varyColors val="1"/>
        <c:ser>
          <c:idx val="0"/>
          <c:order val="0"/>
          <c:dPt>
            <c:idx val="0"/>
            <c:bubble3D val="0"/>
            <c:spPr>
              <a:solidFill>
                <a:schemeClr val="accent1"/>
              </a:solidFill>
            </c:spPr>
            <c:extLst>
              <c:ext xmlns:c16="http://schemas.microsoft.com/office/drawing/2014/chart" uri="{C3380CC4-5D6E-409C-BE32-E72D297353CC}">
                <c16:uniqueId val="{00000001-7D2F-4640-85C0-95A410E6BFC0}"/>
              </c:ext>
            </c:extLst>
          </c:dPt>
          <c:dPt>
            <c:idx val="1"/>
            <c:bubble3D val="0"/>
            <c:spPr>
              <a:solidFill>
                <a:schemeClr val="accent5">
                  <a:lumMod val="40000"/>
                  <a:lumOff val="60000"/>
                </a:schemeClr>
              </a:solidFill>
            </c:spPr>
            <c:extLst>
              <c:ext xmlns:c16="http://schemas.microsoft.com/office/drawing/2014/chart" uri="{C3380CC4-5D6E-409C-BE32-E72D297353CC}">
                <c16:uniqueId val="{00000003-7D2F-4640-85C0-95A410E6BFC0}"/>
              </c:ext>
            </c:extLst>
          </c:dPt>
          <c:dPt>
            <c:idx val="2"/>
            <c:bubble3D val="0"/>
            <c:spPr>
              <a:solidFill>
                <a:schemeClr val="accent1">
                  <a:lumMod val="50000"/>
                </a:schemeClr>
              </a:solidFill>
            </c:spPr>
            <c:extLst>
              <c:ext xmlns:c16="http://schemas.microsoft.com/office/drawing/2014/chart" uri="{C3380CC4-5D6E-409C-BE32-E72D297353CC}">
                <c16:uniqueId val="{00000005-7D2F-4640-85C0-95A410E6BFC0}"/>
              </c:ext>
            </c:extLst>
          </c:dPt>
          <c:dPt>
            <c:idx val="3"/>
            <c:bubble3D val="0"/>
            <c:spPr>
              <a:solidFill>
                <a:srgbClr val="D664C6"/>
              </a:solidFill>
            </c:spPr>
            <c:extLst>
              <c:ext xmlns:c16="http://schemas.microsoft.com/office/drawing/2014/chart" uri="{C3380CC4-5D6E-409C-BE32-E72D297353CC}">
                <c16:uniqueId val="{00000007-7D2F-4640-85C0-95A410E6BFC0}"/>
              </c:ext>
            </c:extLst>
          </c:dPt>
          <c:dPt>
            <c:idx val="4"/>
            <c:bubble3D val="0"/>
            <c:spPr>
              <a:solidFill>
                <a:srgbClr val="92D050"/>
              </a:solidFill>
            </c:spPr>
            <c:extLst>
              <c:ext xmlns:c16="http://schemas.microsoft.com/office/drawing/2014/chart" uri="{C3380CC4-5D6E-409C-BE32-E72D297353CC}">
                <c16:uniqueId val="{00000009-7D2F-4640-85C0-95A410E6BFC0}"/>
              </c:ext>
            </c:extLst>
          </c:dPt>
          <c:dPt>
            <c:idx val="6"/>
            <c:bubble3D val="0"/>
            <c:spPr>
              <a:solidFill>
                <a:schemeClr val="tx2">
                  <a:lumMod val="75000"/>
                </a:schemeClr>
              </a:solidFill>
            </c:spPr>
            <c:extLst>
              <c:ext xmlns:c16="http://schemas.microsoft.com/office/drawing/2014/chart" uri="{C3380CC4-5D6E-409C-BE32-E72D297353CC}">
                <c16:uniqueId val="{0000000B-7D2F-4640-85C0-95A410E6BFC0}"/>
              </c:ext>
            </c:extLst>
          </c:dPt>
          <c:dLbls>
            <c:dLbl>
              <c:idx val="0"/>
              <c:layout>
                <c:manualLayout>
                  <c:x val="-0.10111126839697841"/>
                  <c:y val="-3.2407280611662675E-2"/>
                </c:manualLayout>
              </c:layout>
              <c:tx>
                <c:rich>
                  <a:bodyPr/>
                  <a:lstStyle/>
                  <a:p>
                    <a:pPr>
                      <a:defRPr sz="1400" b="1">
                        <a:solidFill>
                          <a:schemeClr val="bg1"/>
                        </a:solidFill>
                      </a:defRPr>
                    </a:pPr>
                    <a:r>
                      <a:rPr lang="en-US" sz="1400" b="1">
                        <a:solidFill>
                          <a:schemeClr val="bg1"/>
                        </a:solidFill>
                      </a:rPr>
                      <a:t>Connect to 1 mode
2,563 (64.4%)</a:t>
                    </a:r>
                    <a:endParaRPr lang="en-US">
                      <a:solidFill>
                        <a:schemeClr val="bg1"/>
                      </a:solidFill>
                    </a:endParaRPr>
                  </a:p>
                </c:rich>
              </c:tx>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D2F-4640-85C0-95A410E6BFC0}"/>
                </c:ext>
              </c:extLst>
            </c:dLbl>
            <c:dLbl>
              <c:idx val="1"/>
              <c:layout>
                <c:manualLayout>
                  <c:x val="-9.9999982502190291E-2"/>
                  <c:y val="0"/>
                </c:manualLayout>
              </c:layout>
              <c:tx>
                <c:rich>
                  <a:bodyPr/>
                  <a:lstStyle/>
                  <a:p>
                    <a:r>
                      <a:rPr lang="en-US" sz="1400" b="1" dirty="0"/>
                      <a:t>To 2 modes
421 (10.6%)</a:t>
                    </a:r>
                    <a:endParaRPr lang="en-US" dirty="0"/>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D2F-4640-85C0-95A410E6BFC0}"/>
                </c:ext>
              </c:extLst>
            </c:dLbl>
            <c:dLbl>
              <c:idx val="2"/>
              <c:layout>
                <c:manualLayout>
                  <c:x val="-9.9999982502190332E-2"/>
                  <c:y val="5.7971014492753624E-2"/>
                </c:manualLayout>
              </c:layout>
              <c:tx>
                <c:rich>
                  <a:bodyPr/>
                  <a:lstStyle/>
                  <a:p>
                    <a:r>
                      <a:rPr lang="en-US" sz="1400" b="1" dirty="0"/>
                      <a:t>To 3 modes</a:t>
                    </a:r>
                  </a:p>
                  <a:p>
                    <a:r>
                      <a:rPr lang="en-US" sz="1400" b="1" dirty="0"/>
                      <a:t>8 (0.2%)</a:t>
                    </a:r>
                    <a:endParaRPr lang="en-US" dirty="0"/>
                  </a:p>
                </c:rich>
              </c:tx>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D2F-4640-85C0-95A410E6BFC0}"/>
                </c:ext>
              </c:extLst>
            </c:dLbl>
            <c:dLbl>
              <c:idx val="3"/>
              <c:tx>
                <c:rich>
                  <a:bodyPr/>
                  <a:lstStyle/>
                  <a:p>
                    <a:pPr>
                      <a:defRPr sz="1400" b="1">
                        <a:solidFill>
                          <a:schemeClr val="bg1"/>
                        </a:solidFill>
                      </a:defRPr>
                    </a:pPr>
                    <a:r>
                      <a:rPr lang="en-US" sz="1400" b="1">
                        <a:solidFill>
                          <a:schemeClr val="bg1"/>
                        </a:solidFill>
                      </a:rPr>
                      <a:t>Near connection</a:t>
                    </a:r>
                  </a:p>
                  <a:p>
                    <a:pPr>
                      <a:defRPr sz="1400" b="1">
                        <a:solidFill>
                          <a:schemeClr val="bg1"/>
                        </a:solidFill>
                      </a:defRPr>
                    </a:pPr>
                    <a:r>
                      <a:rPr lang="en-US" sz="1400" b="1">
                        <a:solidFill>
                          <a:schemeClr val="bg1"/>
                        </a:solidFill>
                      </a:rPr>
                      <a:t>only
534 (13.4%)</a:t>
                    </a:r>
                    <a:endParaRPr lang="en-US">
                      <a:solidFill>
                        <a:schemeClr val="bg1"/>
                      </a:solidFill>
                    </a:endParaRPr>
                  </a:p>
                </c:rich>
              </c:tx>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D2F-4640-85C0-95A410E6BFC0}"/>
                </c:ext>
              </c:extLst>
            </c:dLbl>
            <c:dLbl>
              <c:idx val="4"/>
              <c:layout>
                <c:manualLayout>
                  <c:x val="0.10659422385020158"/>
                  <c:y val="0.10329596512300369"/>
                </c:manualLayout>
              </c:layout>
              <c:tx>
                <c:rich>
                  <a:bodyPr/>
                  <a:lstStyle/>
                  <a:p>
                    <a:r>
                      <a:rPr lang="en-US" sz="1400" b="1"/>
                      <a:t>No connection
455 (11.4%)</a:t>
                    </a:r>
                    <a:endParaRPr lang="en-US"/>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D2F-4640-85C0-95A410E6BFC0}"/>
                </c:ext>
              </c:extLst>
            </c:dLbl>
            <c:dLbl>
              <c:idx val="5"/>
              <c:layout>
                <c:manualLayout>
                  <c:x val="0.38888882084185111"/>
                  <c:y val="0.34169376925710371"/>
                </c:manualLayout>
              </c:layout>
              <c:tx>
                <c:rich>
                  <a:bodyPr/>
                  <a:lstStyle/>
                  <a:p>
                    <a:pPr>
                      <a:defRPr sz="1400" b="1">
                        <a:solidFill>
                          <a:schemeClr val="bg1"/>
                        </a:solidFill>
                      </a:defRPr>
                    </a:pPr>
                    <a:r>
                      <a:rPr lang="en-US" sz="1400" b="1">
                        <a:solidFill>
                          <a:schemeClr val="bg1"/>
                        </a:solidFill>
                      </a:rPr>
                      <a:t>Connection</a:t>
                    </a:r>
                    <a:r>
                      <a:rPr lang="en-US" sz="1400" b="1" baseline="0">
                        <a:solidFill>
                          <a:schemeClr val="bg1"/>
                        </a:solidFill>
                      </a:rPr>
                      <a:t> to another mode</a:t>
                    </a:r>
                    <a:r>
                      <a:rPr lang="en-US" sz="1400" b="1">
                        <a:solidFill>
                          <a:schemeClr val="bg1"/>
                        </a:solidFill>
                      </a:rPr>
                      <a:t>
2,992 (75.1%)</a:t>
                    </a:r>
                    <a:endParaRPr lang="en-US">
                      <a:solidFill>
                        <a:schemeClr val="bg1"/>
                      </a:solidFill>
                    </a:endParaRPr>
                  </a:p>
                </c:rich>
              </c:tx>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7D2F-4640-85C0-95A410E6BFC0}"/>
                </c:ext>
              </c:extLst>
            </c:dLbl>
            <c:dLbl>
              <c:idx val="6"/>
              <c:layout>
                <c:manualLayout>
                  <c:x val="-0.56110261398029504"/>
                  <c:y val="-0.28948362432956748"/>
                </c:manualLayout>
              </c:layout>
              <c:tx>
                <c:rich>
                  <a:bodyPr/>
                  <a:lstStyle/>
                  <a:p>
                    <a:r>
                      <a:rPr lang="en-US" sz="1400" b="1"/>
                      <a:t>No service</a:t>
                    </a:r>
                  </a:p>
                  <a:p>
                    <a:r>
                      <a:rPr lang="en-US" sz="1400" b="1"/>
                      <a:t>1</a:t>
                    </a:r>
                    <a:r>
                      <a:rPr lang="en-US" sz="1400" b="1" baseline="0"/>
                      <a:t> (&lt;1%)</a:t>
                    </a:r>
                    <a:endParaRPr lang="en-US"/>
                  </a:p>
                </c:rich>
              </c:tx>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D2F-4640-85C0-95A410E6BFC0}"/>
                </c:ext>
              </c:extLst>
            </c:dLbl>
            <c:spPr>
              <a:noFill/>
              <a:ln>
                <a:noFill/>
              </a:ln>
              <a:effectLst/>
            </c:spPr>
            <c:txPr>
              <a:bodyPr/>
              <a:lstStyle/>
              <a:p>
                <a:pPr>
                  <a:defRPr sz="1400" b="1"/>
                </a:pPr>
                <a:endParaRPr lang="en-US"/>
              </a:p>
            </c:txPr>
            <c:showLegendKey val="0"/>
            <c:showVal val="0"/>
            <c:showCatName val="1"/>
            <c:showSerName val="0"/>
            <c:showPercent val="0"/>
            <c:showBubbleSize val="0"/>
            <c:separator>
</c:separator>
            <c:showLeaderLines val="1"/>
            <c:extLst>
              <c:ext xmlns:c15="http://schemas.microsoft.com/office/drawing/2012/chart" uri="{CE6537A1-D6FC-4f65-9D91-7224C49458BB}"/>
            </c:extLst>
          </c:dLbls>
          <c:cat>
            <c:strRef>
              <c:f>Figure1_data!$A$6:$A$11</c:f>
              <c:strCache>
                <c:ptCount val="6"/>
                <c:pt idx="0">
                  <c:v>Connect with one other mode</c:v>
                </c:pt>
                <c:pt idx="1">
                  <c:v>Connect with two other modes</c:v>
                </c:pt>
                <c:pt idx="2">
                  <c:v>Connect with three other modes</c:v>
                </c:pt>
                <c:pt idx="3">
                  <c:v>Near connectivity</c:v>
                </c:pt>
                <c:pt idx="4">
                  <c:v>No connectivity</c:v>
                </c:pt>
                <c:pt idx="5">
                  <c:v>No service</c:v>
                </c:pt>
              </c:strCache>
            </c:strRef>
          </c:cat>
          <c:val>
            <c:numRef>
              <c:f>Figure1_data!$C$6:$C$11</c:f>
              <c:numCache>
                <c:formatCode>0.0%</c:formatCode>
                <c:ptCount val="6"/>
                <c:pt idx="0">
                  <c:v>0.64364640883977897</c:v>
                </c:pt>
                <c:pt idx="1">
                  <c:v>0.10572576594676042</c:v>
                </c:pt>
                <c:pt idx="2">
                  <c:v>2.0090406830738324E-3</c:v>
                </c:pt>
                <c:pt idx="3">
                  <c:v>0.1341034655951783</c:v>
                </c:pt>
                <c:pt idx="4">
                  <c:v>0.11426418884982421</c:v>
                </c:pt>
                <c:pt idx="5">
                  <c:v>2.5113008538422905E-4</c:v>
                </c:pt>
              </c:numCache>
            </c:numRef>
          </c:val>
          <c:extLst>
            <c:ext xmlns:c16="http://schemas.microsoft.com/office/drawing/2014/chart" uri="{C3380CC4-5D6E-409C-BE32-E72D297353CC}">
              <c16:uniqueId val="{0000000D-7D2F-4640-85C0-95A410E6BFC0}"/>
            </c:ext>
          </c:extLst>
        </c:ser>
        <c:dLbls>
          <c:showLegendKey val="0"/>
          <c:showVal val="0"/>
          <c:showCatName val="0"/>
          <c:showSerName val="0"/>
          <c:showPercent val="0"/>
          <c:showBubbleSize val="0"/>
          <c:showLeaderLines val="1"/>
        </c:dLbls>
        <c:gapWidth val="100"/>
        <c:splitType val="cust"/>
        <c:custSplit>
          <c:secondPiePt val="0"/>
          <c:secondPiePt val="1"/>
          <c:secondPiePt val="2"/>
        </c:custSplit>
        <c:secondPieSize val="75"/>
        <c:serLines/>
      </c:of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v>Connected</c:v>
          </c:tx>
          <c:invertIfNegative val="0"/>
          <c:cat>
            <c:strRef>
              <c:f>Table1!$G$3:$G$8</c:f>
              <c:strCache>
                <c:ptCount val="6"/>
                <c:pt idx="0">
                  <c:v>Transit Bus</c:v>
                </c:pt>
                <c:pt idx="1">
                  <c:v>Transit Rail</c:v>
                </c:pt>
                <c:pt idx="2">
                  <c:v>Heavy Rail</c:v>
                </c:pt>
                <c:pt idx="3">
                  <c:v>Light Rail</c:v>
                </c:pt>
                <c:pt idx="4">
                  <c:v>Commuter Rail</c:v>
                </c:pt>
                <c:pt idx="5">
                  <c:v>Transit Ferry</c:v>
                </c:pt>
              </c:strCache>
            </c:strRef>
          </c:cat>
          <c:val>
            <c:numRef>
              <c:f>Table1!$H$3:$H$8</c:f>
              <c:numCache>
                <c:formatCode>0%</c:formatCode>
                <c:ptCount val="6"/>
                <c:pt idx="0">
                  <c:v>0.73179306880964334</c:v>
                </c:pt>
                <c:pt idx="1">
                  <c:v>0.12280261175288799</c:v>
                </c:pt>
                <c:pt idx="2">
                  <c:v>8.0110497237569064E-2</c:v>
                </c:pt>
                <c:pt idx="3">
                  <c:v>3.616273229532898E-2</c:v>
                </c:pt>
                <c:pt idx="4">
                  <c:v>1.9839276745354094E-2</c:v>
                </c:pt>
                <c:pt idx="5">
                  <c:v>4.5203415369161224E-3</c:v>
                </c:pt>
              </c:numCache>
            </c:numRef>
          </c:val>
          <c:extLst>
            <c:ext xmlns:c16="http://schemas.microsoft.com/office/drawing/2014/chart" uri="{C3380CC4-5D6E-409C-BE32-E72D297353CC}">
              <c16:uniqueId val="{00000000-C8EE-4F46-A932-8BD3122772C5}"/>
            </c:ext>
          </c:extLst>
        </c:ser>
        <c:ser>
          <c:idx val="1"/>
          <c:order val="1"/>
          <c:tx>
            <c:v>Near Connectivity</c:v>
          </c:tx>
          <c:invertIfNegative val="0"/>
          <c:cat>
            <c:strRef>
              <c:f>Table1!$G$3:$G$8</c:f>
              <c:strCache>
                <c:ptCount val="6"/>
                <c:pt idx="0">
                  <c:v>Transit Bus</c:v>
                </c:pt>
                <c:pt idx="1">
                  <c:v>Transit Rail</c:v>
                </c:pt>
                <c:pt idx="2">
                  <c:v>Heavy Rail</c:v>
                </c:pt>
                <c:pt idx="3">
                  <c:v>Light Rail</c:v>
                </c:pt>
                <c:pt idx="4">
                  <c:v>Commuter Rail</c:v>
                </c:pt>
                <c:pt idx="5">
                  <c:v>Transit Ferry</c:v>
                </c:pt>
              </c:strCache>
            </c:strRef>
          </c:cat>
          <c:val>
            <c:numRef>
              <c:f>Table1!$I$3:$I$8</c:f>
              <c:numCache>
                <c:formatCode>0%</c:formatCode>
                <c:ptCount val="6"/>
                <c:pt idx="0">
                  <c:v>0.1411351079859367</c:v>
                </c:pt>
                <c:pt idx="1">
                  <c:v>0.11426418884982421</c:v>
                </c:pt>
                <c:pt idx="2">
                  <c:v>9.4173782019085883E-2</c:v>
                </c:pt>
                <c:pt idx="3">
                  <c:v>1.8583626318432949E-2</c:v>
                </c:pt>
                <c:pt idx="4">
                  <c:v>1.8332496233048719E-2</c:v>
                </c:pt>
                <c:pt idx="5">
                  <c:v>9.5429432446007025E-3</c:v>
                </c:pt>
              </c:numCache>
            </c:numRef>
          </c:val>
          <c:extLst>
            <c:ext xmlns:c16="http://schemas.microsoft.com/office/drawing/2014/chart" uri="{C3380CC4-5D6E-409C-BE32-E72D297353CC}">
              <c16:uniqueId val="{00000001-C8EE-4F46-A932-8BD3122772C5}"/>
            </c:ext>
          </c:extLst>
        </c:ser>
        <c:ser>
          <c:idx val="2"/>
          <c:order val="2"/>
          <c:tx>
            <c:v>No Connection</c:v>
          </c:tx>
          <c:invertIfNegative val="0"/>
          <c:cat>
            <c:strRef>
              <c:f>Table1!$G$3:$G$8</c:f>
              <c:strCache>
                <c:ptCount val="6"/>
                <c:pt idx="0">
                  <c:v>Transit Bus</c:v>
                </c:pt>
                <c:pt idx="1">
                  <c:v>Transit Rail</c:v>
                </c:pt>
                <c:pt idx="2">
                  <c:v>Heavy Rail</c:v>
                </c:pt>
                <c:pt idx="3">
                  <c:v>Light Rail</c:v>
                </c:pt>
                <c:pt idx="4">
                  <c:v>Commuter Rail</c:v>
                </c:pt>
                <c:pt idx="5">
                  <c:v>Transit Ferry</c:v>
                </c:pt>
              </c:strCache>
            </c:strRef>
          </c:cat>
          <c:val>
            <c:numRef>
              <c:f>Table1!$J$3:$J$8</c:f>
              <c:numCache>
                <c:formatCode>0%</c:formatCode>
                <c:ptCount val="6"/>
                <c:pt idx="0">
                  <c:v>0.12682069311903565</c:v>
                </c:pt>
                <c:pt idx="1">
                  <c:v>0.55851330989452541</c:v>
                </c:pt>
                <c:pt idx="2">
                  <c:v>0.38799598191863383</c:v>
                </c:pt>
                <c:pt idx="3">
                  <c:v>0.57182320441988954</c:v>
                </c:pt>
                <c:pt idx="4">
                  <c:v>0.65896534404821694</c:v>
                </c:pt>
                <c:pt idx="5">
                  <c:v>0.49271722752385738</c:v>
                </c:pt>
              </c:numCache>
            </c:numRef>
          </c:val>
          <c:extLst>
            <c:ext xmlns:c16="http://schemas.microsoft.com/office/drawing/2014/chart" uri="{C3380CC4-5D6E-409C-BE32-E72D297353CC}">
              <c16:uniqueId val="{00000002-C8EE-4F46-A932-8BD3122772C5}"/>
            </c:ext>
          </c:extLst>
        </c:ser>
        <c:ser>
          <c:idx val="3"/>
          <c:order val="3"/>
          <c:tx>
            <c:v>No Service</c:v>
          </c:tx>
          <c:invertIfNegative val="0"/>
          <c:cat>
            <c:strRef>
              <c:f>Table1!$G$3:$G$8</c:f>
              <c:strCache>
                <c:ptCount val="6"/>
                <c:pt idx="0">
                  <c:v>Transit Bus</c:v>
                </c:pt>
                <c:pt idx="1">
                  <c:v>Transit Rail</c:v>
                </c:pt>
                <c:pt idx="2">
                  <c:v>Heavy Rail</c:v>
                </c:pt>
                <c:pt idx="3">
                  <c:v>Light Rail</c:v>
                </c:pt>
                <c:pt idx="4">
                  <c:v>Commuter Rail</c:v>
                </c:pt>
                <c:pt idx="5">
                  <c:v>Transit Ferry</c:v>
                </c:pt>
              </c:strCache>
            </c:strRef>
          </c:cat>
          <c:val>
            <c:numRef>
              <c:f>Table1!$K$3:$K$8</c:f>
              <c:numCache>
                <c:formatCode>0%</c:formatCode>
                <c:ptCount val="6"/>
                <c:pt idx="0">
                  <c:v>2.5113008538422905E-4</c:v>
                </c:pt>
                <c:pt idx="1">
                  <c:v>0.20441988950276244</c:v>
                </c:pt>
                <c:pt idx="2">
                  <c:v>0.43771973882471121</c:v>
                </c:pt>
                <c:pt idx="3">
                  <c:v>0.37343043696634859</c:v>
                </c:pt>
                <c:pt idx="4">
                  <c:v>0.30286288297338021</c:v>
                </c:pt>
                <c:pt idx="5">
                  <c:v>0.49321948769462581</c:v>
                </c:pt>
              </c:numCache>
            </c:numRef>
          </c:val>
          <c:extLst>
            <c:ext xmlns:c16="http://schemas.microsoft.com/office/drawing/2014/chart" uri="{C3380CC4-5D6E-409C-BE32-E72D297353CC}">
              <c16:uniqueId val="{00000003-C8EE-4F46-A932-8BD3122772C5}"/>
            </c:ext>
          </c:extLst>
        </c:ser>
        <c:dLbls>
          <c:showLegendKey val="0"/>
          <c:showVal val="0"/>
          <c:showCatName val="0"/>
          <c:showSerName val="0"/>
          <c:showPercent val="0"/>
          <c:showBubbleSize val="0"/>
        </c:dLbls>
        <c:gapWidth val="150"/>
        <c:overlap val="100"/>
        <c:axId val="346828592"/>
        <c:axId val="346828032"/>
      </c:barChart>
      <c:catAx>
        <c:axId val="346828592"/>
        <c:scaling>
          <c:orientation val="minMax"/>
        </c:scaling>
        <c:delete val="0"/>
        <c:axPos val="l"/>
        <c:numFmt formatCode="General" sourceLinked="0"/>
        <c:majorTickMark val="out"/>
        <c:minorTickMark val="none"/>
        <c:tickLblPos val="nextTo"/>
        <c:txPr>
          <a:bodyPr/>
          <a:lstStyle/>
          <a:p>
            <a:pPr>
              <a:defRPr sz="1400"/>
            </a:pPr>
            <a:endParaRPr lang="en-US"/>
          </a:p>
        </c:txPr>
        <c:crossAx val="346828032"/>
        <c:crosses val="autoZero"/>
        <c:auto val="1"/>
        <c:lblAlgn val="ctr"/>
        <c:lblOffset val="100"/>
        <c:noMultiLvlLbl val="0"/>
      </c:catAx>
      <c:valAx>
        <c:axId val="346828032"/>
        <c:scaling>
          <c:orientation val="minMax"/>
          <c:max val="1"/>
        </c:scaling>
        <c:delete val="0"/>
        <c:axPos val="b"/>
        <c:majorGridlines/>
        <c:numFmt formatCode="0%" sourceLinked="1"/>
        <c:majorTickMark val="out"/>
        <c:minorTickMark val="none"/>
        <c:tickLblPos val="nextTo"/>
        <c:txPr>
          <a:bodyPr/>
          <a:lstStyle/>
          <a:p>
            <a:pPr>
              <a:defRPr sz="1400"/>
            </a:pPr>
            <a:endParaRPr lang="en-US"/>
          </a:p>
        </c:txPr>
        <c:crossAx val="346828592"/>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With bike-share connection</c:v>
          </c:tx>
          <c:invertIfNegative val="0"/>
          <c:dLbls>
            <c:dLbl>
              <c:idx val="3"/>
              <c:layout>
                <c:manualLayout>
                  <c:x val="-1.0185067526416019E-16"/>
                  <c:y val="1.3888888888888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6A-432F-8383-7B67FAEE1C1B}"/>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Commuter rail</c:v>
              </c:pt>
              <c:pt idx="1">
                <c:v> Heavy rail</c:v>
              </c:pt>
              <c:pt idx="2">
                <c:v> Light rail</c:v>
              </c:pt>
              <c:pt idx="3">
                <c:v> Transit ferry</c:v>
              </c:pt>
            </c:strLit>
          </c:cat>
          <c:val>
            <c:numRef>
              <c:f>(Figure3_data!$B$6,Figure3_data!$B$10,Figure3_data!$B$14,Figure3_data!$B$18)</c:f>
              <c:numCache>
                <c:formatCode>General</c:formatCode>
                <c:ptCount val="4"/>
                <c:pt idx="0">
                  <c:v>45</c:v>
                </c:pt>
                <c:pt idx="1">
                  <c:v>231</c:v>
                </c:pt>
                <c:pt idx="2">
                  <c:v>109</c:v>
                </c:pt>
                <c:pt idx="3">
                  <c:v>14</c:v>
                </c:pt>
              </c:numCache>
            </c:numRef>
          </c:val>
          <c:extLst>
            <c:ext xmlns:c16="http://schemas.microsoft.com/office/drawing/2014/chart" uri="{C3380CC4-5D6E-409C-BE32-E72D297353CC}">
              <c16:uniqueId val="{00000001-D96A-432F-8383-7B67FAEE1C1B}"/>
            </c:ext>
          </c:extLst>
        </c:ser>
        <c:ser>
          <c:idx val="2"/>
          <c:order val="1"/>
          <c:tx>
            <c:v>No bike-share connection</c:v>
          </c:tx>
          <c:invertIfNegative val="0"/>
          <c:dLbls>
            <c:dLbl>
              <c:idx val="0"/>
              <c:tx>
                <c:rich>
                  <a:bodyPr/>
                  <a:lstStyle/>
                  <a:p>
                    <a:r>
                      <a:rPr lang="en-US" sz="1400"/>
                      <a:t>132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6A-432F-8383-7B67FAEE1C1B}"/>
                </c:ext>
              </c:extLst>
            </c:dLbl>
            <c:dLbl>
              <c:idx val="3"/>
              <c:layout>
                <c:manualLayout>
                  <c:x val="1.0185067526415994E-16"/>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6A-432F-8383-7B67FAEE1C1B}"/>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Commuter rail</c:v>
              </c:pt>
              <c:pt idx="1">
                <c:v> Heavy rail</c:v>
              </c:pt>
              <c:pt idx="2">
                <c:v> Light rail</c:v>
              </c:pt>
              <c:pt idx="3">
                <c:v> Transit ferry</c:v>
              </c:pt>
            </c:strLit>
          </c:cat>
          <c:val>
            <c:numRef>
              <c:f>(Figure3_data!$B$8,Figure3_data!$B$12,Figure3_data!$B$16,Figure3_data!$B$20)</c:f>
              <c:numCache>
                <c:formatCode>General</c:formatCode>
                <c:ptCount val="4"/>
                <c:pt idx="0">
                  <c:v>137</c:v>
                </c:pt>
                <c:pt idx="1">
                  <c:v>388</c:v>
                </c:pt>
                <c:pt idx="2">
                  <c:v>409</c:v>
                </c:pt>
                <c:pt idx="3">
                  <c:v>18</c:v>
                </c:pt>
              </c:numCache>
            </c:numRef>
          </c:val>
          <c:extLst>
            <c:ext xmlns:c16="http://schemas.microsoft.com/office/drawing/2014/chart" uri="{C3380CC4-5D6E-409C-BE32-E72D297353CC}">
              <c16:uniqueId val="{00000004-D96A-432F-8383-7B67FAEE1C1B}"/>
            </c:ext>
          </c:extLst>
        </c:ser>
        <c:dLbls>
          <c:showLegendKey val="0"/>
          <c:showVal val="0"/>
          <c:showCatName val="0"/>
          <c:showSerName val="0"/>
          <c:showPercent val="0"/>
          <c:showBubbleSize val="0"/>
        </c:dLbls>
        <c:gapWidth val="150"/>
        <c:overlap val="100"/>
        <c:axId val="346833632"/>
        <c:axId val="311537760"/>
      </c:barChart>
      <c:catAx>
        <c:axId val="346833632"/>
        <c:scaling>
          <c:orientation val="minMax"/>
        </c:scaling>
        <c:delete val="0"/>
        <c:axPos val="b"/>
        <c:numFmt formatCode="General" sourceLinked="0"/>
        <c:majorTickMark val="out"/>
        <c:minorTickMark val="none"/>
        <c:tickLblPos val="nextTo"/>
        <c:txPr>
          <a:bodyPr/>
          <a:lstStyle/>
          <a:p>
            <a:pPr>
              <a:defRPr sz="1400"/>
            </a:pPr>
            <a:endParaRPr lang="en-US"/>
          </a:p>
        </c:txPr>
        <c:crossAx val="311537760"/>
        <c:crosses val="autoZero"/>
        <c:auto val="1"/>
        <c:lblAlgn val="ctr"/>
        <c:lblOffset val="100"/>
        <c:noMultiLvlLbl val="0"/>
      </c:catAx>
      <c:valAx>
        <c:axId val="311537760"/>
        <c:scaling>
          <c:orientation val="minMax"/>
        </c:scaling>
        <c:delete val="0"/>
        <c:axPos val="l"/>
        <c:majorGridlines/>
        <c:title>
          <c:tx>
            <c:rich>
              <a:bodyPr rot="-5400000" vert="horz"/>
              <a:lstStyle/>
              <a:p>
                <a:pPr>
                  <a:defRPr sz="1400"/>
                </a:pPr>
                <a:r>
                  <a:rPr lang="en-US" sz="1400"/>
                  <a:t>Number of stations with bike-share connection</a:t>
                </a:r>
              </a:p>
            </c:rich>
          </c:tx>
          <c:overlay val="0"/>
        </c:title>
        <c:numFmt formatCode="#,##0" sourceLinked="0"/>
        <c:majorTickMark val="out"/>
        <c:minorTickMark val="none"/>
        <c:tickLblPos val="nextTo"/>
        <c:txPr>
          <a:bodyPr/>
          <a:lstStyle/>
          <a:p>
            <a:pPr>
              <a:defRPr sz="1400"/>
            </a:pPr>
            <a:endParaRPr lang="en-US"/>
          </a:p>
        </c:txPr>
        <c:crossAx val="346833632"/>
        <c:crosses val="autoZero"/>
        <c:crossBetween val="between"/>
      </c:valAx>
    </c:plotArea>
    <c:legend>
      <c:legendPos val="b"/>
      <c:overlay val="0"/>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0C3CF-052A-49BE-9A73-CE49FB4833BE}" type="datetimeFigureOut">
              <a:rPr lang="en-US" smtClean="0"/>
              <a:t>8/3/2017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226D-0752-49FE-A6AF-19C794A00C1D}" type="slidenum">
              <a:rPr lang="en-US" smtClean="0"/>
              <a:t>‹#›</a:t>
            </a:fld>
            <a:endParaRPr lang="en-US"/>
          </a:p>
        </p:txBody>
      </p:sp>
    </p:spTree>
    <p:extLst>
      <p:ext uri="{BB962C8B-B14F-4D97-AF65-F5344CB8AC3E}">
        <p14:creationId xmlns:p14="http://schemas.microsoft.com/office/powerpoint/2010/main" val="52383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rPr>
              <a:t>BTS created</a:t>
            </a:r>
            <a:r>
              <a:rPr lang="en-US" baseline="0" dirty="0">
                <a:latin typeface="Times New Roman" charset="0"/>
              </a:rPr>
              <a:t> and maintains the Intermodal Passenger Connectivity Database – called IPCD for short. </a:t>
            </a:r>
            <a:r>
              <a:rPr lang="en-US" sz="1200" b="0" i="0" kern="1200" baseline="0" dirty="0">
                <a:solidFill>
                  <a:schemeClr val="tx1"/>
                </a:solidFill>
                <a:effectLst/>
                <a:latin typeface="+mn-lt"/>
                <a:ea typeface="+mn-ea"/>
                <a:cs typeface="+mn-cs"/>
              </a:rPr>
              <a:t>The IPCD </a:t>
            </a:r>
            <a:r>
              <a:rPr lang="en-US" sz="1200" b="0" i="0" kern="1200" dirty="0">
                <a:solidFill>
                  <a:schemeClr val="tx1"/>
                </a:solidFill>
                <a:effectLst/>
                <a:latin typeface="+mn-lt"/>
                <a:ea typeface="+mn-ea"/>
                <a:cs typeface="+mn-cs"/>
              </a:rPr>
              <a:t>is a nationwide database of passenger transportation terminals, with data on the availability of connections among the various scheduled public transportation modes at each facility. The IPCD data includes passenger transportation terminals and stops with scheduled service for all modes and the locations of bike-share stations.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Scheduled airline service airports</a:t>
            </a:r>
          </a:p>
          <a:p>
            <a:r>
              <a:rPr lang="en-US" sz="1200" b="0" i="0" kern="1200" dirty="0">
                <a:solidFill>
                  <a:schemeClr val="tx1"/>
                </a:solidFill>
                <a:effectLst/>
                <a:latin typeface="+mn-lt"/>
                <a:ea typeface="+mn-ea"/>
                <a:cs typeface="+mn-cs"/>
              </a:rPr>
              <a:t>Intercity bus stations (includes stations served by regular scheduled intercity bus service such as Greyhound and </a:t>
            </a:r>
            <a:r>
              <a:rPr lang="en-US" sz="1200" b="0" i="0" kern="1200" dirty="0" err="1">
                <a:solidFill>
                  <a:schemeClr val="tx1"/>
                </a:solidFill>
                <a:effectLst/>
                <a:latin typeface="+mn-lt"/>
                <a:ea typeface="+mn-ea"/>
                <a:cs typeface="+mn-cs"/>
              </a:rPr>
              <a:t>Trailways</a:t>
            </a:r>
            <a:r>
              <a:rPr lang="en-US" sz="1200" b="0" i="0" kern="1200" dirty="0">
                <a:solidFill>
                  <a:schemeClr val="tx1"/>
                </a:solidFill>
                <a:effectLst/>
                <a:latin typeface="+mn-lt"/>
                <a:ea typeface="+mn-ea"/>
                <a:cs typeface="+mn-cs"/>
              </a:rPr>
              <a:t>; code sharing buses such as “Amtrak Thruway” feeder buses; supplemental buses that provide additional frequencies along rail routes; and airport bus services from locations that are outside of the airport metropolitan area)</a:t>
            </a:r>
          </a:p>
          <a:p>
            <a:r>
              <a:rPr lang="en-US" sz="1200" b="0" i="0" kern="1200" dirty="0">
                <a:solidFill>
                  <a:schemeClr val="tx1"/>
                </a:solidFill>
                <a:effectLst/>
                <a:latin typeface="+mn-lt"/>
                <a:ea typeface="+mn-ea"/>
                <a:cs typeface="+mn-cs"/>
              </a:rPr>
              <a:t>Intercity and transit ferry terminals</a:t>
            </a:r>
          </a:p>
          <a:p>
            <a:r>
              <a:rPr lang="en-US" sz="1200" b="0" i="0" kern="1200" dirty="0">
                <a:solidFill>
                  <a:schemeClr val="tx1"/>
                </a:solidFill>
                <a:effectLst/>
                <a:latin typeface="+mn-lt"/>
                <a:ea typeface="+mn-ea"/>
                <a:cs typeface="+mn-cs"/>
              </a:rPr>
              <a:t>Light-rail transit stations</a:t>
            </a:r>
          </a:p>
          <a:p>
            <a:r>
              <a:rPr lang="en-US" sz="1200" b="0" i="0" kern="1200" dirty="0">
                <a:solidFill>
                  <a:schemeClr val="tx1"/>
                </a:solidFill>
                <a:effectLst/>
                <a:latin typeface="+mn-lt"/>
                <a:ea typeface="+mn-ea"/>
                <a:cs typeface="+mn-cs"/>
              </a:rPr>
              <a:t>Heavy-rail transit stations</a:t>
            </a:r>
          </a:p>
          <a:p>
            <a:r>
              <a:rPr lang="en-US" sz="1200" b="0" i="0" kern="1200" dirty="0">
                <a:solidFill>
                  <a:schemeClr val="tx1"/>
                </a:solidFill>
                <a:effectLst/>
                <a:latin typeface="+mn-lt"/>
                <a:ea typeface="+mn-ea"/>
                <a:cs typeface="+mn-cs"/>
              </a:rPr>
              <a:t>Passenger-rail stations on the national rail network served by intercity rail and/or commuter rail services</a:t>
            </a:r>
          </a:p>
          <a:p>
            <a:r>
              <a:rPr lang="en-US" sz="1200" b="0" i="0" kern="1200" dirty="0">
                <a:solidFill>
                  <a:schemeClr val="tx1"/>
                </a:solidFill>
                <a:effectLst/>
                <a:latin typeface="+mn-lt"/>
                <a:ea typeface="+mn-ea"/>
                <a:cs typeface="+mn-cs"/>
              </a:rPr>
              <a:t>Bike-share stations belonging to bike-share systems that are open to the general public, IT-automated, and station based (contain hubs to which users can grab and return a bike)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data elements describe the location of the above types of terminals as well as the availability of intercity, commuter, and transit rail; scheduled air service; intercity and transit bus; intercity and transit ferry services; and bike-share availability. Transit bus service locations are not specifically included in the database. However, the status of transit bus as a connecting mode is included for each bike-share facility in the database.</a:t>
            </a:r>
          </a:p>
          <a:p>
            <a:endParaRPr lang="en-US" dirty="0">
              <a:latin typeface="Times New Roman" charset="0"/>
            </a:endParaRPr>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600" dirty="0"/>
              <a:t>Bike-share predominately connects with other transit modes (transit bus, transit rail, and transit ferry); only 2 percent connect with intercity mode (intercity ferry, intercity bus, intercity rail, and/or air)</a:t>
            </a:r>
            <a:endParaRPr lang="en-US" sz="1600" dirty="0">
              <a:solidFill>
                <a:srgbClr val="FF0000"/>
              </a:solidFill>
            </a:endParaRPr>
          </a:p>
          <a:p>
            <a:pPr>
              <a:lnSpc>
                <a:spcPct val="90000"/>
              </a:lnSpc>
            </a:pPr>
            <a:endParaRPr lang="en-US" sz="1200" dirty="0"/>
          </a:p>
          <a:p>
            <a:pPr>
              <a:lnSpc>
                <a:spcPct val="90000"/>
              </a:lnSpc>
            </a:pPr>
            <a:r>
              <a:rPr lang="en-US" sz="1200" dirty="0"/>
              <a:t>--Bike-share</a:t>
            </a:r>
            <a:r>
              <a:rPr lang="en-US" sz="1200" baseline="0" dirty="0"/>
              <a:t> connects the most frequently with transit bus. </a:t>
            </a:r>
            <a:r>
              <a:rPr lang="en-US" sz="1200" dirty="0"/>
              <a:t>75 percent of </a:t>
            </a:r>
            <a:r>
              <a:rPr lang="en-US" sz="1200" dirty="0" err="1"/>
              <a:t>bikeshare</a:t>
            </a:r>
            <a:r>
              <a:rPr lang="en-US" sz="1200" dirty="0"/>
              <a:t> stations connect with transit bus,</a:t>
            </a:r>
            <a:r>
              <a:rPr lang="en-US" sz="1200" baseline="0" dirty="0"/>
              <a:t> additional 14 percent nearly connect</a:t>
            </a:r>
            <a:endParaRPr lang="en-US" sz="1200" dirty="0"/>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200" dirty="0"/>
              <a:t>-In cities served by commuter rail and bike-share, </a:t>
            </a:r>
            <a:r>
              <a:rPr lang="en-US" sz="1200" b="0" i="0" kern="1200" dirty="0">
                <a:solidFill>
                  <a:schemeClr val="tx1"/>
                </a:solidFill>
                <a:effectLst/>
                <a:latin typeface="+mn-lt"/>
                <a:ea typeface="+mn-ea"/>
                <a:cs typeface="+mn-cs"/>
              </a:rPr>
              <a:t>25 percent of the stations served by commuter rail connect with a bike-share station</a:t>
            </a:r>
          </a:p>
          <a:p>
            <a:pPr>
              <a:lnSpc>
                <a:spcPct val="90000"/>
              </a:lnSpc>
            </a:pPr>
            <a:r>
              <a:rPr lang="en-US" sz="1200" b="0" i="0" kern="1200" dirty="0">
                <a:solidFill>
                  <a:schemeClr val="tx1"/>
                </a:solidFill>
                <a:effectLst/>
                <a:latin typeface="+mn-lt"/>
                <a:ea typeface="+mn-ea"/>
                <a:cs typeface="+mn-cs"/>
              </a:rPr>
              <a:t>-In cities served by heavy rail and bike-share, 36 percent of the stations served by heavy rail connect with a bike-share station</a:t>
            </a:r>
          </a:p>
          <a:p>
            <a:pPr>
              <a:lnSpc>
                <a:spcPct val="90000"/>
              </a:lnSpc>
            </a:pPr>
            <a:r>
              <a:rPr lang="en-US" sz="1200" b="0" i="0" kern="1200" dirty="0">
                <a:solidFill>
                  <a:schemeClr val="tx1"/>
                </a:solidFill>
                <a:effectLst/>
                <a:latin typeface="+mn-lt"/>
                <a:ea typeface="+mn-ea"/>
                <a:cs typeface="+mn-cs"/>
              </a:rPr>
              <a:t>-In the cities served by light rail and bike-share, 21 percent of the stations served by light rail connect with a bike-share station</a:t>
            </a:r>
          </a:p>
          <a:p>
            <a:pPr>
              <a:lnSpc>
                <a:spcPct val="90000"/>
              </a:lnSpc>
            </a:pPr>
            <a:r>
              <a:rPr lang="en-US" sz="1200" b="0" i="0" kern="1200" dirty="0">
                <a:solidFill>
                  <a:schemeClr val="tx1"/>
                </a:solidFill>
                <a:effectLst/>
                <a:latin typeface="+mn-lt"/>
                <a:ea typeface="+mn-ea"/>
                <a:cs typeface="+mn-cs"/>
              </a:rPr>
              <a:t>-In cities served</a:t>
            </a:r>
            <a:r>
              <a:rPr lang="en-US" sz="1200" b="0" i="0" kern="1200" baseline="0" dirty="0">
                <a:solidFill>
                  <a:schemeClr val="tx1"/>
                </a:solidFill>
                <a:effectLst/>
                <a:latin typeface="+mn-lt"/>
                <a:ea typeface="+mn-ea"/>
                <a:cs typeface="+mn-cs"/>
              </a:rPr>
              <a:t> by transit ferry and bike-share, </a:t>
            </a:r>
            <a:r>
              <a:rPr lang="en-US" sz="1200" b="0" i="0" kern="1200" dirty="0">
                <a:solidFill>
                  <a:schemeClr val="tx1"/>
                </a:solidFill>
                <a:effectLst/>
                <a:latin typeface="+mn-lt"/>
                <a:ea typeface="+mn-ea"/>
                <a:cs typeface="+mn-cs"/>
              </a:rPr>
              <a:t>44 percent of transit ferry terminals connect with a bike-share station </a:t>
            </a:r>
            <a:endParaRPr lang="en-US" sz="1200" dirty="0"/>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200" dirty="0"/>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rPr>
              <a:t>Give example of commuters grabbing bike-share outside of a heavy rail</a:t>
            </a:r>
            <a:r>
              <a:rPr lang="en-US" baseline="0" dirty="0">
                <a:latin typeface="Times New Roman" charset="0"/>
              </a:rPr>
              <a:t> station to make final mile of trip to work.</a:t>
            </a:r>
            <a:endParaRPr lang="en-US" dirty="0">
              <a:latin typeface="Times New Roman" charset="0"/>
            </a:endParaRPr>
          </a:p>
          <a:p>
            <a:endParaRPr lang="en-US" dirty="0">
              <a:latin typeface="Times New Roman" charset="0"/>
            </a:endParaRPr>
          </a:p>
          <a:p>
            <a:r>
              <a:rPr lang="en-US" dirty="0">
                <a:latin typeface="Times New Roman" charset="0"/>
              </a:rPr>
              <a:t>Connections enable travelers to reach</a:t>
            </a:r>
            <a:r>
              <a:rPr lang="en-US" baseline="0" dirty="0">
                <a:latin typeface="Times New Roman" charset="0"/>
              </a:rPr>
              <a:t> destinations served off the route of the mode last taken</a:t>
            </a:r>
            <a:endParaRPr lang="en-US" dirty="0">
              <a:latin typeface="Times New Roman" charset="0"/>
            </a:endParaRPr>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rPr>
              <a:t>Give example of commuters grabbing bike-share outside of a heavy rail</a:t>
            </a:r>
            <a:r>
              <a:rPr lang="en-US" baseline="0" dirty="0">
                <a:latin typeface="Times New Roman" charset="0"/>
              </a:rPr>
              <a:t> station to make final mile of trip to work.</a:t>
            </a:r>
            <a:endParaRPr lang="en-US" dirty="0">
              <a:latin typeface="Times New Roman" charset="0"/>
            </a:endParaRPr>
          </a:p>
          <a:p>
            <a:endParaRPr lang="en-US" dirty="0">
              <a:latin typeface="Times New Roman" charset="0"/>
            </a:endParaRPr>
          </a:p>
          <a:p>
            <a:r>
              <a:rPr lang="en-US" dirty="0">
                <a:latin typeface="Times New Roman" charset="0"/>
              </a:rPr>
              <a:t>Connections enable travelers to reach</a:t>
            </a:r>
            <a:r>
              <a:rPr lang="en-US" baseline="0" dirty="0">
                <a:latin typeface="Times New Roman" charset="0"/>
              </a:rPr>
              <a:t> destinations served off the route of the mode last taken</a:t>
            </a:r>
            <a:endParaRPr lang="en-US" dirty="0">
              <a:latin typeface="Times New Roman" charset="0"/>
            </a:endParaRPr>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74D91-5FF9-4123-809F-E43DB0F84E6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2501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most cases, users of these systems pay a fee to grab a bike at any outdoor docking location (hub) in the system and then return the bike within a specified time limit to any outdoor docking location within that system.</a:t>
            </a:r>
            <a:r>
              <a:rPr lang="en-US" sz="1200" baseline="0" dirty="0">
                <a:latin typeface="Times New Roman" charset="0"/>
              </a:rPr>
              <a:t> </a:t>
            </a:r>
            <a:r>
              <a:rPr lang="en-US" sz="1200" b="0" i="0" kern="1200" dirty="0">
                <a:solidFill>
                  <a:schemeClr val="tx1"/>
                </a:solidFill>
                <a:effectLst/>
                <a:latin typeface="+mn-lt"/>
                <a:ea typeface="+mn-ea"/>
                <a:cs typeface="+mn-cs"/>
              </a:rPr>
              <a:t> In some systems, users additionally may grab and return a bike to any bike rack (not part of a hub) within a specified geographic area. The IPCD includes the locations of the hubs in a system but not the individual bike racks that some systems allow for pick-up and drop-off of a bike.</a:t>
            </a:r>
            <a:endParaRPr lang="en-US" sz="1200" dirty="0"/>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200" dirty="0"/>
              <a:t>As of October 2016. e.g., Capital </a:t>
            </a:r>
            <a:r>
              <a:rPr lang="en-US" sz="1200" dirty="0" err="1"/>
              <a:t>Bikeshare</a:t>
            </a:r>
            <a:r>
              <a:rPr lang="en-US" sz="1200" dirty="0"/>
              <a:t> serves 11 cities in the Washington DC-Arlington-Alexandria Metropolitan Area, and Cincinnati Red Bike serves 4 cities in the Cincinnati Metropolitan Area</a:t>
            </a:r>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In the United States, 75 percent of bike-share stations connect to another scheduled public transportation mode within 1 block, 13 percent connect within 1 to 2 blocks, and 11 percent either have no connection or no connection to a scheduled public transportation mode within 2 blocks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bike-share station </a:t>
            </a:r>
            <a:r>
              <a:rPr lang="en-US" sz="1200" b="1" i="0" kern="1200" dirty="0">
                <a:solidFill>
                  <a:schemeClr val="tx1"/>
                </a:solidFill>
                <a:effectLst/>
                <a:latin typeface="+mn-lt"/>
                <a:ea typeface="+mn-ea"/>
                <a:cs typeface="+mn-cs"/>
              </a:rPr>
              <a:t>nearly connects</a:t>
            </a:r>
            <a:r>
              <a:rPr lang="en-US" sz="1200" b="0" i="0" kern="1200" dirty="0">
                <a:solidFill>
                  <a:schemeClr val="tx1"/>
                </a:solidFill>
                <a:effectLst/>
                <a:latin typeface="+mn-lt"/>
                <a:ea typeface="+mn-ea"/>
                <a:cs typeface="+mn-cs"/>
              </a:rPr>
              <a:t> to another mode when it is between one and two blocks of another scheduled public transportation mode</a:t>
            </a:r>
            <a:endParaRPr lang="en-US" sz="1200" dirty="0"/>
          </a:p>
        </p:txBody>
      </p:sp>
      <p:sp>
        <p:nvSpPr>
          <p:cNvPr id="4" name="Slide Number Placeholder 3"/>
          <p:cNvSpPr>
            <a:spLocks noGrp="1"/>
          </p:cNvSpPr>
          <p:nvPr>
            <p:ph type="sldNum" sz="quarter" idx="5"/>
          </p:nvPr>
        </p:nvSpPr>
        <p:spPr/>
        <p:txBody>
          <a:bodyPr/>
          <a:lstStyle/>
          <a:p>
            <a:pPr>
              <a:defRPr/>
            </a:pPr>
            <a:fld id="{9AD6ECD5-2A2B-B845-91E0-E5412DEED3C4}"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26201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81F001-F192-4B12-A322-0BCADBC24E0A}"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332746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1F001-F192-4B12-A322-0BCADBC24E0A}"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412152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1F001-F192-4B12-A322-0BCADBC24E0A}"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3253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4DBCC9-858E-411A-9D03-340B6116D630}" type="datetime1">
              <a:rPr lang="en-US" smtClean="0">
                <a:solidFill>
                  <a:prstClr val="black">
                    <a:tint val="75000"/>
                  </a:prstClr>
                </a:solidFill>
              </a:rPr>
              <a:pPr/>
              <a:t>8/3/2017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0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35807-633C-4411-AC79-2BED954BDCAF}" type="datetime1">
              <a:rPr lang="en-US" smtClean="0">
                <a:solidFill>
                  <a:prstClr val="black">
                    <a:tint val="75000"/>
                  </a:prstClr>
                </a:solidFill>
              </a:rPr>
              <a:pPr/>
              <a:t>8/3/2017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47273"/>
      </p:ext>
    </p:extLst>
  </p:cSld>
  <p:clrMapOvr>
    <a:masterClrMapping/>
  </p:clrMapOvr>
  <p:transition spd="slow" advClick="0" advTm="9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1F001-F192-4B12-A322-0BCADBC24E0A}"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109882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1F001-F192-4B12-A322-0BCADBC24E0A}"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362256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81F001-F192-4B12-A322-0BCADBC24E0A}"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288141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81F001-F192-4B12-A322-0BCADBC24E0A}"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89229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81F001-F192-4B12-A322-0BCADBC24E0A}"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180455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1F001-F192-4B12-A322-0BCADBC24E0A}" type="datetimeFigureOut">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55546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81F001-F192-4B12-A322-0BCADBC24E0A}"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58473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81F001-F192-4B12-A322-0BCADBC24E0A}"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BA188-7B3D-4A76-9354-31BF1AF96991}" type="slidenum">
              <a:rPr lang="en-US" smtClean="0"/>
              <a:t>‹#›</a:t>
            </a:fld>
            <a:endParaRPr lang="en-US"/>
          </a:p>
        </p:txBody>
      </p:sp>
    </p:spTree>
    <p:extLst>
      <p:ext uri="{BB962C8B-B14F-4D97-AF65-F5344CB8AC3E}">
        <p14:creationId xmlns:p14="http://schemas.microsoft.com/office/powerpoint/2010/main" val="242874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1F001-F192-4B12-A322-0BCADBC24E0A}" type="datetimeFigureOut">
              <a:rPr lang="en-US" smtClean="0"/>
              <a:t>8/3/2017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BA188-7B3D-4A76-9354-31BF1AF96991}" type="slidenum">
              <a:rPr lang="en-US" smtClean="0"/>
              <a:t>‹#›</a:t>
            </a:fld>
            <a:endParaRPr lang="en-US"/>
          </a:p>
        </p:txBody>
      </p:sp>
    </p:spTree>
    <p:extLst>
      <p:ext uri="{BB962C8B-B14F-4D97-AF65-F5344CB8AC3E}">
        <p14:creationId xmlns:p14="http://schemas.microsoft.com/office/powerpoint/2010/main" val="4261942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1052E-8FCA-4884-940C-FC81E913E4E6}" type="datetime1">
              <a:rPr lang="en-US" smtClean="0">
                <a:solidFill>
                  <a:prstClr val="black">
                    <a:tint val="75000"/>
                  </a:prstClr>
                </a:solidFill>
              </a:rPr>
              <a:pPr/>
              <a:t>8/3/2017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907256"/>
          </a:xfrm>
          <a:prstGeom prst="rect">
            <a:avLst/>
          </a:prstGeom>
        </p:spPr>
      </p:pic>
    </p:spTree>
    <p:extLst>
      <p:ext uri="{BB962C8B-B14F-4D97-AF65-F5344CB8AC3E}">
        <p14:creationId xmlns:p14="http://schemas.microsoft.com/office/powerpoint/2010/main" val="3737038811"/>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218" y="28632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1FBE-9EC2-4D53-A14E-7028C6CDD997}" type="datetime1">
              <a:rPr lang="en-US" smtClean="0">
                <a:solidFill>
                  <a:prstClr val="black">
                    <a:tint val="75000"/>
                  </a:prstClr>
                </a:solidFill>
              </a:rPr>
              <a:pPr/>
              <a:t>8/3/2017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prstClr val="black">
                    <a:tint val="75000"/>
                  </a:prstClr>
                </a:solidFill>
              </a:rPr>
              <a:t>2</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0719" y="6400800"/>
            <a:ext cx="1950991" cy="251460"/>
          </a:xfrm>
          <a:prstGeom prst="rect">
            <a:avLst/>
          </a:prstGeom>
        </p:spPr>
      </p:pic>
      <p:cxnSp>
        <p:nvCxnSpPr>
          <p:cNvPr id="9" name="Straight Connector 8"/>
          <p:cNvCxnSpPr/>
          <p:nvPr userDrawn="1"/>
        </p:nvCxnSpPr>
        <p:spPr>
          <a:xfrm>
            <a:off x="457200" y="1447800"/>
            <a:ext cx="82296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950445"/>
      </p:ext>
    </p:extLst>
  </p:cSld>
  <p:clrMap bg1="lt1" tx1="dk1" bg2="lt2" tx2="dk2" accent1="accent1" accent2="accent2" accent3="accent3" accent4="accent4" accent5="accent5" accent6="accent6" hlink="hlink" folHlink="folHlink"/>
  <p:sldLayoutIdLst>
    <p:sldLayoutId id="2147483675" r:id="rId1"/>
  </p:sldLayoutIdLst>
  <p:transition spd="slow" advClick="0" advTm="9000">
    <p:pull/>
  </p:transition>
  <p:hf hdr="0" ftr="0" dt="0"/>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Theresa.firestine@dot.gov"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2412" y="1676400"/>
            <a:ext cx="5624745" cy="2123658"/>
          </a:xfrm>
          <a:prstGeom prst="rect">
            <a:avLst/>
          </a:prstGeom>
          <a:noFill/>
        </p:spPr>
        <p:txBody>
          <a:bodyPr wrap="none" rtlCol="0">
            <a:spAutoFit/>
          </a:bodyPr>
          <a:lstStyle/>
          <a:p>
            <a:pPr algn="ctr"/>
            <a:r>
              <a:rPr lang="en-US" sz="4400" b="1" dirty="0">
                <a:solidFill>
                  <a:prstClr val="black"/>
                </a:solidFill>
                <a:cs typeface="Impact"/>
              </a:rPr>
              <a:t>Getting There:</a:t>
            </a:r>
          </a:p>
          <a:p>
            <a:pPr algn="ctr"/>
            <a:r>
              <a:rPr lang="en-US" sz="4400" b="1" dirty="0" err="1">
                <a:solidFill>
                  <a:prstClr val="black"/>
                </a:solidFill>
                <a:cs typeface="Impact"/>
              </a:rPr>
              <a:t>Bikeshare</a:t>
            </a:r>
            <a:r>
              <a:rPr lang="en-US" sz="4400" b="1" dirty="0">
                <a:solidFill>
                  <a:prstClr val="black"/>
                </a:solidFill>
                <a:cs typeface="Impact"/>
              </a:rPr>
              <a:t> Stations and </a:t>
            </a:r>
          </a:p>
          <a:p>
            <a:pPr algn="ctr"/>
            <a:r>
              <a:rPr lang="en-US" sz="4400" b="1" dirty="0">
                <a:solidFill>
                  <a:prstClr val="black"/>
                </a:solidFill>
                <a:cs typeface="Impact"/>
              </a:rPr>
              <a:t>Their Connectivity</a:t>
            </a:r>
          </a:p>
        </p:txBody>
      </p:sp>
      <p:sp>
        <p:nvSpPr>
          <p:cNvPr id="3" name="TextBox 2"/>
          <p:cNvSpPr txBox="1"/>
          <p:nvPr/>
        </p:nvSpPr>
        <p:spPr>
          <a:xfrm>
            <a:off x="381000" y="3952458"/>
            <a:ext cx="8458200" cy="615553"/>
          </a:xfrm>
          <a:prstGeom prst="rect">
            <a:avLst/>
          </a:prstGeom>
          <a:noFill/>
        </p:spPr>
        <p:txBody>
          <a:bodyPr wrap="square" rtlCol="0">
            <a:spAutoFit/>
          </a:bodyPr>
          <a:lstStyle/>
          <a:p>
            <a:pPr algn="ctr"/>
            <a:r>
              <a:rPr lang="en-US" sz="3400" dirty="0">
                <a:solidFill>
                  <a:prstClr val="black"/>
                </a:solidFill>
                <a:cs typeface="Impact"/>
              </a:rPr>
              <a:t>Bureau of Transportation Statistics</a:t>
            </a:r>
          </a:p>
        </p:txBody>
      </p:sp>
    </p:spTree>
    <p:extLst>
      <p:ext uri="{BB962C8B-B14F-4D97-AF65-F5344CB8AC3E}">
        <p14:creationId xmlns:p14="http://schemas.microsoft.com/office/powerpoint/2010/main" val="1491895018"/>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Bike-share Connectivity</a:t>
            </a:r>
            <a:endParaRPr lang="en-US" dirty="0">
              <a:effectLst/>
            </a:endParaRPr>
          </a:p>
        </p:txBody>
      </p:sp>
      <p:graphicFrame>
        <p:nvGraphicFramePr>
          <p:cNvPr id="4" name="Chart 3"/>
          <p:cNvGraphicFramePr>
            <a:graphicFrameLocks/>
          </p:cNvGraphicFramePr>
          <p:nvPr>
            <p:extLst>
              <p:ext uri="{D42A27DB-BD31-4B8C-83A1-F6EECF244321}">
                <p14:modId xmlns:p14="http://schemas.microsoft.com/office/powerpoint/2010/main" val="437409568"/>
              </p:ext>
            </p:extLst>
          </p:nvPr>
        </p:nvGraphicFramePr>
        <p:xfrm>
          <a:off x="990600" y="1676400"/>
          <a:ext cx="7162799"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33698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Modes Bike-share Connects to</a:t>
            </a:r>
            <a:endParaRPr lang="en-US" dirty="0">
              <a:effectLst/>
            </a:endParaRPr>
          </a:p>
        </p:txBody>
      </p:sp>
      <p:sp>
        <p:nvSpPr>
          <p:cNvPr id="6146" name="Content Placeholder 2"/>
          <p:cNvSpPr>
            <a:spLocks noGrp="1"/>
          </p:cNvSpPr>
          <p:nvPr>
            <p:ph idx="1"/>
          </p:nvPr>
        </p:nvSpPr>
        <p:spPr/>
        <p:txBody>
          <a:bodyPr>
            <a:noAutofit/>
          </a:bodyPr>
          <a:lstStyle/>
          <a:p>
            <a:pPr marL="342900" lvl="1" indent="-342900">
              <a:lnSpc>
                <a:spcPct val="90000"/>
              </a:lnSpc>
              <a:buFont typeface="Arial" panose="020B0604020202020204" pitchFamily="34" charset="0"/>
              <a:buChar char="•"/>
            </a:pPr>
            <a:r>
              <a:rPr lang="en-US" sz="1600" dirty="0"/>
              <a:t>75 percent bike-share stations connect with transit modes (transit bus, transit rail, and transit ferry)</a:t>
            </a:r>
          </a:p>
        </p:txBody>
      </p:sp>
      <p:graphicFrame>
        <p:nvGraphicFramePr>
          <p:cNvPr id="5" name="Chart 4"/>
          <p:cNvGraphicFramePr>
            <a:graphicFrameLocks/>
          </p:cNvGraphicFramePr>
          <p:nvPr>
            <p:extLst>
              <p:ext uri="{D42A27DB-BD31-4B8C-83A1-F6EECF244321}">
                <p14:modId xmlns:p14="http://schemas.microsoft.com/office/powerpoint/2010/main" val="2307225360"/>
              </p:ext>
            </p:extLst>
          </p:nvPr>
        </p:nvGraphicFramePr>
        <p:xfrm>
          <a:off x="1371600" y="2209800"/>
          <a:ext cx="65532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318559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Transit with Bike-Share Connectivity</a:t>
            </a:r>
            <a:endParaRPr lang="en-US" dirty="0">
              <a:effectLst/>
            </a:endParaRPr>
          </a:p>
        </p:txBody>
      </p:sp>
      <p:sp>
        <p:nvSpPr>
          <p:cNvPr id="6146" name="Content Placeholder 2"/>
          <p:cNvSpPr>
            <a:spLocks noGrp="1"/>
          </p:cNvSpPr>
          <p:nvPr>
            <p:ph idx="1"/>
          </p:nvPr>
        </p:nvSpPr>
        <p:spPr/>
        <p:txBody>
          <a:bodyPr>
            <a:noAutofit/>
          </a:bodyPr>
          <a:lstStyle/>
          <a:p>
            <a:pPr>
              <a:lnSpc>
                <a:spcPct val="90000"/>
              </a:lnSpc>
            </a:pPr>
            <a:r>
              <a:rPr lang="en-US" sz="1600" dirty="0"/>
              <a:t>Looking a cities with availability…</a:t>
            </a:r>
            <a:endParaRPr lang="en-US" sz="1600"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1775745083"/>
              </p:ext>
            </p:extLst>
          </p:nvPr>
        </p:nvGraphicFramePr>
        <p:xfrm>
          <a:off x="1676400" y="2286000"/>
          <a:ext cx="55626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6698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Contact Information</a:t>
            </a:r>
            <a:endParaRPr lang="en-US" dirty="0">
              <a:effectLst/>
            </a:endParaRPr>
          </a:p>
        </p:txBody>
      </p:sp>
      <p:sp>
        <p:nvSpPr>
          <p:cNvPr id="6146" name="Content Placeholder 2"/>
          <p:cNvSpPr>
            <a:spLocks noGrp="1"/>
          </p:cNvSpPr>
          <p:nvPr>
            <p:ph idx="1"/>
          </p:nvPr>
        </p:nvSpPr>
        <p:spPr/>
        <p:txBody>
          <a:bodyPr>
            <a:noAutofit/>
          </a:bodyPr>
          <a:lstStyle/>
          <a:p>
            <a:pPr marL="0" indent="0" algn="ctr">
              <a:lnSpc>
                <a:spcPct val="90000"/>
              </a:lnSpc>
              <a:buNone/>
            </a:pPr>
            <a:endParaRPr lang="en-US" sz="1600" dirty="0"/>
          </a:p>
          <a:p>
            <a:pPr marL="0" indent="0" algn="ctr">
              <a:lnSpc>
                <a:spcPct val="90000"/>
              </a:lnSpc>
              <a:buNone/>
            </a:pPr>
            <a:endParaRPr lang="en-US" sz="1600" dirty="0"/>
          </a:p>
          <a:p>
            <a:pPr marL="0" indent="0" algn="ctr">
              <a:lnSpc>
                <a:spcPct val="90000"/>
              </a:lnSpc>
              <a:buNone/>
            </a:pPr>
            <a:endParaRPr lang="en-US" sz="1600" dirty="0"/>
          </a:p>
          <a:p>
            <a:pPr marL="0" indent="0" algn="ctr">
              <a:lnSpc>
                <a:spcPct val="90000"/>
              </a:lnSpc>
              <a:buNone/>
            </a:pPr>
            <a:endParaRPr lang="en-US" sz="1600" dirty="0"/>
          </a:p>
          <a:p>
            <a:pPr marL="0" indent="0" algn="ctr">
              <a:lnSpc>
                <a:spcPct val="90000"/>
              </a:lnSpc>
              <a:buNone/>
            </a:pPr>
            <a:r>
              <a:rPr lang="en-US" sz="1600" dirty="0"/>
              <a:t>Theresa Firestine, Senior Economist</a:t>
            </a:r>
          </a:p>
          <a:p>
            <a:pPr marL="0" indent="0" algn="ctr">
              <a:lnSpc>
                <a:spcPct val="90000"/>
              </a:lnSpc>
              <a:buNone/>
            </a:pPr>
            <a:r>
              <a:rPr lang="en-US" sz="1600" dirty="0"/>
              <a:t>U.S. Department of Transportation</a:t>
            </a:r>
          </a:p>
          <a:p>
            <a:pPr marL="0" indent="0" algn="ctr">
              <a:lnSpc>
                <a:spcPct val="90000"/>
              </a:lnSpc>
              <a:buNone/>
            </a:pPr>
            <a:r>
              <a:rPr lang="en-US" sz="1600" dirty="0"/>
              <a:t>Bureau of Transportation Statistics</a:t>
            </a:r>
          </a:p>
          <a:p>
            <a:pPr marL="0" indent="0" algn="ctr">
              <a:lnSpc>
                <a:spcPct val="90000"/>
              </a:lnSpc>
              <a:buNone/>
            </a:pPr>
            <a:r>
              <a:rPr lang="en-US" sz="1600" dirty="0">
                <a:hlinkClick r:id="rId3"/>
              </a:rPr>
              <a:t>theresa.firestine@dot.gov</a:t>
            </a:r>
            <a:endParaRPr lang="en-US" sz="1600" dirty="0"/>
          </a:p>
          <a:p>
            <a:pPr marL="0" indent="0" algn="ctr">
              <a:lnSpc>
                <a:spcPct val="90000"/>
              </a:lnSpc>
              <a:buNone/>
            </a:pPr>
            <a:r>
              <a:rPr lang="en-US" sz="1600" dirty="0"/>
              <a:t>202-366-3629</a:t>
            </a:r>
          </a:p>
        </p:txBody>
      </p:sp>
    </p:spTree>
    <p:extLst>
      <p:ext uri="{BB962C8B-B14F-4D97-AF65-F5344CB8AC3E}">
        <p14:creationId xmlns:p14="http://schemas.microsoft.com/office/powerpoint/2010/main" val="5278154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Intermodal Passenger Connectivity Database</a:t>
            </a:r>
            <a:endParaRPr lang="en-US" dirty="0">
              <a:effectLst/>
            </a:endParaRPr>
          </a:p>
        </p:txBody>
      </p:sp>
      <p:sp>
        <p:nvSpPr>
          <p:cNvPr id="6146" name="Content Placeholder 2"/>
          <p:cNvSpPr>
            <a:spLocks noGrp="1"/>
          </p:cNvSpPr>
          <p:nvPr>
            <p:ph idx="1"/>
          </p:nvPr>
        </p:nvSpPr>
        <p:spPr/>
        <p:txBody>
          <a:bodyPr>
            <a:noAutofit/>
          </a:bodyPr>
          <a:lstStyle/>
          <a:p>
            <a:pPr>
              <a:lnSpc>
                <a:spcPct val="90000"/>
              </a:lnSpc>
            </a:pPr>
            <a:r>
              <a:rPr lang="en-US" sz="1600" dirty="0"/>
              <a:t>Nationwide database of passenger transportation terminals, with data on the availability of connections among the various scheduled public transportation modes at each facility</a:t>
            </a:r>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r>
              <a:rPr lang="en-US" sz="1600" dirty="0"/>
              <a:t>Data can be downloaded in Excel or CSV from BTS website at http://www.transtats.bts.gov/</a:t>
            </a:r>
          </a:p>
        </p:txBody>
      </p:sp>
      <p:graphicFrame>
        <p:nvGraphicFramePr>
          <p:cNvPr id="4" name="Chart 3"/>
          <p:cNvGraphicFramePr>
            <a:graphicFrameLocks/>
          </p:cNvGraphicFramePr>
          <p:nvPr>
            <p:extLst>
              <p:ext uri="{D42A27DB-BD31-4B8C-83A1-F6EECF244321}">
                <p14:modId xmlns:p14="http://schemas.microsoft.com/office/powerpoint/2010/main" val="530702351"/>
              </p:ext>
            </p:extLst>
          </p:nvPr>
        </p:nvGraphicFramePr>
        <p:xfrm>
          <a:off x="762000" y="2133600"/>
          <a:ext cx="76962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587749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What is a Connection?</a:t>
            </a:r>
            <a:endParaRPr lang="en-US" dirty="0">
              <a:effectLst/>
            </a:endParaRPr>
          </a:p>
        </p:txBody>
      </p:sp>
      <p:sp>
        <p:nvSpPr>
          <p:cNvPr id="6146" name="Content Placeholder 2"/>
          <p:cNvSpPr>
            <a:spLocks noGrp="1"/>
          </p:cNvSpPr>
          <p:nvPr>
            <p:ph idx="1"/>
          </p:nvPr>
        </p:nvSpPr>
        <p:spPr/>
        <p:txBody>
          <a:bodyPr>
            <a:noAutofit/>
          </a:bodyPr>
          <a:lstStyle/>
          <a:p>
            <a:pPr>
              <a:lnSpc>
                <a:spcPct val="90000"/>
              </a:lnSpc>
            </a:pPr>
            <a:r>
              <a:rPr lang="en-US" sz="1600" dirty="0"/>
              <a:t>Facility </a:t>
            </a:r>
            <a:r>
              <a:rPr lang="en-US" sz="1600" b="1" dirty="0"/>
              <a:t>connects </a:t>
            </a:r>
            <a:r>
              <a:rPr lang="en-US" sz="1600" dirty="0"/>
              <a:t>when it is directly outside of another scheduled public transportation mode or within one block </a:t>
            </a:r>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p:txBody>
      </p:sp>
      <p:graphicFrame>
        <p:nvGraphicFramePr>
          <p:cNvPr id="4" name="Chart 3"/>
          <p:cNvGraphicFramePr>
            <a:graphicFrameLocks/>
          </p:cNvGraphicFramePr>
          <p:nvPr>
            <p:extLst>
              <p:ext uri="{D42A27DB-BD31-4B8C-83A1-F6EECF244321}">
                <p14:modId xmlns:p14="http://schemas.microsoft.com/office/powerpoint/2010/main" val="1615366730"/>
              </p:ext>
            </p:extLst>
          </p:nvPr>
        </p:nvGraphicFramePr>
        <p:xfrm>
          <a:off x="762000" y="2133600"/>
          <a:ext cx="77724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73974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Other Connections</a:t>
            </a:r>
            <a:endParaRPr lang="en-US" dirty="0">
              <a:effectLst/>
            </a:endParaRPr>
          </a:p>
        </p:txBody>
      </p:sp>
      <p:sp>
        <p:nvSpPr>
          <p:cNvPr id="6146" name="Content Placeholder 2"/>
          <p:cNvSpPr>
            <a:spLocks noGrp="1"/>
          </p:cNvSpPr>
          <p:nvPr>
            <p:ph idx="1"/>
          </p:nvPr>
        </p:nvSpPr>
        <p:spPr/>
        <p:txBody>
          <a:bodyPr>
            <a:noAutofit/>
          </a:bodyPr>
          <a:lstStyle/>
          <a:p>
            <a:pPr>
              <a:lnSpc>
                <a:spcPct val="90000"/>
              </a:lnSpc>
            </a:pPr>
            <a:r>
              <a:rPr lang="en-US" sz="1600" dirty="0"/>
              <a:t>IPCD indicates </a:t>
            </a:r>
            <a:r>
              <a:rPr lang="en-US" sz="1600" b="1" dirty="0"/>
              <a:t>near connectivity</a:t>
            </a:r>
            <a:r>
              <a:rPr lang="en-US" sz="1600" dirty="0"/>
              <a:t> to another mode when a facility or stop is between one and two blocks of another scheduled public transportation mode </a:t>
            </a:r>
          </a:p>
          <a:p>
            <a:pPr>
              <a:lnSpc>
                <a:spcPct val="90000"/>
              </a:lnSpc>
            </a:pPr>
            <a:r>
              <a:rPr lang="en-US" sz="1600" b="1" dirty="0"/>
              <a:t>No connectivity </a:t>
            </a:r>
            <a:r>
              <a:rPr lang="en-US" sz="1600" dirty="0"/>
              <a:t>means that another scheduled public transportation mode serves the same metropolitan area (or city if in a non-metro area) but does not come within two blocks</a:t>
            </a:r>
            <a:endParaRPr lang="en-US" sz="1600" b="1" dirty="0"/>
          </a:p>
          <a:p>
            <a:pPr>
              <a:lnSpc>
                <a:spcPct val="90000"/>
              </a:lnSpc>
            </a:pPr>
            <a:r>
              <a:rPr lang="en-US" sz="1600" b="1" dirty="0"/>
              <a:t>No service </a:t>
            </a:r>
            <a:r>
              <a:rPr lang="en-US" sz="1600" dirty="0"/>
              <a:t>means that the scheduled public transportation mode does not serve the same metropolitan statistical area (or city)</a:t>
            </a:r>
            <a:endParaRPr lang="en-US" sz="1600" b="1"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p:txBody>
      </p:sp>
    </p:spTree>
    <p:extLst>
      <p:ext uri="{BB962C8B-B14F-4D97-AF65-F5344CB8AC3E}">
        <p14:creationId xmlns:p14="http://schemas.microsoft.com/office/powerpoint/2010/main" val="289037251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Sample Records</a:t>
            </a:r>
            <a:endParaRPr lang="en-US" dirty="0">
              <a:effectLst/>
            </a:endParaRPr>
          </a:p>
        </p:txBody>
      </p:sp>
      <p:sp>
        <p:nvSpPr>
          <p:cNvPr id="6146" name="Content Placeholder 2"/>
          <p:cNvSpPr>
            <a:spLocks noGrp="1"/>
          </p:cNvSpPr>
          <p:nvPr>
            <p:ph idx="1"/>
          </p:nvPr>
        </p:nvSpPr>
        <p:spPr/>
        <p:txBody>
          <a:bodyPr>
            <a:noAutofit/>
          </a:bodyPr>
          <a:lstStyle/>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a:p>
            <a:pPr>
              <a:lnSpc>
                <a:spcPct val="90000"/>
              </a:lnSpc>
            </a:pP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720438185"/>
              </p:ext>
            </p:extLst>
          </p:nvPr>
        </p:nvGraphicFramePr>
        <p:xfrm>
          <a:off x="152401" y="2209800"/>
          <a:ext cx="8839199" cy="2303444"/>
        </p:xfrm>
        <a:graphic>
          <a:graphicData uri="http://schemas.openxmlformats.org/drawingml/2006/table">
            <a:tbl>
              <a:tblPr>
                <a:tableStyleId>{5C22544A-7EE6-4342-B048-85BDC9FD1C3A}</a:tableStyleId>
              </a:tblPr>
              <a:tblGrid>
                <a:gridCol w="838199">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838200">
                  <a:extLst>
                    <a:ext uri="{9D8B030D-6E8A-4147-A177-3AD203B41FA5}">
                      <a16:colId xmlns:a16="http://schemas.microsoft.com/office/drawing/2014/main" val="20009"/>
                    </a:ext>
                  </a:extLst>
                </a:gridCol>
                <a:gridCol w="914400">
                  <a:extLst>
                    <a:ext uri="{9D8B030D-6E8A-4147-A177-3AD203B41FA5}">
                      <a16:colId xmlns:a16="http://schemas.microsoft.com/office/drawing/2014/main" val="20010"/>
                    </a:ext>
                  </a:extLst>
                </a:gridCol>
              </a:tblGrid>
              <a:tr h="769181">
                <a:tc>
                  <a:txBody>
                    <a:bodyPr/>
                    <a:lstStyle/>
                    <a:p>
                      <a:pPr algn="l" fontAlgn="b"/>
                      <a:r>
                        <a:rPr lang="en-US" sz="1300" b="0" i="0" u="none" strike="noStrike" dirty="0">
                          <a:solidFill>
                            <a:srgbClr val="000000"/>
                          </a:solidFill>
                          <a:effectLst/>
                          <a:latin typeface="+mj-lt"/>
                        </a:rPr>
                        <a:t>FACILITY_ID</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j-lt"/>
                        </a:rPr>
                        <a:t>ADDRESS</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j-lt"/>
                        </a:rPr>
                        <a:t>CITY</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j-lt"/>
                        </a:rPr>
                        <a:t>STATE</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j-lt"/>
                        </a:rPr>
                        <a:t>ZIP CODE</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j-lt"/>
                        </a:rPr>
                        <a:t>FACILITY_NAME</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j-lt"/>
                        </a:rPr>
                        <a:t>LONGITUDE</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j-lt"/>
                        </a:rPr>
                        <a:t>LATITUDE</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j-lt"/>
                        </a:rPr>
                        <a:t>FACILITY_TYPE</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j-lt"/>
                        </a:rPr>
                        <a:t>FERRY_ TRANSIT</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j-lt"/>
                        </a:rPr>
                        <a:t>BUS_ INTERCITY</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9181">
                <a:tc>
                  <a:txBody>
                    <a:bodyPr/>
                    <a:lstStyle/>
                    <a:p>
                      <a:pPr algn="l" fontAlgn="b"/>
                      <a:r>
                        <a:rPr lang="en-US" sz="1300" b="0" i="0" u="none" strike="noStrike" dirty="0">
                          <a:solidFill>
                            <a:srgbClr val="000000"/>
                          </a:solidFill>
                          <a:effectLst/>
                          <a:latin typeface="Calibri"/>
                        </a:rPr>
                        <a:t>DC2058001</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5th &amp; F St NW</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Washington</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DC</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20580</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5th &amp; F St NW</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-77.019347</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38.897222</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12</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a:rPr>
                        <a:t>3</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a:rPr>
                        <a:t>0</a:t>
                      </a:r>
                    </a:p>
                  </a:txBody>
                  <a:tcPr marL="9288" marR="9288" marT="92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5082">
                <a:tc>
                  <a:txBody>
                    <a:bodyPr/>
                    <a:lstStyle/>
                    <a:p>
                      <a:pPr algn="l" fontAlgn="b"/>
                      <a:r>
                        <a:rPr lang="en-US" sz="1300" u="none" strike="noStrike" dirty="0">
                          <a:effectLst/>
                          <a:latin typeface="+mj-lt"/>
                        </a:rPr>
                        <a:t>DC2000107</a:t>
                      </a:r>
                      <a:endParaRPr lang="en-US" sz="1300" b="0" i="0" u="none" strike="noStrike" dirty="0">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a:effectLst/>
                          <a:latin typeface="+mj-lt"/>
                        </a:rPr>
                        <a:t>450 F St NW</a:t>
                      </a:r>
                      <a:endParaRPr lang="en-US" sz="1300" b="0" i="0" u="none" strike="noStrike">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a:effectLst/>
                          <a:latin typeface="+mj-lt"/>
                        </a:rPr>
                        <a:t>Washington</a:t>
                      </a:r>
                      <a:endParaRPr lang="en-US" sz="1300" b="0" i="0" u="none" strike="noStrike">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a:effectLst/>
                          <a:latin typeface="+mj-lt"/>
                        </a:rPr>
                        <a:t>DC</a:t>
                      </a:r>
                      <a:endParaRPr lang="en-US" sz="1300" b="0" i="0" u="none" strike="noStrike">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latin typeface="+mj-lt"/>
                        </a:rPr>
                        <a:t>20001</a:t>
                      </a:r>
                      <a:endParaRPr lang="en-US" sz="1300" b="0" i="0" u="none" strike="noStrike" dirty="0">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latin typeface="+mj-lt"/>
                        </a:rPr>
                        <a:t>Judiciary Square</a:t>
                      </a:r>
                      <a:endParaRPr lang="en-US" sz="1300" b="0" i="0" u="none" strike="noStrike" dirty="0">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latin typeface="+mj-lt"/>
                        </a:rPr>
                        <a:t>-77.017566</a:t>
                      </a:r>
                      <a:endParaRPr lang="en-US" sz="1300" b="0" i="0" u="none" strike="noStrike" dirty="0">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u="none" strike="noStrike" dirty="0">
                          <a:effectLst/>
                          <a:latin typeface="+mj-lt"/>
                        </a:rPr>
                        <a:t>38.897211</a:t>
                      </a:r>
                      <a:endParaRPr lang="en-US" sz="1300" b="0" i="0" u="none" strike="noStrike" dirty="0">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u="none" strike="noStrike" dirty="0">
                          <a:effectLst/>
                          <a:latin typeface="+mj-lt"/>
                        </a:rPr>
                        <a:t>9</a:t>
                      </a:r>
                      <a:endParaRPr lang="en-US" sz="1300" b="0" i="0" u="none" strike="noStrike" dirty="0">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u="none" strike="noStrike" dirty="0">
                          <a:effectLst/>
                          <a:latin typeface="+mj-lt"/>
                        </a:rPr>
                        <a:t>3</a:t>
                      </a:r>
                      <a:endParaRPr lang="en-US" sz="1300" b="0" i="0" u="none" strike="noStrike" dirty="0">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u="none" strike="noStrike" dirty="0">
                          <a:effectLst/>
                          <a:latin typeface="+mj-lt"/>
                        </a:rPr>
                        <a:t>0</a:t>
                      </a:r>
                      <a:endParaRPr lang="en-US" sz="1300" b="0" i="0" u="none" strike="noStrike" dirty="0">
                        <a:solidFill>
                          <a:srgbClr val="000000"/>
                        </a:solidFill>
                        <a:effectLst/>
                        <a:latin typeface="+mj-lt"/>
                      </a:endParaRPr>
                    </a:p>
                  </a:txBody>
                  <a:tcPr marL="5913" marR="5913" marT="59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Content Placeholder 2"/>
          <p:cNvSpPr txBox="1">
            <a:spLocks/>
          </p:cNvSpPr>
          <p:nvPr/>
        </p:nvSpPr>
        <p:spPr>
          <a:xfrm>
            <a:off x="381000" y="4800600"/>
            <a:ext cx="8448675"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600" dirty="0">
                <a:solidFill>
                  <a:prstClr val="black"/>
                </a:solidFill>
              </a:rPr>
              <a:t>0 = no connectivity but available in the metro- or micro-</a:t>
            </a:r>
            <a:r>
              <a:rPr lang="en-US" sz="1600" dirty="0" err="1">
                <a:solidFill>
                  <a:prstClr val="black"/>
                </a:solidFill>
              </a:rPr>
              <a:t>politan</a:t>
            </a:r>
            <a:r>
              <a:rPr lang="en-US" sz="1600" dirty="0">
                <a:solidFill>
                  <a:prstClr val="black"/>
                </a:solidFill>
              </a:rPr>
              <a:t> area (or city if not located in a MSA)</a:t>
            </a:r>
          </a:p>
          <a:p>
            <a:pPr marL="0" indent="0">
              <a:lnSpc>
                <a:spcPct val="90000"/>
              </a:lnSpc>
              <a:buFont typeface="Arial" panose="020B0604020202020204" pitchFamily="34" charset="0"/>
              <a:buNone/>
            </a:pPr>
            <a:r>
              <a:rPr lang="en-US" sz="1600" dirty="0">
                <a:solidFill>
                  <a:prstClr val="black"/>
                </a:solidFill>
              </a:rPr>
              <a:t>1 = connected</a:t>
            </a:r>
          </a:p>
          <a:p>
            <a:pPr marL="0" indent="0">
              <a:lnSpc>
                <a:spcPct val="90000"/>
              </a:lnSpc>
              <a:buFont typeface="Arial" panose="020B0604020202020204" pitchFamily="34" charset="0"/>
              <a:buNone/>
            </a:pPr>
            <a:r>
              <a:rPr lang="en-US" sz="1600" dirty="0">
                <a:solidFill>
                  <a:prstClr val="black"/>
                </a:solidFill>
              </a:rPr>
              <a:t>2 = near connectivity</a:t>
            </a:r>
          </a:p>
          <a:p>
            <a:pPr marL="0" indent="0">
              <a:lnSpc>
                <a:spcPct val="90000"/>
              </a:lnSpc>
              <a:buFont typeface="Arial" panose="020B0604020202020204" pitchFamily="34" charset="0"/>
              <a:buNone/>
            </a:pPr>
            <a:r>
              <a:rPr lang="en-US" sz="1600" dirty="0">
                <a:solidFill>
                  <a:prstClr val="black"/>
                </a:solidFill>
              </a:rPr>
              <a:t>3 = no connectivity and available in the metro- or micro-</a:t>
            </a:r>
            <a:r>
              <a:rPr lang="en-US" sz="1600" dirty="0" err="1">
                <a:solidFill>
                  <a:prstClr val="black"/>
                </a:solidFill>
              </a:rPr>
              <a:t>politan</a:t>
            </a:r>
            <a:r>
              <a:rPr lang="en-US" sz="1600" dirty="0">
                <a:solidFill>
                  <a:prstClr val="black"/>
                </a:solidFill>
              </a:rPr>
              <a:t> area (or city if not located in a MSA)</a:t>
            </a:r>
          </a:p>
          <a:p>
            <a:pPr marL="0" indent="0">
              <a:lnSpc>
                <a:spcPct val="90000"/>
              </a:lnSpc>
              <a:buFont typeface="Arial" panose="020B0604020202020204" pitchFamily="34" charset="0"/>
              <a:buNone/>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a:p>
            <a:pPr>
              <a:lnSpc>
                <a:spcPct val="90000"/>
              </a:lnSpc>
            </a:pPr>
            <a:endParaRPr lang="en-US" sz="1600" dirty="0">
              <a:solidFill>
                <a:prstClr val="black"/>
              </a:solidFill>
            </a:endParaRPr>
          </a:p>
        </p:txBody>
      </p:sp>
    </p:spTree>
    <p:extLst>
      <p:ext uri="{BB962C8B-B14F-4D97-AF65-F5344CB8AC3E}">
        <p14:creationId xmlns:p14="http://schemas.microsoft.com/office/powerpoint/2010/main" val="375848849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St NW and 5</a:t>
            </a:r>
            <a:r>
              <a:rPr lang="en-US" baseline="30000" dirty="0"/>
              <a:t>th</a:t>
            </a:r>
            <a:r>
              <a:rPr lang="en-US" dirty="0"/>
              <a:t> St NW, DC</a:t>
            </a: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6</a:t>
            </a:fld>
            <a:endParaRPr lang="en-US">
              <a:solidFill>
                <a:prstClr val="black">
                  <a:tint val="75000"/>
                </a:prstClr>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609" r="11622" b="24987"/>
          <a:stretch/>
        </p:blipFill>
        <p:spPr bwMode="auto">
          <a:xfrm>
            <a:off x="310116" y="1489968"/>
            <a:ext cx="8534400" cy="474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5-Point Star 4"/>
          <p:cNvSpPr/>
          <p:nvPr/>
        </p:nvSpPr>
        <p:spPr>
          <a:xfrm>
            <a:off x="3048000" y="3793097"/>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Multiply 5"/>
          <p:cNvSpPr/>
          <p:nvPr/>
        </p:nvSpPr>
        <p:spPr>
          <a:xfrm>
            <a:off x="6553200" y="3793096"/>
            <a:ext cx="381000" cy="397903"/>
          </a:xfrm>
          <a:prstGeom prst="mathMultiply">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63767474"/>
      </p:ext>
    </p:extLst>
  </p:cSld>
  <p:clrMapOvr>
    <a:masterClrMapping/>
  </p:clrMapOvr>
  <p:transition spd="slow" advClick="0" advTm="9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Bike-share</a:t>
            </a:r>
            <a:endParaRPr lang="en-US" dirty="0">
              <a:effectLst/>
            </a:endParaRPr>
          </a:p>
        </p:txBody>
      </p:sp>
      <p:sp>
        <p:nvSpPr>
          <p:cNvPr id="6146" name="Content Placeholder 2"/>
          <p:cNvSpPr>
            <a:spLocks noGrp="1"/>
          </p:cNvSpPr>
          <p:nvPr>
            <p:ph idx="1"/>
          </p:nvPr>
        </p:nvSpPr>
        <p:spPr/>
        <p:txBody>
          <a:bodyPr>
            <a:noAutofit/>
          </a:bodyPr>
          <a:lstStyle/>
          <a:p>
            <a:pPr>
              <a:lnSpc>
                <a:spcPct val="90000"/>
              </a:lnSpc>
            </a:pPr>
            <a:r>
              <a:rPr lang="en-US" sz="1600" dirty="0"/>
              <a:t>A bicycle (bike) sharing system is a service where bikes are available for shared use to individuals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286000"/>
            <a:ext cx="2335669" cy="4148886"/>
          </a:xfrm>
          <a:prstGeom prst="rect">
            <a:avLst/>
          </a:prstGeom>
        </p:spPr>
      </p:pic>
    </p:spTree>
    <p:extLst>
      <p:ext uri="{BB962C8B-B14F-4D97-AF65-F5344CB8AC3E}">
        <p14:creationId xmlns:p14="http://schemas.microsoft.com/office/powerpoint/2010/main" val="90245754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Bike-share in the IPCD</a:t>
            </a:r>
            <a:endParaRPr lang="en-US" dirty="0">
              <a:effectLst/>
            </a:endParaRPr>
          </a:p>
        </p:txBody>
      </p:sp>
      <p:sp>
        <p:nvSpPr>
          <p:cNvPr id="6146" name="Content Placeholder 2"/>
          <p:cNvSpPr>
            <a:spLocks noGrp="1"/>
          </p:cNvSpPr>
          <p:nvPr>
            <p:ph idx="1"/>
          </p:nvPr>
        </p:nvSpPr>
        <p:spPr/>
        <p:txBody>
          <a:bodyPr>
            <a:noAutofit/>
          </a:bodyPr>
          <a:lstStyle/>
          <a:p>
            <a:pPr>
              <a:lnSpc>
                <a:spcPct val="90000"/>
              </a:lnSpc>
            </a:pPr>
            <a:r>
              <a:rPr lang="en-US" sz="1600" dirty="0"/>
              <a:t>The IPCD includes bike-share systems open to the general public that are IT-automated and station based </a:t>
            </a:r>
          </a:p>
          <a:p>
            <a:pPr lvl="1">
              <a:lnSpc>
                <a:spcPct val="90000"/>
              </a:lnSpc>
            </a:pPr>
            <a:r>
              <a:rPr lang="en-US" sz="1600" dirty="0"/>
              <a:t>3,982 U.S. bike-share stations</a:t>
            </a:r>
          </a:p>
          <a:p>
            <a:pPr lvl="1">
              <a:lnSpc>
                <a:spcPct val="90000"/>
              </a:lnSpc>
            </a:pPr>
            <a:r>
              <a:rPr lang="en-US" sz="1600" dirty="0"/>
              <a:t>72 bike-share systems operate these stations</a:t>
            </a:r>
          </a:p>
          <a:p>
            <a:pPr marL="457200" lvl="1" indent="0">
              <a:lnSpc>
                <a:spcPct val="90000"/>
              </a:lnSpc>
              <a:buNone/>
            </a:pPr>
            <a:endParaRPr lang="en-US" sz="1600" dirty="0"/>
          </a:p>
        </p:txBody>
      </p:sp>
      <p:pic>
        <p:nvPicPr>
          <p:cNvPr id="1026" name="Picture 2" descr="Image result for bikeshare s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895600"/>
            <a:ext cx="59597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3228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oAutofit/>
          </a:bodyPr>
          <a:lstStyle/>
          <a:p>
            <a:r>
              <a:rPr lang="en-US" b="1" dirty="0">
                <a:effectLst/>
              </a:rPr>
              <a:t>Cities with Bike-share</a:t>
            </a:r>
            <a:endParaRPr lang="en-US" dirty="0">
              <a:effectLst/>
            </a:endParaRPr>
          </a:p>
        </p:txBody>
      </p:sp>
      <p:sp>
        <p:nvSpPr>
          <p:cNvPr id="6146" name="Content Placeholder 2"/>
          <p:cNvSpPr>
            <a:spLocks noGrp="1"/>
          </p:cNvSpPr>
          <p:nvPr>
            <p:ph idx="1"/>
          </p:nvPr>
        </p:nvSpPr>
        <p:spPr/>
        <p:txBody>
          <a:bodyPr>
            <a:noAutofit/>
          </a:bodyPr>
          <a:lstStyle/>
          <a:p>
            <a:pPr>
              <a:lnSpc>
                <a:spcPct val="90000"/>
              </a:lnSpc>
            </a:pPr>
            <a:r>
              <a:rPr lang="en-US" sz="1600" dirty="0"/>
              <a:t>Bike-share operates in 124 U.S cities </a:t>
            </a:r>
          </a:p>
          <a:p>
            <a:pPr>
              <a:lnSpc>
                <a:spcPct val="90000"/>
              </a:lnSpc>
            </a:pPr>
            <a:r>
              <a:rPr lang="en-US" sz="1600" dirty="0"/>
              <a:t>13 systems operate across 1 or more cities within a metropolitan area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209800"/>
            <a:ext cx="5630779" cy="4114800"/>
          </a:xfrm>
          <a:prstGeom prst="rect">
            <a:avLst/>
          </a:prstGeom>
        </p:spPr>
      </p:pic>
    </p:spTree>
    <p:extLst>
      <p:ext uri="{BB962C8B-B14F-4D97-AF65-F5344CB8AC3E}">
        <p14:creationId xmlns:p14="http://schemas.microsoft.com/office/powerpoint/2010/main" val="222969311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989</Words>
  <Application>Microsoft Office PowerPoint</Application>
  <PresentationFormat>On-screen Show (4:3)</PresentationFormat>
  <Paragraphs>188</Paragraphs>
  <Slides>13</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Impact</vt:lpstr>
      <vt:lpstr>Times New Roman</vt:lpstr>
      <vt:lpstr>Office Theme</vt:lpstr>
      <vt:lpstr>1_Office Theme</vt:lpstr>
      <vt:lpstr>Custom Design</vt:lpstr>
      <vt:lpstr>PowerPoint Presentation</vt:lpstr>
      <vt:lpstr>Intermodal Passenger Connectivity Database</vt:lpstr>
      <vt:lpstr>What is a Connection?</vt:lpstr>
      <vt:lpstr>Other Connections</vt:lpstr>
      <vt:lpstr>Sample Records</vt:lpstr>
      <vt:lpstr>F St NW and 5th St NW, DC</vt:lpstr>
      <vt:lpstr>Bike-share</vt:lpstr>
      <vt:lpstr>Bike-share in the IPCD</vt:lpstr>
      <vt:lpstr>Cities with Bike-share</vt:lpstr>
      <vt:lpstr>Bike-share Connectivity</vt:lpstr>
      <vt:lpstr>Modes Bike-share Connects to</vt:lpstr>
      <vt:lpstr>Transit with Bike-Share Connectivity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Ah Do</dc:creator>
  <cp:lastModifiedBy>Solomon, Todd (OST)</cp:lastModifiedBy>
  <cp:revision>2</cp:revision>
  <dcterms:created xsi:type="dcterms:W3CDTF">2017-04-25T16:52:46Z</dcterms:created>
  <dcterms:modified xsi:type="dcterms:W3CDTF">2017-08-03T15:58:59Z</dcterms:modified>
</cp:coreProperties>
</file>