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8D816-94D9-4FE5-BF7B-BAEB91E7E48F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3A16-1F28-47FA-B46D-ADD1AC476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73C1-5BA2-4CAA-BFAB-2E8E25CC923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6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73C1-5BA2-4CAA-BFAB-2E8E25CC923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0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73C1-5BA2-4CAA-BFAB-2E8E25CC923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3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73C1-5BA2-4CAA-BFAB-2E8E25CC923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1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73C1-5BA2-4CAA-BFAB-2E8E25CC923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3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73C1-5BA2-4CAA-BFAB-2E8E25CC923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8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73C1-5BA2-4CAA-BFAB-2E8E25CC923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22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2235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73C1-5BA2-4CAA-BFAB-2E8E25CC923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8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213-FCE2-48D4-AB91-B4AEFEE355F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0124-F791-40E7-B5B2-17ECFA7E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213-FCE2-48D4-AB91-B4AEFEE355F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0124-F791-40E7-B5B2-17ECFA7E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213-FCE2-48D4-AB91-B4AEFEE355F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0124-F791-40E7-B5B2-17ECFA7E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8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213-FCE2-48D4-AB91-B4AEFEE355F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0124-F791-40E7-B5B2-17ECFA7E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2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213-FCE2-48D4-AB91-B4AEFEE355F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0124-F791-40E7-B5B2-17ECFA7E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213-FCE2-48D4-AB91-B4AEFEE355F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0124-F791-40E7-B5B2-17ECFA7E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7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213-FCE2-48D4-AB91-B4AEFEE355F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0124-F791-40E7-B5B2-17ECFA7E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5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213-FCE2-48D4-AB91-B4AEFEE355F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0124-F791-40E7-B5B2-17ECFA7E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213-FCE2-48D4-AB91-B4AEFEE355F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0124-F791-40E7-B5B2-17ECFA7E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2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213-FCE2-48D4-AB91-B4AEFEE355F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0124-F791-40E7-B5B2-17ECFA7E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1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213-FCE2-48D4-AB91-B4AEFEE355F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0124-F791-40E7-B5B2-17ECFA7E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8213-FCE2-48D4-AB91-B4AEFEE355F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20124-F791-40E7-B5B2-17ECFA7E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4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environment/bicycle_pedestrian/countpilot/" TargetMode="External"/><Relationship Id="rId2" Type="http://schemas.openxmlformats.org/officeDocument/2006/relationships/hyperlink" Target="http://www.trb.org/Main/Blurbs/171973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hwa.dot.gov/environment/bicycle_pedestrian/publications/tmg_coding/" TargetMode="External"/><Relationship Id="rId4" Type="http://schemas.openxmlformats.org/officeDocument/2006/relationships/hyperlink" Target="http://www.fhwa.dot.gov/policyinformation/tmguid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pubs.trb.org/onlinepubs/nchrp/nchrp_rpt_797errata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FHWA Support for Bicycle</a:t>
            </a:r>
            <a:br>
              <a:rPr lang="en-US" dirty="0"/>
            </a:br>
            <a:r>
              <a:rPr lang="en-US" dirty="0"/>
              <a:t>(&amp; Pedestrian) Counting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944812"/>
            <a:ext cx="6400800" cy="177958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Jeremy Raw, P.E.</a:t>
            </a:r>
          </a:p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Office of Planning</a:t>
            </a:r>
          </a:p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Federal Highway Administration</a:t>
            </a:r>
          </a:p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April 25,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6100" y="5715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BBB59">
                    <a:lumMod val="20000"/>
                    <a:lumOff val="80000"/>
                  </a:srgbClr>
                </a:solidFill>
              </a:rPr>
              <a:t>BTS Behind the Numbers: Bicycle Counting</a:t>
            </a:r>
          </a:p>
        </p:txBody>
      </p:sp>
    </p:spTree>
    <p:extLst>
      <p:ext uri="{BB962C8B-B14F-4D97-AF65-F5344CB8AC3E}">
        <p14:creationId xmlns:p14="http://schemas.microsoft.com/office/powerpoint/2010/main" val="212770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Traffic Monitoring Guide Data Format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327498" y="1295401"/>
            <a:ext cx="3654702" cy="4728973"/>
            <a:chOff x="4122420" y="300227"/>
            <a:chExt cx="4895215" cy="6334125"/>
          </a:xfrm>
        </p:grpSpPr>
        <p:sp>
          <p:nvSpPr>
            <p:cNvPr id="8" name="object 4"/>
            <p:cNvSpPr/>
            <p:nvPr/>
          </p:nvSpPr>
          <p:spPr>
            <a:xfrm>
              <a:off x="4126991" y="304800"/>
              <a:ext cx="4885944" cy="6324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5"/>
            <p:cNvSpPr/>
            <p:nvPr/>
          </p:nvSpPr>
          <p:spPr>
            <a:xfrm>
              <a:off x="4122420" y="300227"/>
              <a:ext cx="4895215" cy="6334125"/>
            </a:xfrm>
            <a:custGeom>
              <a:avLst/>
              <a:gdLst/>
              <a:ahLst/>
              <a:cxnLst/>
              <a:rect l="l" t="t" r="r" b="b"/>
              <a:pathLst>
                <a:path w="4895215" h="6334125">
                  <a:moveTo>
                    <a:pt x="0" y="6333744"/>
                  </a:moveTo>
                  <a:lnTo>
                    <a:pt x="4895087" y="6333744"/>
                  </a:lnTo>
                  <a:lnTo>
                    <a:pt x="4895087" y="0"/>
                  </a:lnTo>
                  <a:lnTo>
                    <a:pt x="0" y="0"/>
                  </a:lnTo>
                  <a:lnTo>
                    <a:pt x="0" y="6333744"/>
                  </a:lnTo>
                  <a:close/>
                </a:path>
              </a:pathLst>
            </a:custGeom>
            <a:ln w="9144">
              <a:solidFill>
                <a:srgbClr val="0C1E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6"/>
            <p:cNvSpPr txBox="1"/>
            <p:nvPr/>
          </p:nvSpPr>
          <p:spPr>
            <a:xfrm>
              <a:off x="5876545" y="2615183"/>
              <a:ext cx="2542540" cy="659593"/>
            </a:xfrm>
            <a:prstGeom prst="rect">
              <a:avLst/>
            </a:prstGeom>
            <a:solidFill>
              <a:srgbClr val="FFFFFD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301625"/>
              <a:r>
                <a:rPr sz="1600" spc="-10" dirty="0">
                  <a:solidFill>
                    <a:srgbClr val="0C1E2C"/>
                  </a:solidFill>
                  <a:cs typeface="Calibri"/>
                </a:rPr>
                <a:t>Upd</a:t>
              </a:r>
              <a:r>
                <a:rPr sz="1600" spc="-25" dirty="0">
                  <a:solidFill>
                    <a:srgbClr val="0C1E2C"/>
                  </a:solidFill>
                  <a:cs typeface="Calibri"/>
                </a:rPr>
                <a:t>a</a:t>
              </a:r>
              <a:r>
                <a:rPr sz="1600" spc="-20" dirty="0">
                  <a:solidFill>
                    <a:srgbClr val="0C1E2C"/>
                  </a:solidFill>
                  <a:cs typeface="Calibri"/>
                </a:rPr>
                <a:t>t</a:t>
              </a:r>
              <a:r>
                <a:rPr sz="1600" spc="-10" dirty="0">
                  <a:solidFill>
                    <a:srgbClr val="0C1E2C"/>
                  </a:solidFill>
                  <a:cs typeface="Calibri"/>
                </a:rPr>
                <a:t>ed:</a:t>
              </a:r>
              <a:r>
                <a:rPr sz="1600" spc="-15" dirty="0">
                  <a:solidFill>
                    <a:srgbClr val="0C1E2C"/>
                  </a:solidFill>
                  <a:cs typeface="Calibri"/>
                </a:rPr>
                <a:t> Oc</a:t>
              </a:r>
              <a:r>
                <a:rPr sz="1600" spc="-20" dirty="0">
                  <a:solidFill>
                    <a:srgbClr val="0C1E2C"/>
                  </a:solidFill>
                  <a:cs typeface="Calibri"/>
                </a:rPr>
                <a:t>t</a:t>
              </a:r>
              <a:r>
                <a:rPr sz="1600" spc="-15" dirty="0">
                  <a:solidFill>
                    <a:srgbClr val="0C1E2C"/>
                  </a:solidFill>
                  <a:cs typeface="Calibri"/>
                </a:rPr>
                <a:t>obe</a:t>
              </a:r>
              <a:r>
                <a:rPr sz="1600" spc="-10" dirty="0">
                  <a:solidFill>
                    <a:srgbClr val="0C1E2C"/>
                  </a:solidFill>
                  <a:cs typeface="Calibri"/>
                </a:rPr>
                <a:t>r</a:t>
              </a:r>
              <a:r>
                <a:rPr sz="1600" spc="15" dirty="0">
                  <a:solidFill>
                    <a:srgbClr val="0C1E2C"/>
                  </a:solidFill>
                  <a:cs typeface="Calibri"/>
                </a:rPr>
                <a:t> </a:t>
              </a:r>
              <a:r>
                <a:rPr sz="1600" spc="-15" dirty="0">
                  <a:solidFill>
                    <a:srgbClr val="0C1E2C"/>
                  </a:solidFill>
                  <a:cs typeface="Calibri"/>
                </a:rPr>
                <a:t>201</a:t>
              </a:r>
              <a:r>
                <a:rPr sz="1600" spc="-10" dirty="0">
                  <a:solidFill>
                    <a:srgbClr val="0C1E2C"/>
                  </a:solidFill>
                  <a:cs typeface="Calibri"/>
                </a:rPr>
                <a:t>6</a:t>
              </a:r>
              <a:endParaRPr sz="1600">
                <a:solidFill>
                  <a:prstClr val="black"/>
                </a:solidFill>
                <a:cs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33600" y="1417639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Definitive Formats for Motorized and Nonmotorized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All data for TMAS must be in these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Nonmotorized format is concise, flexible, powerful…</a:t>
            </a:r>
          </a:p>
        </p:txBody>
      </p:sp>
    </p:spTree>
    <p:extLst>
      <p:ext uri="{BB962C8B-B14F-4D97-AF65-F5344CB8AC3E}">
        <p14:creationId xmlns:p14="http://schemas.microsoft.com/office/powerpoint/2010/main" val="292937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Traffic Monitoring Guide Data Format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327498" y="1295401"/>
            <a:ext cx="3654702" cy="4728973"/>
            <a:chOff x="4122420" y="300227"/>
            <a:chExt cx="4895215" cy="6334125"/>
          </a:xfrm>
        </p:grpSpPr>
        <p:sp>
          <p:nvSpPr>
            <p:cNvPr id="8" name="object 4"/>
            <p:cNvSpPr/>
            <p:nvPr/>
          </p:nvSpPr>
          <p:spPr>
            <a:xfrm>
              <a:off x="4126991" y="304800"/>
              <a:ext cx="4885944" cy="6324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5"/>
            <p:cNvSpPr/>
            <p:nvPr/>
          </p:nvSpPr>
          <p:spPr>
            <a:xfrm>
              <a:off x="4122420" y="300227"/>
              <a:ext cx="4895215" cy="6334125"/>
            </a:xfrm>
            <a:custGeom>
              <a:avLst/>
              <a:gdLst/>
              <a:ahLst/>
              <a:cxnLst/>
              <a:rect l="l" t="t" r="r" b="b"/>
              <a:pathLst>
                <a:path w="4895215" h="6334125">
                  <a:moveTo>
                    <a:pt x="0" y="6333744"/>
                  </a:moveTo>
                  <a:lnTo>
                    <a:pt x="4895087" y="6333744"/>
                  </a:lnTo>
                  <a:lnTo>
                    <a:pt x="4895087" y="0"/>
                  </a:lnTo>
                  <a:lnTo>
                    <a:pt x="0" y="0"/>
                  </a:lnTo>
                  <a:lnTo>
                    <a:pt x="0" y="6333744"/>
                  </a:lnTo>
                  <a:close/>
                </a:path>
              </a:pathLst>
            </a:custGeom>
            <a:ln w="9144">
              <a:solidFill>
                <a:srgbClr val="0C1E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6"/>
            <p:cNvSpPr txBox="1"/>
            <p:nvPr/>
          </p:nvSpPr>
          <p:spPr>
            <a:xfrm>
              <a:off x="5876545" y="2615183"/>
              <a:ext cx="2542540" cy="659593"/>
            </a:xfrm>
            <a:prstGeom prst="rect">
              <a:avLst/>
            </a:prstGeom>
            <a:solidFill>
              <a:srgbClr val="FFFFFD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301625"/>
              <a:r>
                <a:rPr sz="1600" spc="-10" dirty="0">
                  <a:solidFill>
                    <a:srgbClr val="0C1E2C"/>
                  </a:solidFill>
                  <a:cs typeface="Calibri"/>
                </a:rPr>
                <a:t>Upd</a:t>
              </a:r>
              <a:r>
                <a:rPr sz="1600" spc="-25" dirty="0">
                  <a:solidFill>
                    <a:srgbClr val="0C1E2C"/>
                  </a:solidFill>
                  <a:cs typeface="Calibri"/>
                </a:rPr>
                <a:t>a</a:t>
              </a:r>
              <a:r>
                <a:rPr sz="1600" spc="-20" dirty="0">
                  <a:solidFill>
                    <a:srgbClr val="0C1E2C"/>
                  </a:solidFill>
                  <a:cs typeface="Calibri"/>
                </a:rPr>
                <a:t>t</a:t>
              </a:r>
              <a:r>
                <a:rPr sz="1600" spc="-10" dirty="0">
                  <a:solidFill>
                    <a:srgbClr val="0C1E2C"/>
                  </a:solidFill>
                  <a:cs typeface="Calibri"/>
                </a:rPr>
                <a:t>ed:</a:t>
              </a:r>
              <a:r>
                <a:rPr sz="1600" spc="-15" dirty="0">
                  <a:solidFill>
                    <a:srgbClr val="0C1E2C"/>
                  </a:solidFill>
                  <a:cs typeface="Calibri"/>
                </a:rPr>
                <a:t> Oc</a:t>
              </a:r>
              <a:r>
                <a:rPr sz="1600" spc="-20" dirty="0">
                  <a:solidFill>
                    <a:srgbClr val="0C1E2C"/>
                  </a:solidFill>
                  <a:cs typeface="Calibri"/>
                </a:rPr>
                <a:t>t</a:t>
              </a:r>
              <a:r>
                <a:rPr sz="1600" spc="-15" dirty="0">
                  <a:solidFill>
                    <a:srgbClr val="0C1E2C"/>
                  </a:solidFill>
                  <a:cs typeface="Calibri"/>
                </a:rPr>
                <a:t>obe</a:t>
              </a:r>
              <a:r>
                <a:rPr sz="1600" spc="-10" dirty="0">
                  <a:solidFill>
                    <a:srgbClr val="0C1E2C"/>
                  </a:solidFill>
                  <a:cs typeface="Calibri"/>
                </a:rPr>
                <a:t>r</a:t>
              </a:r>
              <a:r>
                <a:rPr sz="1600" spc="15" dirty="0">
                  <a:solidFill>
                    <a:srgbClr val="0C1E2C"/>
                  </a:solidFill>
                  <a:cs typeface="Calibri"/>
                </a:rPr>
                <a:t> </a:t>
              </a:r>
              <a:r>
                <a:rPr sz="1600" spc="-15" dirty="0">
                  <a:solidFill>
                    <a:srgbClr val="0C1E2C"/>
                  </a:solidFill>
                  <a:cs typeface="Calibri"/>
                </a:rPr>
                <a:t>201</a:t>
              </a:r>
              <a:r>
                <a:rPr sz="1600" spc="-10" dirty="0">
                  <a:solidFill>
                    <a:srgbClr val="0C1E2C"/>
                  </a:solidFill>
                  <a:cs typeface="Calibri"/>
                </a:rPr>
                <a:t>6</a:t>
              </a:r>
              <a:endParaRPr sz="1600">
                <a:solidFill>
                  <a:prstClr val="black"/>
                </a:solidFill>
                <a:cs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33600" y="1417638"/>
            <a:ext cx="388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Definitive Formats for Motorized and Nonmotorized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All data for TMAS must be in these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Nonmotorized format is concise, flexible, powerful…</a:t>
            </a:r>
          </a:p>
          <a:p>
            <a:pPr marL="274320"/>
            <a:r>
              <a:rPr lang="en-US" sz="2800" dirty="0">
                <a:solidFill>
                  <a:prstClr val="white"/>
                </a:solidFill>
              </a:rPr>
              <a:t>And “difficult”</a:t>
            </a:r>
          </a:p>
        </p:txBody>
      </p:sp>
    </p:spTree>
    <p:extLst>
      <p:ext uri="{BB962C8B-B14F-4D97-AF65-F5344CB8AC3E}">
        <p14:creationId xmlns:p14="http://schemas.microsoft.com/office/powerpoint/2010/main" val="183172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77" y="1479176"/>
            <a:ext cx="8068235" cy="4975412"/>
          </a:xfrm>
          <a:custGeom>
            <a:avLst/>
            <a:gdLst/>
            <a:ahLst/>
            <a:cxnLst/>
            <a:rect l="l" t="t" r="r" b="b"/>
            <a:pathLst>
              <a:path w="9144000" h="5638800">
                <a:moveTo>
                  <a:pt x="0" y="0"/>
                </a:moveTo>
                <a:lnTo>
                  <a:pt x="0" y="5638799"/>
                </a:lnTo>
                <a:lnTo>
                  <a:pt x="9143999" y="56387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sz="1588">
              <a:noFill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1877" y="403405"/>
            <a:ext cx="8068235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4400" spc="4" dirty="0">
                <a:solidFill>
                  <a:prstClr val="white"/>
                </a:solidFill>
                <a:cs typeface="Calibri"/>
              </a:rPr>
              <a:t>G</a:t>
            </a:r>
            <a:r>
              <a:rPr sz="4400" dirty="0">
                <a:solidFill>
                  <a:prstClr val="white"/>
                </a:solidFill>
                <a:cs typeface="Calibri"/>
              </a:rPr>
              <a:t>u</a:t>
            </a:r>
            <a:r>
              <a:rPr sz="4400" spc="-4" dirty="0">
                <a:solidFill>
                  <a:prstClr val="white"/>
                </a:solidFill>
                <a:cs typeface="Calibri"/>
              </a:rPr>
              <a:t>i</a:t>
            </a:r>
            <a:r>
              <a:rPr sz="4400" dirty="0">
                <a:solidFill>
                  <a:prstClr val="white"/>
                </a:solidFill>
                <a:cs typeface="Calibri"/>
              </a:rPr>
              <a:t>d</a:t>
            </a:r>
            <a:r>
              <a:rPr sz="4400" spc="4" dirty="0">
                <a:solidFill>
                  <a:prstClr val="white"/>
                </a:solidFill>
                <a:cs typeface="Calibri"/>
              </a:rPr>
              <a:t>e</a:t>
            </a:r>
            <a:r>
              <a:rPr sz="4400" dirty="0">
                <a:solidFill>
                  <a:prstClr val="white"/>
                </a:solidFill>
                <a:cs typeface="Calibri"/>
              </a:rPr>
              <a:t>book</a:t>
            </a:r>
            <a:r>
              <a:rPr sz="4400" spc="-18" dirty="0">
                <a:solidFill>
                  <a:prstClr val="white"/>
                </a:solidFill>
                <a:cs typeface="Calibri"/>
              </a:rPr>
              <a:t> </a:t>
            </a:r>
            <a:r>
              <a:rPr lang="en-US" sz="4400" spc="-4" dirty="0">
                <a:solidFill>
                  <a:prstClr val="white"/>
                </a:solidFill>
                <a:cs typeface="Calibri"/>
              </a:rPr>
              <a:t>on TMG Format</a:t>
            </a:r>
            <a:endParaRPr sz="44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4136" y="1807255"/>
            <a:ext cx="4132125" cy="374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4483" indent="-302575">
              <a:spcBef>
                <a:spcPts val="675"/>
              </a:spcBef>
              <a:buFont typeface="Arial"/>
              <a:buChar char="•"/>
              <a:tabLst>
                <a:tab pos="313781" algn="l"/>
              </a:tabLst>
            </a:pPr>
            <a:r>
              <a:rPr sz="2824" spc="-4" dirty="0">
                <a:solidFill>
                  <a:prstClr val="white"/>
                </a:solidFill>
                <a:cs typeface="Calibri"/>
              </a:rPr>
              <a:t>C</a:t>
            </a:r>
            <a:r>
              <a:rPr sz="2824" dirty="0">
                <a:solidFill>
                  <a:prstClr val="white"/>
                </a:solidFill>
                <a:cs typeface="Calibri"/>
              </a:rPr>
              <a:t>o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u</a:t>
            </a:r>
            <a:r>
              <a:rPr sz="2824" spc="-26" dirty="0">
                <a:solidFill>
                  <a:prstClr val="white"/>
                </a:solidFill>
                <a:cs typeface="Calibri"/>
              </a:rPr>
              <a:t>n</a:t>
            </a:r>
            <a:r>
              <a:rPr sz="2824" dirty="0">
                <a:solidFill>
                  <a:prstClr val="white"/>
                </a:solidFill>
                <a:cs typeface="Calibri"/>
              </a:rPr>
              <a:t>t</a:t>
            </a:r>
            <a:r>
              <a:rPr sz="2824" spc="13" dirty="0">
                <a:solidFill>
                  <a:prstClr val="white"/>
                </a:solidFill>
                <a:cs typeface="Calibri"/>
              </a:rPr>
              <a:t> </a:t>
            </a:r>
            <a:r>
              <a:rPr sz="2824" spc="-40" dirty="0">
                <a:solidFill>
                  <a:prstClr val="white"/>
                </a:solidFill>
                <a:cs typeface="Calibri"/>
              </a:rPr>
              <a:t>st</a:t>
            </a:r>
            <a:r>
              <a:rPr sz="2824" spc="-22" dirty="0">
                <a:solidFill>
                  <a:prstClr val="white"/>
                </a:solidFill>
                <a:cs typeface="Calibri"/>
              </a:rPr>
              <a:t>a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ti</a:t>
            </a:r>
            <a:r>
              <a:rPr sz="2824" dirty="0">
                <a:solidFill>
                  <a:prstClr val="white"/>
                </a:solidFill>
                <a:cs typeface="Calibri"/>
              </a:rPr>
              <a:t>on 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d</a:t>
            </a:r>
            <a:r>
              <a:rPr sz="2824" dirty="0">
                <a:solidFill>
                  <a:prstClr val="white"/>
                </a:solidFill>
                <a:cs typeface="Calibri"/>
              </a:rPr>
              <a:t>e</a:t>
            </a:r>
            <a:r>
              <a:rPr sz="2824" spc="-9" dirty="0">
                <a:solidFill>
                  <a:prstClr val="white"/>
                </a:solidFill>
                <a:cs typeface="Calibri"/>
              </a:rPr>
              <a:t>s</a:t>
            </a:r>
            <a:r>
              <a:rPr sz="2824" dirty="0">
                <a:solidFill>
                  <a:prstClr val="white"/>
                </a:solidFill>
                <a:cs typeface="Calibri"/>
              </a:rPr>
              <a:t>cr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i</a:t>
            </a:r>
            <a:r>
              <a:rPr sz="2824" spc="-18" dirty="0">
                <a:solidFill>
                  <a:prstClr val="white"/>
                </a:solidFill>
                <a:cs typeface="Calibri"/>
              </a:rPr>
              <a:t>p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ti</a:t>
            </a:r>
            <a:r>
              <a:rPr sz="2824" dirty="0">
                <a:solidFill>
                  <a:prstClr val="white"/>
                </a:solidFill>
                <a:cs typeface="Calibri"/>
              </a:rPr>
              <a:t>on</a:t>
            </a:r>
            <a:r>
              <a:rPr sz="2824" spc="13" dirty="0">
                <a:solidFill>
                  <a:prstClr val="white"/>
                </a:solidFill>
                <a:cs typeface="Calibri"/>
              </a:rPr>
              <a:t> 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(l</a:t>
            </a:r>
            <a:r>
              <a:rPr sz="2824" dirty="0">
                <a:solidFill>
                  <a:prstClr val="white"/>
                </a:solidFill>
                <a:cs typeface="Calibri"/>
              </a:rPr>
              <a:t>o</a:t>
            </a:r>
            <a:r>
              <a:rPr sz="2824" spc="-22" dirty="0">
                <a:solidFill>
                  <a:prstClr val="white"/>
                </a:solidFill>
                <a:cs typeface="Calibri"/>
              </a:rPr>
              <a:t>ca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ti</a:t>
            </a:r>
            <a:r>
              <a:rPr sz="2824" dirty="0">
                <a:solidFill>
                  <a:prstClr val="white"/>
                </a:solidFill>
                <a:cs typeface="Calibri"/>
              </a:rPr>
              <a:t>o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n</a:t>
            </a:r>
            <a:r>
              <a:rPr sz="2824" dirty="0">
                <a:solidFill>
                  <a:prstClr val="white"/>
                </a:solidFill>
                <a:cs typeface="Calibri"/>
              </a:rPr>
              <a:t>)</a:t>
            </a:r>
          </a:p>
          <a:p>
            <a:pPr marL="313781" indent="-302575">
              <a:spcBef>
                <a:spcPts val="675"/>
              </a:spcBef>
              <a:buFont typeface="Arial"/>
              <a:buChar char="•"/>
              <a:tabLst>
                <a:tab pos="313781" algn="l"/>
              </a:tabLst>
            </a:pPr>
            <a:r>
              <a:rPr sz="2824" spc="-4" dirty="0">
                <a:solidFill>
                  <a:prstClr val="white"/>
                </a:solidFill>
                <a:cs typeface="Calibri"/>
              </a:rPr>
              <a:t>C</a:t>
            </a:r>
            <a:r>
              <a:rPr sz="2824" dirty="0">
                <a:solidFill>
                  <a:prstClr val="white"/>
                </a:solidFill>
                <a:cs typeface="Calibri"/>
              </a:rPr>
              <a:t>o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u</a:t>
            </a:r>
            <a:r>
              <a:rPr sz="2824" spc="-26" dirty="0">
                <a:solidFill>
                  <a:prstClr val="white"/>
                </a:solidFill>
                <a:cs typeface="Calibri"/>
              </a:rPr>
              <a:t>n</a:t>
            </a:r>
            <a:r>
              <a:rPr sz="2824" dirty="0">
                <a:solidFill>
                  <a:prstClr val="white"/>
                </a:solidFill>
                <a:cs typeface="Calibri"/>
              </a:rPr>
              <a:t>t</a:t>
            </a:r>
            <a:r>
              <a:rPr sz="2824" spc="13" dirty="0">
                <a:solidFill>
                  <a:prstClr val="white"/>
                </a:solidFill>
                <a:cs typeface="Calibri"/>
              </a:rPr>
              <a:t> 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d</a:t>
            </a:r>
            <a:r>
              <a:rPr sz="2824" spc="-22" dirty="0">
                <a:solidFill>
                  <a:prstClr val="white"/>
                </a:solidFill>
                <a:cs typeface="Calibri"/>
              </a:rPr>
              <a:t>a</a:t>
            </a:r>
            <a:r>
              <a:rPr sz="2824" spc="-40" dirty="0">
                <a:solidFill>
                  <a:prstClr val="white"/>
                </a:solidFill>
                <a:cs typeface="Calibri"/>
              </a:rPr>
              <a:t>t</a:t>
            </a:r>
            <a:r>
              <a:rPr sz="2824" dirty="0">
                <a:solidFill>
                  <a:prstClr val="white"/>
                </a:solidFill>
                <a:cs typeface="Calibri"/>
              </a:rPr>
              <a:t>a</a:t>
            </a:r>
          </a:p>
          <a:p>
            <a:pPr marL="313781" marR="382141" indent="-302575">
              <a:spcBef>
                <a:spcPts val="675"/>
              </a:spcBef>
              <a:buFont typeface="Arial"/>
              <a:buChar char="•"/>
              <a:tabLst>
                <a:tab pos="313781" algn="l"/>
              </a:tabLst>
            </a:pPr>
            <a:r>
              <a:rPr sz="2824" spc="-4" dirty="0">
                <a:solidFill>
                  <a:prstClr val="white"/>
                </a:solidFill>
                <a:cs typeface="Calibri"/>
              </a:rPr>
              <a:t>C</a:t>
            </a:r>
            <a:r>
              <a:rPr sz="2824" dirty="0">
                <a:solidFill>
                  <a:prstClr val="white"/>
                </a:solidFill>
                <a:cs typeface="Calibri"/>
              </a:rPr>
              <a:t>o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ll</a:t>
            </a:r>
            <a:r>
              <a:rPr sz="2824" dirty="0">
                <a:solidFill>
                  <a:prstClr val="white"/>
                </a:solidFill>
                <a:cs typeface="Calibri"/>
              </a:rPr>
              <a:t>ec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tin</a:t>
            </a:r>
            <a:r>
              <a:rPr sz="2824" dirty="0">
                <a:solidFill>
                  <a:prstClr val="white"/>
                </a:solidFill>
                <a:cs typeface="Calibri"/>
              </a:rPr>
              <a:t>g</a:t>
            </a:r>
            <a:r>
              <a:rPr sz="2824" spc="22" dirty="0">
                <a:solidFill>
                  <a:prstClr val="white"/>
                </a:solidFill>
                <a:cs typeface="Calibri"/>
              </a:rPr>
              <a:t> 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multipl</a:t>
            </a:r>
            <a:r>
              <a:rPr sz="2824" dirty="0">
                <a:solidFill>
                  <a:prstClr val="white"/>
                </a:solidFill>
                <a:cs typeface="Calibri"/>
              </a:rPr>
              <a:t>e </a:t>
            </a:r>
            <a:r>
              <a:rPr sz="2824" spc="-22" dirty="0">
                <a:solidFill>
                  <a:prstClr val="white"/>
                </a:solidFill>
                <a:cs typeface="Calibri"/>
              </a:rPr>
              <a:t>c</a:t>
            </a:r>
            <a:r>
              <a:rPr sz="2824" dirty="0">
                <a:solidFill>
                  <a:prstClr val="white"/>
                </a:solidFill>
                <a:cs typeface="Calibri"/>
              </a:rPr>
              <a:t>o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u</a:t>
            </a:r>
            <a:r>
              <a:rPr sz="2824" spc="-26" dirty="0">
                <a:solidFill>
                  <a:prstClr val="white"/>
                </a:solidFill>
                <a:cs typeface="Calibri"/>
              </a:rPr>
              <a:t>n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t</a:t>
            </a:r>
            <a:r>
              <a:rPr sz="2824" dirty="0">
                <a:solidFill>
                  <a:prstClr val="white"/>
                </a:solidFill>
                <a:cs typeface="Calibri"/>
              </a:rPr>
              <a:t>s </a:t>
            </a:r>
            <a:r>
              <a:rPr sz="2824" spc="-22" dirty="0">
                <a:solidFill>
                  <a:prstClr val="white"/>
                </a:solidFill>
                <a:cs typeface="Calibri"/>
              </a:rPr>
              <a:t>a</a:t>
            </a:r>
            <a:r>
              <a:rPr sz="2824" dirty="0">
                <a:solidFill>
                  <a:prstClr val="white"/>
                </a:solidFill>
                <a:cs typeface="Calibri"/>
              </a:rPr>
              <a:t>t </a:t>
            </a:r>
            <a:r>
              <a:rPr sz="2824" spc="-9" dirty="0">
                <a:solidFill>
                  <a:prstClr val="white"/>
                </a:solidFill>
                <a:cs typeface="Calibri"/>
              </a:rPr>
              <a:t>s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in</a:t>
            </a:r>
            <a:r>
              <a:rPr sz="2824" dirty="0">
                <a:solidFill>
                  <a:prstClr val="white"/>
                </a:solidFill>
                <a:cs typeface="Calibri"/>
              </a:rPr>
              <a:t>g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l</a:t>
            </a:r>
            <a:r>
              <a:rPr sz="2824" dirty="0">
                <a:solidFill>
                  <a:prstClr val="white"/>
                </a:solidFill>
                <a:cs typeface="Calibri"/>
              </a:rPr>
              <a:t>e 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l</a:t>
            </a:r>
            <a:r>
              <a:rPr sz="2824" dirty="0">
                <a:solidFill>
                  <a:prstClr val="white"/>
                </a:solidFill>
                <a:cs typeface="Calibri"/>
              </a:rPr>
              <a:t>o</a:t>
            </a:r>
            <a:r>
              <a:rPr sz="2824" spc="-22" dirty="0">
                <a:solidFill>
                  <a:prstClr val="white"/>
                </a:solidFill>
                <a:cs typeface="Calibri"/>
              </a:rPr>
              <a:t>ca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ti</a:t>
            </a:r>
            <a:r>
              <a:rPr sz="2824" dirty="0">
                <a:solidFill>
                  <a:prstClr val="white"/>
                </a:solidFill>
                <a:cs typeface="Calibri"/>
              </a:rPr>
              <a:t>on</a:t>
            </a:r>
          </a:p>
          <a:p>
            <a:pPr marL="313781" marR="380460" indent="-302575">
              <a:spcBef>
                <a:spcPts val="675"/>
              </a:spcBef>
              <a:buFont typeface="Arial"/>
              <a:buChar char="•"/>
              <a:tabLst>
                <a:tab pos="313781" algn="l"/>
              </a:tabLst>
            </a:pPr>
            <a:r>
              <a:rPr sz="2824" spc="-75" dirty="0">
                <a:solidFill>
                  <a:prstClr val="white"/>
                </a:solidFill>
                <a:cs typeface="Calibri"/>
              </a:rPr>
              <a:t>F</a:t>
            </a:r>
            <a:r>
              <a:rPr sz="2824" dirty="0">
                <a:solidFill>
                  <a:prstClr val="white"/>
                </a:solidFill>
                <a:cs typeface="Calibri"/>
              </a:rPr>
              <a:t>ac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ilit</a:t>
            </a:r>
            <a:r>
              <a:rPr sz="2824" dirty="0">
                <a:solidFill>
                  <a:prstClr val="white"/>
                </a:solidFill>
                <a:cs typeface="Calibri"/>
              </a:rPr>
              <a:t>y</a:t>
            </a:r>
            <a:r>
              <a:rPr sz="2824" spc="18" dirty="0">
                <a:solidFill>
                  <a:prstClr val="white"/>
                </a:solidFill>
                <a:cs typeface="Calibri"/>
              </a:rPr>
              <a:t> 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t</a:t>
            </a:r>
            <a:r>
              <a:rPr sz="2824" dirty="0">
                <a:solidFill>
                  <a:prstClr val="white"/>
                </a:solidFill>
                <a:cs typeface="Calibri"/>
              </a:rPr>
              <a:t>y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p</a:t>
            </a:r>
            <a:r>
              <a:rPr sz="2824" dirty="0">
                <a:solidFill>
                  <a:prstClr val="white"/>
                </a:solidFill>
                <a:cs typeface="Calibri"/>
              </a:rPr>
              <a:t>es a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n</a:t>
            </a:r>
            <a:r>
              <a:rPr sz="2824" dirty="0">
                <a:solidFill>
                  <a:prstClr val="white"/>
                </a:solidFill>
                <a:cs typeface="Calibri"/>
              </a:rPr>
              <a:t>d </a:t>
            </a:r>
            <a:r>
              <a:rPr sz="2824" spc="-22" dirty="0">
                <a:solidFill>
                  <a:prstClr val="white"/>
                </a:solidFill>
                <a:cs typeface="Calibri"/>
              </a:rPr>
              <a:t>c</a:t>
            </a:r>
            <a:r>
              <a:rPr sz="2824" dirty="0">
                <a:solidFill>
                  <a:prstClr val="white"/>
                </a:solidFill>
                <a:cs typeface="Calibri"/>
              </a:rPr>
              <a:t>o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u</a:t>
            </a:r>
            <a:r>
              <a:rPr sz="2824" spc="-26" dirty="0">
                <a:solidFill>
                  <a:prstClr val="white"/>
                </a:solidFill>
                <a:cs typeface="Calibri"/>
              </a:rPr>
              <a:t>n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tin</a:t>
            </a:r>
            <a:r>
              <a:rPr sz="2824" dirty="0">
                <a:solidFill>
                  <a:prstClr val="white"/>
                </a:solidFill>
                <a:cs typeface="Calibri"/>
              </a:rPr>
              <a:t>g</a:t>
            </a:r>
            <a:r>
              <a:rPr sz="2824" spc="22" dirty="0">
                <a:solidFill>
                  <a:prstClr val="white"/>
                </a:solidFill>
                <a:cs typeface="Calibri"/>
              </a:rPr>
              <a:t> </a:t>
            </a:r>
            <a:r>
              <a:rPr sz="2824" spc="-40" dirty="0">
                <a:solidFill>
                  <a:prstClr val="white"/>
                </a:solidFill>
                <a:cs typeface="Calibri"/>
              </a:rPr>
              <a:t>e</a:t>
            </a:r>
            <a:r>
              <a:rPr sz="2824" spc="-53" dirty="0">
                <a:solidFill>
                  <a:prstClr val="white"/>
                </a:solidFill>
                <a:cs typeface="Calibri"/>
              </a:rPr>
              <a:t>x</a:t>
            </a:r>
            <a:r>
              <a:rPr sz="2824" dirty="0">
                <a:solidFill>
                  <a:prstClr val="white"/>
                </a:solidFill>
                <a:cs typeface="Calibri"/>
              </a:rPr>
              <a:t>a</a:t>
            </a:r>
            <a:r>
              <a:rPr sz="2824" spc="-4" dirty="0">
                <a:solidFill>
                  <a:prstClr val="white"/>
                </a:solidFill>
                <a:cs typeface="Calibri"/>
              </a:rPr>
              <a:t>mpl</a:t>
            </a:r>
            <a:r>
              <a:rPr sz="2824" dirty="0">
                <a:solidFill>
                  <a:prstClr val="white"/>
                </a:solidFill>
                <a:cs typeface="Calibri"/>
              </a:rPr>
              <a:t>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54853" y="6184524"/>
            <a:ext cx="124946" cy="244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588" i="1" spc="-9" dirty="0">
                <a:solidFill>
                  <a:prstClr val="black"/>
                </a:solidFill>
                <a:cs typeface="Calibri"/>
              </a:rPr>
              <a:t>2</a:t>
            </a:r>
            <a:endParaRPr sz="1588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86949" y="1613647"/>
            <a:ext cx="3575572" cy="4615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0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 Location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2"/>
            <a:ext cx="3733800" cy="5105399"/>
          </a:xfrm>
        </p:spPr>
        <p:txBody>
          <a:bodyPr>
            <a:normAutofit/>
          </a:bodyPr>
          <a:lstStyle/>
          <a:p>
            <a:r>
              <a:rPr lang="en-US" dirty="0"/>
              <a:t>Guidebook includes 29 examples organized by type</a:t>
            </a:r>
          </a:p>
          <a:p>
            <a:r>
              <a:rPr lang="en-US" dirty="0"/>
              <a:t>Provides guidance specific to each example type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077200" y="6477000"/>
            <a:ext cx="2612571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2117641-7F67-4DB9-BB1B-828EAF7B4B6B}" type="slidenum">
              <a:rPr lang="en-US" sz="1800" b="1" i="1">
                <a:solidFill>
                  <a:prstClr val="black"/>
                </a:solidFill>
              </a:rPr>
              <a:pPr algn="r"/>
              <a:t>13</a:t>
            </a:fld>
            <a:endParaRPr lang="en-US" sz="1800" b="1" i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34" y="1219200"/>
            <a:ext cx="450706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7485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 Location Examples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077200" y="6477000"/>
            <a:ext cx="2612571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2117641-7F67-4DB9-BB1B-828EAF7B4B6B}" type="slidenum">
              <a:rPr lang="en-US" sz="1800" b="1" i="1">
                <a:solidFill>
                  <a:prstClr val="black"/>
                </a:solidFill>
              </a:rPr>
              <a:pPr algn="r"/>
              <a:t>14</a:t>
            </a:fld>
            <a:endParaRPr lang="en-US" sz="1800" b="1" i="1" dirty="0">
              <a:solidFill>
                <a:prstClr val="black"/>
              </a:solidFill>
            </a:endParaRPr>
          </a:p>
        </p:txBody>
      </p:sp>
      <p:pic>
        <p:nvPicPr>
          <p:cNvPr id="5124" name="Picture 4" descr="S:\PLOT\kml\example 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4377160" cy="562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S:\PLOT\kml\example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4134294" cy="562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2977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with Counts?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Measures</a:t>
            </a:r>
          </a:p>
          <a:p>
            <a:r>
              <a:rPr lang="en-US" dirty="0"/>
              <a:t>Research</a:t>
            </a:r>
          </a:p>
          <a:p>
            <a:endParaRPr lang="en-US" dirty="0"/>
          </a:p>
          <a:p>
            <a:r>
              <a:rPr lang="en-US" dirty="0"/>
              <a:t>Bicycle Traffic Trends</a:t>
            </a:r>
          </a:p>
          <a:p>
            <a:r>
              <a:rPr lang="en-US" dirty="0"/>
              <a:t>Facility Before-and-After Utilization</a:t>
            </a:r>
          </a:p>
          <a:p>
            <a:r>
              <a:rPr lang="en-US" dirty="0"/>
              <a:t>Safety Risk and Exposure</a:t>
            </a:r>
          </a:p>
          <a:p>
            <a:r>
              <a:rPr lang="en-US" dirty="0"/>
              <a:t>Forecasting Facility 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9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Access to the Data (initially on request)</a:t>
            </a:r>
          </a:p>
          <a:p>
            <a:endParaRPr lang="en-US" dirty="0"/>
          </a:p>
          <a:p>
            <a:r>
              <a:rPr lang="en-US" dirty="0"/>
              <a:t>Bicycle Network Data Collection</a:t>
            </a:r>
          </a:p>
          <a:p>
            <a:r>
              <a:rPr lang="en-US" dirty="0"/>
              <a:t>Integration with All-Roads Network and HPMS</a:t>
            </a:r>
          </a:p>
          <a:p>
            <a:r>
              <a:rPr lang="en-US" dirty="0"/>
              <a:t>System-wide Travel Estimates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61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Useful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NCHRP Reports 797 and Online Only 205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FF00"/>
                </a:solidFill>
                <a:hlinkClick r:id="rId2"/>
              </a:rPr>
              <a:t>http://www.trb.org/Main/Blurbs/171973.aspx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dirty="0"/>
              <a:t>Count Technology Pilot Project</a:t>
            </a:r>
          </a:p>
          <a:p>
            <a:pPr marL="457200" lvl="1" indent="0">
              <a:buNone/>
            </a:pPr>
            <a:r>
              <a:rPr lang="en-US" sz="2000" u="sng" dirty="0">
                <a:hlinkClick r:id="rId3"/>
              </a:rPr>
              <a:t>http://www.fhwa.dot.gov/environment/bicycle_pedestrian/countpilot/</a:t>
            </a:r>
            <a:endParaRPr lang="en-US" dirty="0"/>
          </a:p>
          <a:p>
            <a:r>
              <a:rPr lang="en-US" dirty="0"/>
              <a:t>Traffic Monitoring Guide</a:t>
            </a:r>
          </a:p>
          <a:p>
            <a:pPr marL="457200" lvl="1" indent="0">
              <a:buNone/>
            </a:pPr>
            <a:r>
              <a:rPr lang="en-US" sz="2000" u="sng" dirty="0">
                <a:hlinkClick r:id="rId4"/>
              </a:rPr>
              <a:t>http://www.fhwa.dot.gov/policyinformation/tmguide/</a:t>
            </a:r>
            <a:endParaRPr lang="en-US" sz="2000" dirty="0"/>
          </a:p>
          <a:p>
            <a:r>
              <a:rPr lang="en-US" dirty="0"/>
              <a:t>Coding Data in the TMG Format</a:t>
            </a:r>
          </a:p>
          <a:p>
            <a:pPr marL="457200" lvl="1" indent="0">
              <a:buNone/>
            </a:pPr>
            <a:r>
              <a:rPr lang="en-US" sz="2000" u="sng" dirty="0">
                <a:hlinkClick r:id="rId5"/>
              </a:rPr>
              <a:t>http://www.fhwa.dot.gov/environment/bicycle_pedestrian/publications/tmg_coding/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TMAS Contacts at FHWA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58200" cy="4525963"/>
          </a:xfrm>
        </p:spPr>
        <p:txBody>
          <a:bodyPr/>
          <a:lstStyle/>
          <a:p>
            <a:r>
              <a:rPr lang="en-US" dirty="0"/>
              <a:t>Steven Jessberger (Highway Policy Information)</a:t>
            </a:r>
            <a:br>
              <a:rPr lang="en-US" dirty="0"/>
            </a:br>
            <a:r>
              <a:rPr lang="en-US" dirty="0"/>
              <a:t>steven.jessberger@dot.gov</a:t>
            </a:r>
            <a:br>
              <a:rPr lang="en-US" dirty="0"/>
            </a:br>
            <a:r>
              <a:rPr lang="en-US" dirty="0"/>
              <a:t>202-366-5052</a:t>
            </a:r>
          </a:p>
          <a:p>
            <a:endParaRPr lang="en-US" dirty="0"/>
          </a:p>
          <a:p>
            <a:r>
              <a:rPr lang="en-US" dirty="0"/>
              <a:t>Jeremy Raw (Office of Planning)</a:t>
            </a:r>
            <a:br>
              <a:rPr lang="en-US" dirty="0"/>
            </a:br>
            <a:r>
              <a:rPr lang="en-US" dirty="0"/>
              <a:t>jeremy.raw@dot.gov</a:t>
            </a:r>
            <a:br>
              <a:rPr lang="en-US" dirty="0"/>
            </a:br>
            <a:r>
              <a:rPr lang="en-US" dirty="0"/>
              <a:t>202-366-0986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5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NCHRP Guidance on Counting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bject 3"/>
          <p:cNvSpPr/>
          <p:nvPr/>
        </p:nvSpPr>
        <p:spPr>
          <a:xfrm>
            <a:off x="4795266" y="1828800"/>
            <a:ext cx="2672334" cy="3464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086610" y="1742472"/>
            <a:ext cx="225679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3200" dirty="0">
                <a:solidFill>
                  <a:prstClr val="white"/>
                </a:solidFill>
                <a:latin typeface="Arial"/>
                <a:cs typeface="Arial"/>
              </a:rPr>
              <a:t>NCHRP</a:t>
            </a:r>
          </a:p>
          <a:p>
            <a:pPr marL="12700" marR="5080"/>
            <a:endParaRPr lang="en-US" sz="32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12700" marR="5080"/>
            <a:r>
              <a:rPr lang="en-US" sz="3200" dirty="0">
                <a:solidFill>
                  <a:prstClr val="white"/>
                </a:solidFill>
                <a:latin typeface="Arial"/>
                <a:cs typeface="Arial"/>
              </a:rPr>
              <a:t>Report </a:t>
            </a:r>
            <a:r>
              <a:rPr sz="3200" dirty="0">
                <a:solidFill>
                  <a:prstClr val="white"/>
                </a:solidFill>
                <a:latin typeface="Arial"/>
                <a:cs typeface="Arial"/>
              </a:rPr>
              <a:t>797</a:t>
            </a:r>
          </a:p>
        </p:txBody>
      </p:sp>
      <p:sp>
        <p:nvSpPr>
          <p:cNvPr id="9" name="object 6"/>
          <p:cNvSpPr/>
          <p:nvPr/>
        </p:nvSpPr>
        <p:spPr>
          <a:xfrm>
            <a:off x="7620000" y="1828800"/>
            <a:ext cx="2705100" cy="3464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2061210" y="3831622"/>
            <a:ext cx="225679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3200" dirty="0">
                <a:solidFill>
                  <a:prstClr val="white"/>
                </a:solidFill>
                <a:latin typeface="Arial"/>
                <a:cs typeface="Arial"/>
              </a:rPr>
              <a:t>Web-Only Document 205</a:t>
            </a:r>
            <a:endParaRPr sz="320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88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NCHRP Guidance on Counting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bject 3"/>
          <p:cNvSpPr/>
          <p:nvPr/>
        </p:nvSpPr>
        <p:spPr>
          <a:xfrm>
            <a:off x="4795266" y="1828800"/>
            <a:ext cx="2672334" cy="3464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086610" y="1742472"/>
            <a:ext cx="225679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3200" dirty="0">
                <a:solidFill>
                  <a:prstClr val="white"/>
                </a:solidFill>
                <a:latin typeface="Arial"/>
                <a:cs typeface="Arial"/>
              </a:rPr>
              <a:t>NCHRP</a:t>
            </a:r>
          </a:p>
          <a:p>
            <a:pPr marL="12700" marR="5080"/>
            <a:endParaRPr lang="en-US" sz="32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12700" marR="5080"/>
            <a:r>
              <a:rPr lang="en-US" sz="3200" dirty="0">
                <a:solidFill>
                  <a:prstClr val="white"/>
                </a:solidFill>
                <a:latin typeface="Arial"/>
                <a:cs typeface="Arial"/>
              </a:rPr>
              <a:t>Report </a:t>
            </a:r>
            <a:r>
              <a:rPr sz="3200" dirty="0">
                <a:solidFill>
                  <a:prstClr val="white"/>
                </a:solidFill>
                <a:latin typeface="Arial"/>
                <a:cs typeface="Arial"/>
              </a:rPr>
              <a:t>797</a:t>
            </a:r>
          </a:p>
        </p:txBody>
      </p:sp>
      <p:sp>
        <p:nvSpPr>
          <p:cNvPr id="9" name="object 6"/>
          <p:cNvSpPr/>
          <p:nvPr/>
        </p:nvSpPr>
        <p:spPr>
          <a:xfrm>
            <a:off x="7620000" y="1828800"/>
            <a:ext cx="2705100" cy="3464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2061210" y="3831622"/>
            <a:ext cx="225679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3200" dirty="0">
                <a:solidFill>
                  <a:prstClr val="white"/>
                </a:solidFill>
                <a:latin typeface="Arial"/>
                <a:cs typeface="Arial"/>
              </a:rPr>
              <a:t>Web-Only Document 205</a:t>
            </a:r>
            <a:endParaRPr sz="3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6093" y="5673842"/>
            <a:ext cx="8919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prstClr val="black"/>
                </a:solidFill>
                <a:hlinkClick r:id="rId4"/>
              </a:rPr>
              <a:t>http://onlinepubs.trb.org/onlinepubs/nchrp/nchrp_rpt_797errata.pdf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1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Bike/Ped Count Technology Pilot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9295" t="12935" r="27017" b="1362"/>
          <a:stretch/>
        </p:blipFill>
        <p:spPr>
          <a:xfrm>
            <a:off x="2286000" y="1584699"/>
            <a:ext cx="3505200" cy="454146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does it take to start a program?</a:t>
            </a:r>
          </a:p>
          <a:p>
            <a:r>
              <a:rPr lang="en-US" dirty="0"/>
              <a:t>Funded 10 agencies ($20K each)</a:t>
            </a:r>
          </a:p>
          <a:p>
            <a:r>
              <a:rPr lang="en-US" dirty="0"/>
              <a:t>Documentation</a:t>
            </a:r>
          </a:p>
          <a:p>
            <a:r>
              <a:rPr lang="en-US" dirty="0"/>
              <a:t>Technical 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https://</a:t>
            </a:r>
            <a:r>
              <a:rPr lang="en-US" sz="1800" dirty="0"/>
              <a:t>www.fhwa.dot.gov/environment/bicycle_pedestrian/countpilot</a:t>
            </a:r>
            <a:r>
              <a:rPr lang="en-US" sz="1600" dirty="0"/>
              <a:t>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43400" y="6356351"/>
            <a:ext cx="2971800" cy="3651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0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Bike/Ped Count Pilot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43" y="1259743"/>
            <a:ext cx="7675115" cy="433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0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Monitoring Analysis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database of counts</a:t>
            </a:r>
          </a:p>
          <a:p>
            <a:r>
              <a:rPr lang="en-US" dirty="0"/>
              <a:t>Standard data format</a:t>
            </a:r>
          </a:p>
          <a:p>
            <a:r>
              <a:rPr lang="en-US" dirty="0"/>
              <a:t>Consistent quality checks</a:t>
            </a:r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Monitor Trends</a:t>
            </a:r>
          </a:p>
          <a:p>
            <a:pPr lvl="1"/>
            <a:r>
              <a:rPr lang="en-US" dirty="0"/>
              <a:t>Support Research (e.g. Forecasting, Safety)</a:t>
            </a:r>
          </a:p>
          <a:p>
            <a:pPr lvl="1"/>
            <a:r>
              <a:rPr lang="en-US" dirty="0"/>
              <a:t>Transportation System Performance Management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https://www.fhwa.dot.gov/policyinformation/travelmonitoring.cfm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524001"/>
            <a:ext cx="2362200" cy="28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1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TMAS Motorized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automated motorized counts across US</a:t>
            </a:r>
          </a:p>
          <a:p>
            <a:r>
              <a:rPr lang="en-US" dirty="0"/>
              <a:t>Basis for FHWA Traffic Volume Trends</a:t>
            </a:r>
          </a:p>
          <a:p>
            <a:r>
              <a:rPr lang="en-US" dirty="0"/>
              <a:t>Complements Highway Performance Monitoring System (HPMS)</a:t>
            </a:r>
          </a:p>
          <a:p>
            <a:r>
              <a:rPr lang="en-US" dirty="0"/>
              <a:t>Data submitted monthly by each State DOT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88546" y="4728754"/>
            <a:ext cx="3814908" cy="1167530"/>
            <a:chOff x="2057400" y="4728754"/>
            <a:chExt cx="3814908" cy="11675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00" y="4744140"/>
              <a:ext cx="1757508" cy="11521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7400" y="4728754"/>
              <a:ext cx="1905000" cy="1154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18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TMAS Non-Motorized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(yet) a comprehensive database</a:t>
            </a:r>
          </a:p>
          <a:p>
            <a:r>
              <a:rPr lang="en-US" dirty="0"/>
              <a:t>Any agency can submit (not just State DOTs)</a:t>
            </a:r>
          </a:p>
          <a:p>
            <a:r>
              <a:rPr lang="en-US" dirty="0"/>
              <a:t>User account required</a:t>
            </a:r>
          </a:p>
          <a:p>
            <a:endParaRPr lang="en-US" dirty="0"/>
          </a:p>
          <a:p>
            <a:r>
              <a:rPr lang="en-US" dirty="0"/>
              <a:t>Open for submissions within 2017</a:t>
            </a:r>
          </a:p>
          <a:p>
            <a:r>
              <a:rPr lang="en-US" dirty="0"/>
              <a:t>Pilot testing underway in June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3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TMAS Data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in Traffic Monitoring Guide Format</a:t>
            </a:r>
          </a:p>
          <a:p>
            <a:r>
              <a:rPr lang="en-US" dirty="0"/>
              <a:t>Quality Checking is comprehensive</a:t>
            </a:r>
          </a:p>
          <a:p>
            <a:pPr lvl="1"/>
            <a:r>
              <a:rPr lang="en-US" dirty="0"/>
              <a:t>No garbage allowed!</a:t>
            </a:r>
          </a:p>
          <a:p>
            <a:r>
              <a:rPr lang="en-US" dirty="0"/>
              <a:t>Data must pass the checks to get in</a:t>
            </a:r>
          </a:p>
          <a:p>
            <a:pPr lvl="1"/>
            <a:r>
              <a:rPr lang="en-US" dirty="0"/>
              <a:t>Initially, err in the direction of allowing data</a:t>
            </a:r>
          </a:p>
          <a:p>
            <a:pPr lvl="1"/>
            <a:r>
              <a:rPr lang="en-US" dirty="0"/>
              <a:t>“Questionable” data will be flagged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April 25,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FHWA Support for Bicycle Counting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9C1-EC81-4800-9FEB-E8DA9FEA369B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0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70C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679</Words>
  <Application>Microsoft Office PowerPoint</Application>
  <PresentationFormat>Widescreen</PresentationFormat>
  <Paragraphs>164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FHWA Support for Bicycle (&amp; Pedestrian) Counting</vt:lpstr>
      <vt:lpstr>NCHRP Guidance on Counting</vt:lpstr>
      <vt:lpstr>NCHRP Guidance on Counting</vt:lpstr>
      <vt:lpstr>Bike/Ped Count Technology Pilot</vt:lpstr>
      <vt:lpstr>Bike/Ped Count Pilot Locations</vt:lpstr>
      <vt:lpstr>Traffic Monitoring Analysis System</vt:lpstr>
      <vt:lpstr>TMAS Motorized</vt:lpstr>
      <vt:lpstr>TMAS Non-Motorized</vt:lpstr>
      <vt:lpstr>TMAS Data Submission</vt:lpstr>
      <vt:lpstr>Traffic Monitoring Guide Data Format</vt:lpstr>
      <vt:lpstr>Traffic Monitoring Guide Data Format</vt:lpstr>
      <vt:lpstr>PowerPoint Presentation</vt:lpstr>
      <vt:lpstr>Station Location Examples</vt:lpstr>
      <vt:lpstr>Station Location Examples</vt:lpstr>
      <vt:lpstr>What Will We Do with Counts?</vt:lpstr>
      <vt:lpstr>Looking Ahead</vt:lpstr>
      <vt:lpstr>Links to Useful Documents</vt:lpstr>
      <vt:lpstr>TMAS Contacts at FHWA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FHWA Support for Bicycle (&amp; Pedestrian) Counting</dc:title>
  <dc:creator>Solomon, Todd (OST)</dc:creator>
  <cp:lastModifiedBy>Solomon, Todd (OST)</cp:lastModifiedBy>
  <cp:revision>1</cp:revision>
  <dcterms:created xsi:type="dcterms:W3CDTF">2017-08-03T15:54:58Z</dcterms:created>
  <dcterms:modified xsi:type="dcterms:W3CDTF">2017-08-03T15:56:16Z</dcterms:modified>
</cp:coreProperties>
</file>