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legendre\Downloads\5605_2015-11-18-11-23-5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'[2015-2016 counts.xlsx]new sheet'!$B$1</c:f>
              <c:strCache>
                <c:ptCount val="1"/>
                <c:pt idx="0">
                  <c:v>Pedestrians</c:v>
                </c:pt>
              </c:strCache>
            </c:strRef>
          </c:tx>
          <c:invertIfNegative val="0"/>
          <c:cat>
            <c:strRef>
              <c:f>'[2015-2016 counts.xlsx]new sheet'!$A$2:$A$8</c:f>
              <c:strCache>
                <c:ptCount val="7"/>
                <c:pt idx="0">
                  <c:v>Port Richmond Trail</c:v>
                </c:pt>
                <c:pt idx="1">
                  <c:v>Lawrence Hopewell Trail</c:v>
                </c:pt>
                <c:pt idx="2">
                  <c:v>202 Parkway Trail</c:v>
                </c:pt>
                <c:pt idx="3">
                  <c:v>Darby Creek Trail</c:v>
                </c:pt>
                <c:pt idx="4">
                  <c:v>SRT - Pawlings Road</c:v>
                </c:pt>
                <c:pt idx="5">
                  <c:v>Wissahickon Trail</c:v>
                </c:pt>
                <c:pt idx="6">
                  <c:v>Schuylkill Banks</c:v>
                </c:pt>
              </c:strCache>
            </c:strRef>
          </c:cat>
          <c:val>
            <c:numRef>
              <c:f>'[2015-2016 counts.xlsx]new sheet'!$B$2:$B$8</c:f>
              <c:numCache>
                <c:formatCode>General</c:formatCode>
                <c:ptCount val="7"/>
                <c:pt idx="0">
                  <c:v>18836</c:v>
                </c:pt>
                <c:pt idx="1">
                  <c:v>38897</c:v>
                </c:pt>
                <c:pt idx="2">
                  <c:v>29477</c:v>
                </c:pt>
                <c:pt idx="3">
                  <c:v>62674</c:v>
                </c:pt>
                <c:pt idx="4">
                  <c:v>41136</c:v>
                </c:pt>
                <c:pt idx="5">
                  <c:v>77785</c:v>
                </c:pt>
                <c:pt idx="6">
                  <c:v>1164535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2E-41C3-91BC-6D36CA0FB8CB}"/>
            </c:ext>
          </c:extLst>
        </c:ser>
        <c:ser>
          <c:idx val="1"/>
          <c:order val="1"/>
          <c:tx>
            <c:strRef>
              <c:f>'[2015-2016 counts.xlsx]new sheet'!$C$1</c:f>
              <c:strCache>
                <c:ptCount val="1"/>
                <c:pt idx="0">
                  <c:v>Cyclists</c:v>
                </c:pt>
              </c:strCache>
            </c:strRef>
          </c:tx>
          <c:invertIfNegative val="0"/>
          <c:cat>
            <c:strRef>
              <c:f>'[2015-2016 counts.xlsx]new sheet'!$A$2:$A$8</c:f>
              <c:strCache>
                <c:ptCount val="7"/>
                <c:pt idx="0">
                  <c:v>Port Richmond Trail</c:v>
                </c:pt>
                <c:pt idx="1">
                  <c:v>Lawrence Hopewell Trail</c:v>
                </c:pt>
                <c:pt idx="2">
                  <c:v>202 Parkway Trail</c:v>
                </c:pt>
                <c:pt idx="3">
                  <c:v>Darby Creek Trail</c:v>
                </c:pt>
                <c:pt idx="4">
                  <c:v>SRT - Pawlings Road</c:v>
                </c:pt>
                <c:pt idx="5">
                  <c:v>Wissahickon Trail</c:v>
                </c:pt>
                <c:pt idx="6">
                  <c:v>Schuylkill Banks</c:v>
                </c:pt>
              </c:strCache>
            </c:strRef>
          </c:cat>
          <c:val>
            <c:numRef>
              <c:f>'[2015-2016 counts.xlsx]new sheet'!$C$2:$C$8</c:f>
              <c:numCache>
                <c:formatCode>General</c:formatCode>
                <c:ptCount val="7"/>
                <c:pt idx="0">
                  <c:v>9312</c:v>
                </c:pt>
                <c:pt idx="1">
                  <c:v>16449</c:v>
                </c:pt>
                <c:pt idx="2">
                  <c:v>36236</c:v>
                </c:pt>
                <c:pt idx="3">
                  <c:v>7321</c:v>
                </c:pt>
                <c:pt idx="4">
                  <c:v>167179</c:v>
                </c:pt>
                <c:pt idx="5">
                  <c:v>144360</c:v>
                </c:pt>
                <c:pt idx="6">
                  <c:v>577758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2E-41C3-91BC-6D36CA0FB8CB}"/>
            </c:ext>
          </c:extLst>
        </c:ser>
        <c:ser>
          <c:idx val="2"/>
          <c:order val="2"/>
          <c:tx>
            <c:strRef>
              <c:f>'[2015-2016 counts.xlsx]new sheet'!$D$1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 sz="1400" b="1"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'[2015-2016 counts.xlsx]new sheet'!$A$2:$A$8</c:f>
              <c:strCache>
                <c:ptCount val="7"/>
                <c:pt idx="0">
                  <c:v>Port Richmond Trail</c:v>
                </c:pt>
                <c:pt idx="1">
                  <c:v>Lawrence Hopewell Trail</c:v>
                </c:pt>
                <c:pt idx="2">
                  <c:v>202 Parkway Trail</c:v>
                </c:pt>
                <c:pt idx="3">
                  <c:v>Darby Creek Trail</c:v>
                </c:pt>
                <c:pt idx="4">
                  <c:v>SRT - Pawlings Road</c:v>
                </c:pt>
                <c:pt idx="5">
                  <c:v>Wissahickon Trail</c:v>
                </c:pt>
                <c:pt idx="6">
                  <c:v>Schuylkill Banks</c:v>
                </c:pt>
              </c:strCache>
            </c:strRef>
          </c:cat>
          <c:val>
            <c:numRef>
              <c:f>'[2015-2016 counts.xlsx]new sheet'!$D$2:$D$8</c:f>
              <c:numCache>
                <c:formatCode>General</c:formatCode>
                <c:ptCount val="7"/>
                <c:pt idx="0">
                  <c:v>28148</c:v>
                </c:pt>
                <c:pt idx="1">
                  <c:v>55346</c:v>
                </c:pt>
                <c:pt idx="2">
                  <c:v>65713</c:v>
                </c:pt>
                <c:pt idx="3">
                  <c:v>69995</c:v>
                </c:pt>
                <c:pt idx="4">
                  <c:v>208315</c:v>
                </c:pt>
                <c:pt idx="5">
                  <c:v>222145</c:v>
                </c:pt>
                <c:pt idx="6">
                  <c:v>1742293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2E-41C3-91BC-6D36CA0FB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overlap val="100"/>
        <c:axId val="272692112"/>
        <c:axId val="349180288"/>
      </c:barChart>
      <c:catAx>
        <c:axId val="272692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400" b="1"/>
            </a:pPr>
            <a:endParaRPr lang="en-US"/>
          </a:p>
        </c:txPr>
        <c:crossAx val="349180288"/>
        <c:crosses val="autoZero"/>
        <c:auto val="1"/>
        <c:lblAlgn val="ctr"/>
        <c:lblOffset val="100"/>
        <c:noMultiLvlLbl val="0"/>
      </c:catAx>
      <c:valAx>
        <c:axId val="349180288"/>
        <c:scaling>
          <c:orientation val="minMax"/>
          <c:max val="20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72692112"/>
        <c:crosses val="autoZero"/>
        <c:crossBetween val="between"/>
      </c:valAx>
    </c:plotArea>
    <c:legend>
      <c:legendPos val="t"/>
      <c:legendEntry>
        <c:idx val="2"/>
        <c:delete val="1"/>
      </c:legendEntry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noFill/>
            </a:ln>
          </c:spPr>
          <c:invertIfNegative val="0"/>
          <c:cat>
            <c:numRef>
              <c:f>'[5605_2015-11-18-11-23-59.xlsx]new sheet'!$A$2:$A$22</c:f>
              <c:numCache>
                <c:formatCode>ddd\,\ mmm\ d\,\ yyyy</c:formatCode>
                <c:ptCount val="21"/>
                <c:pt idx="0">
                  <c:v>42296</c:v>
                </c:pt>
                <c:pt idx="1">
                  <c:v>42297</c:v>
                </c:pt>
                <c:pt idx="2">
                  <c:v>42298</c:v>
                </c:pt>
                <c:pt idx="3">
                  <c:v>42299</c:v>
                </c:pt>
                <c:pt idx="4">
                  <c:v>42300</c:v>
                </c:pt>
                <c:pt idx="5">
                  <c:v>42301</c:v>
                </c:pt>
                <c:pt idx="6">
                  <c:v>42302</c:v>
                </c:pt>
                <c:pt idx="7">
                  <c:v>42303</c:v>
                </c:pt>
                <c:pt idx="8">
                  <c:v>42304</c:v>
                </c:pt>
                <c:pt idx="9">
                  <c:v>42305</c:v>
                </c:pt>
                <c:pt idx="10">
                  <c:v>42306</c:v>
                </c:pt>
                <c:pt idx="11">
                  <c:v>42307</c:v>
                </c:pt>
                <c:pt idx="12">
                  <c:v>42308</c:v>
                </c:pt>
                <c:pt idx="13">
                  <c:v>42309</c:v>
                </c:pt>
                <c:pt idx="14">
                  <c:v>42310</c:v>
                </c:pt>
                <c:pt idx="15">
                  <c:v>42311</c:v>
                </c:pt>
                <c:pt idx="16">
                  <c:v>42312</c:v>
                </c:pt>
                <c:pt idx="17">
                  <c:v>42313</c:v>
                </c:pt>
                <c:pt idx="18">
                  <c:v>42314</c:v>
                </c:pt>
                <c:pt idx="19">
                  <c:v>42315</c:v>
                </c:pt>
                <c:pt idx="20">
                  <c:v>42316</c:v>
                </c:pt>
              </c:numCache>
            </c:numRef>
          </c:cat>
          <c:val>
            <c:numRef>
              <c:f>'[5605_2015-11-18-11-23-59.xlsx]new sheet'!$B$2:$B$22</c:f>
              <c:numCache>
                <c:formatCode>General</c:formatCode>
                <c:ptCount val="21"/>
                <c:pt idx="0">
                  <c:v>246</c:v>
                </c:pt>
                <c:pt idx="1">
                  <c:v>308</c:v>
                </c:pt>
                <c:pt idx="2">
                  <c:v>411</c:v>
                </c:pt>
                <c:pt idx="3">
                  <c:v>430</c:v>
                </c:pt>
                <c:pt idx="4">
                  <c:v>368</c:v>
                </c:pt>
                <c:pt idx="5">
                  <c:v>564</c:v>
                </c:pt>
                <c:pt idx="6">
                  <c:v>725</c:v>
                </c:pt>
                <c:pt idx="7">
                  <c:v>331</c:v>
                </c:pt>
                <c:pt idx="8">
                  <c:v>292</c:v>
                </c:pt>
                <c:pt idx="9">
                  <c:v>75</c:v>
                </c:pt>
                <c:pt idx="10">
                  <c:v>431</c:v>
                </c:pt>
                <c:pt idx="11">
                  <c:v>1015</c:v>
                </c:pt>
                <c:pt idx="12">
                  <c:v>2061</c:v>
                </c:pt>
                <c:pt idx="13">
                  <c:v>2552</c:v>
                </c:pt>
                <c:pt idx="14">
                  <c:v>458</c:v>
                </c:pt>
                <c:pt idx="15">
                  <c:v>1063</c:v>
                </c:pt>
                <c:pt idx="16">
                  <c:v>1064</c:v>
                </c:pt>
                <c:pt idx="17">
                  <c:v>453</c:v>
                </c:pt>
                <c:pt idx="18">
                  <c:v>903</c:v>
                </c:pt>
                <c:pt idx="19">
                  <c:v>1721</c:v>
                </c:pt>
                <c:pt idx="20">
                  <c:v>2270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EE-44AD-9E7C-8752BCE00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1359456"/>
        <c:axId val="398420560"/>
      </c:barChart>
      <c:dateAx>
        <c:axId val="401359456"/>
        <c:scaling>
          <c:orientation val="minMax"/>
        </c:scaling>
        <c:delete val="0"/>
        <c:axPos val="b"/>
        <c:numFmt formatCode="ddd\,\ mmm\ d" sourceLinked="0"/>
        <c:majorTickMark val="out"/>
        <c:minorTickMark val="none"/>
        <c:tickLblPos val="nextTo"/>
        <c:crossAx val="398420560"/>
        <c:crosses val="autoZero"/>
        <c:auto val="1"/>
        <c:lblOffset val="100"/>
        <c:baseTimeUnit val="days"/>
      </c:dateAx>
      <c:valAx>
        <c:axId val="39842056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401359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noFill/>
            </a:ln>
          </c:spPr>
          <c:invertIfNegative val="0"/>
          <c:cat>
            <c:numRef>
              <c:f>'[5605_2015-11-18-11-23-59.xlsx]new sheet'!$A$2:$A$22</c:f>
              <c:numCache>
                <c:formatCode>ddd\,\ mmm\ d\,\ yyyy</c:formatCode>
                <c:ptCount val="21"/>
                <c:pt idx="0">
                  <c:v>42296</c:v>
                </c:pt>
                <c:pt idx="1">
                  <c:v>42297</c:v>
                </c:pt>
                <c:pt idx="2">
                  <c:v>42298</c:v>
                </c:pt>
                <c:pt idx="3">
                  <c:v>42299</c:v>
                </c:pt>
                <c:pt idx="4">
                  <c:v>42300</c:v>
                </c:pt>
                <c:pt idx="5">
                  <c:v>42301</c:v>
                </c:pt>
                <c:pt idx="6">
                  <c:v>42302</c:v>
                </c:pt>
                <c:pt idx="7">
                  <c:v>42303</c:v>
                </c:pt>
                <c:pt idx="8">
                  <c:v>42304</c:v>
                </c:pt>
                <c:pt idx="9">
                  <c:v>42305</c:v>
                </c:pt>
                <c:pt idx="10">
                  <c:v>42306</c:v>
                </c:pt>
                <c:pt idx="11">
                  <c:v>42307</c:v>
                </c:pt>
                <c:pt idx="12">
                  <c:v>42308</c:v>
                </c:pt>
                <c:pt idx="13">
                  <c:v>42309</c:v>
                </c:pt>
                <c:pt idx="14">
                  <c:v>42310</c:v>
                </c:pt>
                <c:pt idx="15">
                  <c:v>42311</c:v>
                </c:pt>
                <c:pt idx="16">
                  <c:v>42312</c:v>
                </c:pt>
                <c:pt idx="17">
                  <c:v>42313</c:v>
                </c:pt>
                <c:pt idx="18">
                  <c:v>42314</c:v>
                </c:pt>
                <c:pt idx="19">
                  <c:v>42315</c:v>
                </c:pt>
                <c:pt idx="20">
                  <c:v>42316</c:v>
                </c:pt>
              </c:numCache>
            </c:numRef>
          </c:cat>
          <c:val>
            <c:numRef>
              <c:f>'[5605_2015-11-18-11-23-59.xlsx]new sheet'!$B$2:$B$22</c:f>
              <c:numCache>
                <c:formatCode>General</c:formatCode>
                <c:ptCount val="21"/>
                <c:pt idx="0">
                  <c:v>246</c:v>
                </c:pt>
                <c:pt idx="1">
                  <c:v>308</c:v>
                </c:pt>
                <c:pt idx="2">
                  <c:v>411</c:v>
                </c:pt>
                <c:pt idx="3">
                  <c:v>430</c:v>
                </c:pt>
                <c:pt idx="4">
                  <c:v>368</c:v>
                </c:pt>
                <c:pt idx="5">
                  <c:v>564</c:v>
                </c:pt>
                <c:pt idx="6">
                  <c:v>725</c:v>
                </c:pt>
                <c:pt idx="7">
                  <c:v>331</c:v>
                </c:pt>
                <c:pt idx="8">
                  <c:v>292</c:v>
                </c:pt>
                <c:pt idx="9">
                  <c:v>75</c:v>
                </c:pt>
                <c:pt idx="10">
                  <c:v>431</c:v>
                </c:pt>
                <c:pt idx="11">
                  <c:v>1015</c:v>
                </c:pt>
                <c:pt idx="12">
                  <c:v>2061</c:v>
                </c:pt>
                <c:pt idx="13">
                  <c:v>2552</c:v>
                </c:pt>
                <c:pt idx="14">
                  <c:v>458</c:v>
                </c:pt>
                <c:pt idx="15">
                  <c:v>1063</c:v>
                </c:pt>
                <c:pt idx="16">
                  <c:v>1064</c:v>
                </c:pt>
                <c:pt idx="17">
                  <c:v>453</c:v>
                </c:pt>
                <c:pt idx="18">
                  <c:v>903</c:v>
                </c:pt>
                <c:pt idx="19">
                  <c:v>1721</c:v>
                </c:pt>
                <c:pt idx="20">
                  <c:v>2270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64-41F4-AC76-E2E8CCEF3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7611600"/>
        <c:axId val="349180848"/>
      </c:barChart>
      <c:dateAx>
        <c:axId val="397611600"/>
        <c:scaling>
          <c:orientation val="minMax"/>
        </c:scaling>
        <c:delete val="0"/>
        <c:axPos val="b"/>
        <c:numFmt formatCode="ddd\,\ mmm\ d" sourceLinked="0"/>
        <c:majorTickMark val="out"/>
        <c:minorTickMark val="none"/>
        <c:tickLblPos val="nextTo"/>
        <c:crossAx val="349180848"/>
        <c:crosses val="autoZero"/>
        <c:auto val="1"/>
        <c:lblOffset val="100"/>
        <c:baseTimeUnit val="days"/>
      </c:dateAx>
      <c:valAx>
        <c:axId val="34918084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97611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51582-A699-4A39-B882-8381B685FA4F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E363F-BCF5-40EB-80D5-0FA354DE4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1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</a:t>
            </a:r>
            <a:r>
              <a:rPr lang="en-US" baseline="0" dirty="0"/>
              <a:t> = new type in last 2 </a:t>
            </a:r>
            <a:r>
              <a:rPr lang="en-US" baseline="0" dirty="0" err="1"/>
              <a:t>yearsStar</a:t>
            </a:r>
            <a:r>
              <a:rPr lang="en-US" baseline="0" dirty="0"/>
              <a:t> = new type in last 2 years.</a:t>
            </a:r>
          </a:p>
          <a:p>
            <a:r>
              <a:rPr lang="en-US" baseline="0" dirty="0"/>
              <a:t>Crosswalk is taken as Video.</a:t>
            </a:r>
          </a:p>
          <a:p>
            <a:r>
              <a:rPr lang="en-US" baseline="0" dirty="0"/>
              <a:t>Permanent is 15 locations.</a:t>
            </a:r>
          </a:p>
          <a:p>
            <a:endParaRPr lang="en-US" baseline="0" dirty="0"/>
          </a:p>
          <a:p>
            <a:r>
              <a:rPr lang="en-US" baseline="0" dirty="0"/>
              <a:t>All Types in 15 min increments.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84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Vehicle cyclical counts is standard practice.</a:t>
            </a:r>
          </a:p>
          <a:p>
            <a:r>
              <a:rPr lang="en-US" dirty="0"/>
              <a:t>See usage and patterns/trends over time</a:t>
            </a:r>
          </a:p>
          <a:p>
            <a:endParaRPr lang="en-US" dirty="0"/>
          </a:p>
          <a:p>
            <a:r>
              <a:rPr lang="en-US" dirty="0"/>
              <a:t>3 year 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8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Example area of the mix of count types for cyclical program – Lower Mont Co.</a:t>
            </a:r>
          </a:p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5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happened to have the 2010/2011 counts from a previous project.</a:t>
            </a:r>
          </a:p>
          <a:p>
            <a:r>
              <a:rPr lang="en-US" dirty="0"/>
              <a:t>Example of showing trends.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9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Brady loves this picture.  It’s a great picture of the recently opened Schuylkill River/South St boardwalk.  Opened in Oct 2014.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71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events:  The Papal visit &amp; DNC this past fall, SEPTA strike &amp; other transit changes.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22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dirty="0">
                <a:ea typeface="ＭＳ Ｐゴシック" pitchFamily="34" charset="-128"/>
              </a:rPr>
              <a:t>An example of data before and after a change/major opening.</a:t>
            </a:r>
          </a:p>
          <a:p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dirty="0">
                <a:ea typeface="ＭＳ Ｐゴシック" pitchFamily="34" charset="-128"/>
              </a:rPr>
              <a:t>Not mobile counters.</a:t>
            </a:r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E6189E-4E66-4E59-B89F-5511DDC802B7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40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E6189E-4E66-4E59-B89F-5511DDC802B7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50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Just discuss briefly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Can find at:  DVRPC website&gt;Data &amp; Products&gt;Products&gt; Interactive Maps</a:t>
            </a:r>
          </a:p>
          <a:p>
            <a:pPr marL="228600" indent="-228600">
              <a:buAutoNum type="arabicPeriod"/>
            </a:pPr>
            <a:r>
              <a:rPr lang="en-US" baseline="0" dirty="0"/>
              <a:t>Purple = </a:t>
            </a:r>
            <a:r>
              <a:rPr lang="en-US" baseline="0" dirty="0" err="1"/>
              <a:t>Peds</a:t>
            </a:r>
            <a:r>
              <a:rPr lang="en-US" baseline="0" dirty="0"/>
              <a:t>, Orange = Bikes.  Shows multiple counts over the years &amp; includes weather and other supporting information.</a:t>
            </a:r>
          </a:p>
          <a:p>
            <a:pPr marL="228600" indent="-228600">
              <a:buAutoNum type="arabicPeriod"/>
            </a:pPr>
            <a:r>
              <a:rPr lang="en-US" baseline="0" dirty="0"/>
              <a:t>Includes Google </a:t>
            </a:r>
            <a:r>
              <a:rPr lang="en-US" baseline="0" dirty="0" err="1"/>
              <a:t>Streetview</a:t>
            </a:r>
            <a:r>
              <a:rPr lang="en-US" baseline="0" dirty="0"/>
              <a:t> – Very nice, but at times the picture is not mode centric.</a:t>
            </a:r>
          </a:p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29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example of data after you select via the web viewer.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78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Lists the permanent sites.  Shows previous month &amp; year to data summaries.  Both are by mode.</a:t>
            </a:r>
          </a:p>
          <a:p>
            <a:pPr marL="228600" indent="-228600">
              <a:buAutoNum type="arabicPeriod"/>
            </a:pPr>
            <a:r>
              <a:rPr lang="en-US" baseline="0" dirty="0"/>
              <a:t>Select a site. Shows graphs of monthly data for the year, by mode and direction.  Basically a quick bar chart.</a:t>
            </a:r>
          </a:p>
          <a:p>
            <a:pPr marL="228600" indent="-228600">
              <a:buAutoNum type="arabicPeriod"/>
            </a:pPr>
            <a:r>
              <a:rPr lang="en-US" baseline="0" dirty="0"/>
              <a:t>Side map allows zooming and other map features/abilities.  Has existing/planned/in progress facilities</a:t>
            </a:r>
          </a:p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5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Microwave Radar = Major Interstates like I-76 or I-95.  Usually obtained/monitored by another entity (DoT or Private).</a:t>
            </a:r>
          </a:p>
          <a:p>
            <a:endParaRPr lang="en-US" dirty="0"/>
          </a:p>
          <a:p>
            <a:r>
              <a:rPr lang="en-US" dirty="0"/>
              <a:t>Traffic.com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99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63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A1952A-368F-4A91-9EA7-4ADBB93A804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17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4D3B0-7349-46C4-81F9-B5D9FDAD5620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do we count?</a:t>
            </a:r>
          </a:p>
          <a:p>
            <a:endParaRPr lang="en-US" dirty="0"/>
          </a:p>
          <a:p>
            <a:r>
              <a:rPr lang="en-US" dirty="0"/>
              <a:t>DVRPC has a</a:t>
            </a:r>
            <a:r>
              <a:rPr lang="en-US" baseline="0" dirty="0"/>
              <a:t> relatively long history of bicycle and pedestrian counting. In the past this has taken the form of short-term counts, often a week-long, to document activity along the region’s trails, bike-lanes, and sidewalks. But, over the last two years, DVRPC has launched a multi-faceted program to take these counts to the next level. The new program features:</a:t>
            </a:r>
          </a:p>
          <a:p>
            <a:pPr marL="167958" indent="-167958">
              <a:buFont typeface="Arial" panose="020B0604020202020204" pitchFamily="34" charset="0"/>
              <a:buChar char="•"/>
            </a:pPr>
            <a:r>
              <a:rPr lang="en-US" baseline="0" dirty="0"/>
              <a:t>Permanent counters providing continuous data,</a:t>
            </a:r>
          </a:p>
          <a:p>
            <a:pPr marL="167958" indent="-167958">
              <a:buFont typeface="Arial" panose="020B0604020202020204" pitchFamily="34" charset="0"/>
              <a:buChar char="•"/>
            </a:pPr>
            <a:r>
              <a:rPr lang="en-US" baseline="0" dirty="0"/>
              <a:t>A large set of recurring week-long counts which will be taken at the same locations every three years.</a:t>
            </a:r>
          </a:p>
          <a:p>
            <a:pPr defTabSz="895773">
              <a:defRPr/>
            </a:pPr>
            <a:endParaRPr lang="en-US" baseline="0" dirty="0"/>
          </a:p>
          <a:p>
            <a:pPr defTabSz="895773">
              <a:defRPr/>
            </a:pPr>
            <a:r>
              <a:rPr lang="en-US" baseline="0" dirty="0"/>
              <a:t>Permanent, continuous counts ongoing data for the locations in which they are deployed, but they also allow for the development of region-specific seasonal adjustment factors. When applied to week-long counts, these adjustment factors help us estimate total annual traffic and average daily traffic. </a:t>
            </a:r>
          </a:p>
          <a:p>
            <a:pPr defTabSz="895773">
              <a:defRPr/>
            </a:pPr>
            <a:endParaRPr lang="en-US" baseline="0" dirty="0"/>
          </a:p>
          <a:p>
            <a:pPr defTabSz="895773">
              <a:defRPr/>
            </a:pPr>
            <a:r>
              <a:rPr lang="en-US" baseline="0" dirty="0"/>
              <a:t>The large set of recurring counts will allow DVRPC will give us a comprehensive overview of activity of the region and let us track trends in specific parts of the region.</a:t>
            </a:r>
          </a:p>
          <a:p>
            <a:pPr defTabSz="895773">
              <a:defRPr/>
            </a:pPr>
            <a:endParaRPr lang="en-US" baseline="0" dirty="0"/>
          </a:p>
          <a:p>
            <a:r>
              <a:rPr lang="en-US" baseline="0" dirty="0"/>
              <a:t>Non-recurring week-long counts will continue as needed to support specific projects and studies.  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982761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three legs are decided by a collaboration of advocacy groups, stakeholders, our agency and planning partner agencies, and public groups.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1CB84-73AA-45CD-B57A-C6D59BA22C5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6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4D3B0-7349-46C4-81F9-B5D9FDAD562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implement this program, DVRPC acquired and installed 12 permanent bicycle and pedestrian counters on multi-use trails in the region. This acquisition was generously supported by the William Penn Foundation. These counters, all acquired from </a:t>
            </a:r>
            <a:r>
              <a:rPr lang="en-US" baseline="0" dirty="0" err="1"/>
              <a:t>EcoCounter</a:t>
            </a:r>
            <a:r>
              <a:rPr lang="en-US" baseline="0" dirty="0"/>
              <a:t>, collect and report data continuously throughout the year in fifteen minute increments by direction by mode. They use a combination of an infrared sensor and an inductive loop to detect and distinguish bicycle and pedestrian traffic.</a:t>
            </a:r>
          </a:p>
        </p:txBody>
      </p:sp>
    </p:spTree>
    <p:extLst>
      <p:ext uri="{BB962C8B-B14F-4D97-AF65-F5344CB8AC3E}">
        <p14:creationId xmlns:p14="http://schemas.microsoft.com/office/powerpoint/2010/main" val="2897625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Initial 12 counters</a:t>
            </a:r>
          </a:p>
          <a:p>
            <a:endParaRPr lang="en-US" altLang="en-US" dirty="0">
              <a:ea typeface="ＭＳ Ｐゴシック" pitchFamily="34" charset="-128"/>
            </a:endParaRPr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E6189E-4E66-4E59-B89F-5511DDC802B7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23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dirty="0">
                <a:ea typeface="ＭＳ Ｐゴシック" pitchFamily="34" charset="-128"/>
              </a:rPr>
              <a:t>PA </a:t>
            </a:r>
            <a:r>
              <a:rPr lang="en-US" altLang="en-US" dirty="0" err="1">
                <a:ea typeface="ＭＳ Ｐゴシック" pitchFamily="34" charset="-128"/>
              </a:rPr>
              <a:t>Env</a:t>
            </a:r>
            <a:r>
              <a:rPr lang="en-US" altLang="en-US" dirty="0">
                <a:ea typeface="ＭＳ Ｐゴシック" pitchFamily="34" charset="-128"/>
              </a:rPr>
              <a:t> Council locations – 2 are soil trails, 1 on pavement.</a:t>
            </a:r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E6189E-4E66-4E59-B89F-5511DDC802B7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36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ea typeface="ＭＳ Ｐゴシック" pitchFamily="34" charset="-128"/>
            </a:endParaRPr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E6189E-4E66-4E59-B89F-5511DDC802B7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29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140-150 locations.</a:t>
            </a:r>
          </a:p>
          <a:p>
            <a:endParaRPr lang="en-US" dirty="0"/>
          </a:p>
          <a:p>
            <a:r>
              <a:rPr lang="en-US" dirty="0"/>
              <a:t>Mobile counters – 1 week</a:t>
            </a:r>
          </a:p>
          <a:p>
            <a:r>
              <a:rPr lang="en-US" dirty="0"/>
              <a:t>Can use an app with </a:t>
            </a:r>
            <a:r>
              <a:rPr lang="en-US" dirty="0" err="1"/>
              <a:t>bluetooth</a:t>
            </a:r>
            <a:r>
              <a:rPr lang="en-US" dirty="0"/>
              <a:t> to obtain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6A49-9C66-408D-A3B1-672F9944DE0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6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9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0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1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1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9C172-E7F2-4963-8958-A936697E081A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C1321-1CC1-4BE3-A5EB-0678DC3C2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7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ferullo@dvrpc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172200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28600"/>
            <a:ext cx="88392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DVRPC</a:t>
            </a:r>
          </a:p>
          <a:p>
            <a:pPr algn="ctr"/>
            <a:endParaRPr lang="en-US" sz="5400" dirty="0">
              <a:solidFill>
                <a:prstClr val="white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pPr algn="ctr"/>
            <a:r>
              <a:rPr lang="en-US" sz="5400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Office of Travel Monitoring</a:t>
            </a:r>
          </a:p>
          <a:p>
            <a:pPr algn="ctr"/>
            <a:r>
              <a:rPr lang="en-US" sz="5400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Bicycle / Pedestrian Program Summary</a:t>
            </a:r>
          </a:p>
          <a:p>
            <a:endParaRPr lang="en-US" sz="3200" dirty="0">
              <a:solidFill>
                <a:prstClr val="white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endParaRPr lang="en-US" sz="3200" dirty="0">
              <a:solidFill>
                <a:prstClr val="white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endParaRPr lang="en-US" sz="3200" dirty="0">
              <a:solidFill>
                <a:prstClr val="white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82" y="4953000"/>
            <a:ext cx="3147066" cy="1037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63246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U.S. DOT Bureau of Transportation Statistics Webinar   	</a:t>
            </a:r>
            <a:r>
              <a:rPr lang="en-US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	</a:t>
            </a:r>
            <a:r>
              <a:rPr lang="en-US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  <a:sym typeface="WP IconicSymbolsA"/>
              </a:rPr>
              <a:t>	April 25, 2017</a:t>
            </a:r>
            <a:endParaRPr lang="en-US" dirty="0">
              <a:solidFill>
                <a:prstClr val="black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56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445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Cyclical Count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Consists of sites that are counted on a cyclical basis – generally a three year rotation.</a:t>
            </a:r>
          </a:p>
          <a:p>
            <a:r>
              <a:rPr lang="en-US" dirty="0"/>
              <a:t>Week long counts are collected, with raw data adjusted to AADB &amp; AADP based on the seasonal factors provided by data from the permanent sites.</a:t>
            </a:r>
          </a:p>
          <a:p>
            <a:r>
              <a:rPr lang="en-US" dirty="0"/>
              <a:t>Data is used to track trends, either in mode share or at a specific site.</a:t>
            </a:r>
          </a:p>
        </p:txBody>
      </p:sp>
    </p:spTree>
    <p:extLst>
      <p:ext uri="{BB962C8B-B14F-4D97-AF65-F5344CB8AC3E}">
        <p14:creationId xmlns:p14="http://schemas.microsoft.com/office/powerpoint/2010/main" val="1978506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7" b="6789"/>
          <a:stretch/>
        </p:blipFill>
        <p:spPr>
          <a:xfrm>
            <a:off x="2642409" y="1030174"/>
            <a:ext cx="6137787" cy="5540243"/>
          </a:xfr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28801" y="123111"/>
            <a:ext cx="8551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Cyclical Counting Program Locations</a:t>
            </a:r>
          </a:p>
        </p:txBody>
      </p:sp>
    </p:spTree>
    <p:extLst>
      <p:ext uri="{BB962C8B-B14F-4D97-AF65-F5344CB8AC3E}">
        <p14:creationId xmlns:p14="http://schemas.microsoft.com/office/powerpoint/2010/main" val="218168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9" y="4837365"/>
            <a:ext cx="2287780" cy="1715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49" y="1794258"/>
            <a:ext cx="2287781" cy="171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61555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Types of Facilities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2348" y="1413376"/>
            <a:ext cx="2773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BD400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Trail or </a:t>
            </a:r>
            <a:r>
              <a:rPr lang="en-US" sz="2000" b="1" dirty="0" err="1">
                <a:solidFill>
                  <a:srgbClr val="EBD400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Sidepath</a:t>
            </a:r>
            <a:endParaRPr lang="en-US" sz="2000" b="1" dirty="0">
              <a:solidFill>
                <a:srgbClr val="EBD400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2348" y="4456911"/>
            <a:ext cx="2773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94A00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Bicycle Lane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9166" y="2711599"/>
            <a:ext cx="2773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4F5C00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Sharrow</a:t>
            </a:r>
            <a:endParaRPr lang="en-US" sz="2000" b="1" dirty="0">
              <a:solidFill>
                <a:srgbClr val="4F5C00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8000" y="1413376"/>
            <a:ext cx="2773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26900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Striped Shoulder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8000" y="4456911"/>
            <a:ext cx="2773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AB00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Mixed Traffic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8" t="23940" b="44742"/>
          <a:stretch/>
        </p:blipFill>
        <p:spPr>
          <a:xfrm>
            <a:off x="7298000" y="1794909"/>
            <a:ext cx="2603090" cy="17864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91" y="3178927"/>
            <a:ext cx="2281757" cy="1711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17000" b="14635"/>
          <a:stretch/>
        </p:blipFill>
        <p:spPr>
          <a:xfrm>
            <a:off x="7298001" y="4838934"/>
            <a:ext cx="2989143" cy="17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8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1556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Bicycle Cyclical Program  -- </a:t>
            </a:r>
            <a:r>
              <a:rPr lang="en-US" sz="3200" b="1" dirty="0" err="1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Montco</a:t>
            </a:r>
            <a:r>
              <a:rPr lang="en-US" sz="32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 Results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10341" y="830997"/>
            <a:ext cx="6204155" cy="5825443"/>
            <a:chOff x="1081548" y="245806"/>
            <a:chExt cx="6701227" cy="64106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6" r="10029" b="26734"/>
            <a:stretch/>
          </p:blipFill>
          <p:spPr>
            <a:xfrm>
              <a:off x="1219200" y="294968"/>
              <a:ext cx="6563575" cy="63614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081548" y="245806"/>
              <a:ext cx="3352800" cy="41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559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48" y="-381000"/>
            <a:ext cx="9663952" cy="7467600"/>
          </a:xfrm>
        </p:spPr>
      </p:pic>
      <p:grpSp>
        <p:nvGrpSpPr>
          <p:cNvPr id="3" name="Group 2"/>
          <p:cNvGrpSpPr/>
          <p:nvPr/>
        </p:nvGrpSpPr>
        <p:grpSpPr>
          <a:xfrm>
            <a:off x="2362200" y="2743200"/>
            <a:ext cx="990600" cy="1066800"/>
            <a:chOff x="838200" y="2743200"/>
            <a:chExt cx="990600" cy="1066800"/>
          </a:xfrm>
        </p:grpSpPr>
        <p:sp>
          <p:nvSpPr>
            <p:cNvPr id="5" name="Oval 4"/>
            <p:cNvSpPr/>
            <p:nvPr/>
          </p:nvSpPr>
          <p:spPr>
            <a:xfrm>
              <a:off x="1676400" y="3657600"/>
              <a:ext cx="152400" cy="152400"/>
            </a:xfrm>
            <a:prstGeom prst="ellipse">
              <a:avLst/>
            </a:prstGeom>
            <a:solidFill>
              <a:srgbClr val="F55C00"/>
            </a:solidFill>
            <a:ln>
              <a:solidFill>
                <a:srgbClr val="F55C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8200" y="2743200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hmer UI" panose="020B0502040204020203" pitchFamily="34" charset="0"/>
                  <a:cs typeface="Khmer UI" panose="020B0502040204020203" pitchFamily="34" charset="0"/>
                </a:rPr>
                <a:t>2011</a:t>
              </a:r>
            </a:p>
            <a:p>
              <a:r>
                <a: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hmer UI" panose="020B0502040204020203" pitchFamily="34" charset="0"/>
                  <a:cs typeface="Khmer UI" panose="020B0502040204020203" pitchFamily="34" charset="0"/>
                </a:rPr>
                <a:t>766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10000" y="27432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anose="020B0502040204020203" pitchFamily="34" charset="0"/>
                <a:cs typeface="Khmer UI" panose="020B0502040204020203" pitchFamily="34" charset="0"/>
              </a:rPr>
              <a:t>2015</a:t>
            </a:r>
          </a:p>
          <a:p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anose="020B0502040204020203" pitchFamily="34" charset="0"/>
                <a:cs typeface="Khmer UI" panose="020B0502040204020203" pitchFamily="34" charset="0"/>
              </a:rPr>
              <a:t>1173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19767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55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anose="020B0502040204020203" pitchFamily="34" charset="0"/>
                <a:cs typeface="Khmer UI" panose="020B0502040204020203" pitchFamily="34" charset="0"/>
              </a:rPr>
              <a:t>+53%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5401" y="1689869"/>
            <a:ext cx="106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55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anose="020B0502040204020203" pitchFamily="34" charset="0"/>
                <a:cs typeface="Khmer UI" panose="020B0502040204020203" pitchFamily="34" charset="0"/>
              </a:rPr>
              <a:t>+57%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7800" y="-152400"/>
            <a:ext cx="9296400" cy="9833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54114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Change over Time</a:t>
            </a:r>
            <a:endParaRPr lang="en-US" sz="1200" b="1" dirty="0">
              <a:solidFill>
                <a:prstClr val="white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7033" y="9906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Center City, Philadelphia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38500" y="3066365"/>
            <a:ext cx="4953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305800" y="2438400"/>
            <a:ext cx="1108056" cy="1066800"/>
            <a:chOff x="720744" y="2743200"/>
            <a:chExt cx="1108056" cy="1066800"/>
          </a:xfrm>
        </p:grpSpPr>
        <p:sp>
          <p:nvSpPr>
            <p:cNvPr id="20" name="Oval 19"/>
            <p:cNvSpPr/>
            <p:nvPr/>
          </p:nvSpPr>
          <p:spPr>
            <a:xfrm>
              <a:off x="1676400" y="3657600"/>
              <a:ext cx="152400" cy="152400"/>
            </a:xfrm>
            <a:prstGeom prst="ellipse">
              <a:avLst/>
            </a:prstGeom>
            <a:solidFill>
              <a:srgbClr val="F55C00"/>
            </a:solidFill>
            <a:ln>
              <a:solidFill>
                <a:srgbClr val="F55C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0744" y="2743200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hmer UI" panose="020B0502040204020203" pitchFamily="34" charset="0"/>
                  <a:cs typeface="Khmer UI" panose="020B0502040204020203" pitchFamily="34" charset="0"/>
                </a:rPr>
                <a:t>2010</a:t>
              </a:r>
            </a:p>
            <a:p>
              <a:r>
                <a: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hmer UI" panose="020B0502040204020203" pitchFamily="34" charset="0"/>
                  <a:cs typeface="Khmer UI" panose="020B0502040204020203" pitchFamily="34" charset="0"/>
                </a:rPr>
                <a:t>589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794856" y="24384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anose="020B0502040204020203" pitchFamily="34" charset="0"/>
                <a:cs typeface="Khmer UI" panose="020B0502040204020203" pitchFamily="34" charset="0"/>
              </a:rPr>
              <a:t>2015</a:t>
            </a:r>
          </a:p>
          <a:p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anose="020B0502040204020203" pitchFamily="34" charset="0"/>
                <a:cs typeface="Khmer UI" panose="020B0502040204020203" pitchFamily="34" charset="0"/>
              </a:rPr>
              <a:t>925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9188412" y="2761565"/>
            <a:ext cx="4953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1555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Project Counts</a:t>
            </a:r>
          </a:p>
        </p:txBody>
      </p:sp>
      <p:pic>
        <p:nvPicPr>
          <p:cNvPr id="17" name="Picture 16" descr="Schuylkill Boardwalk.JPG"/>
          <p:cNvPicPr>
            <a:picLocks noChangeAspect="1"/>
          </p:cNvPicPr>
          <p:nvPr/>
        </p:nvPicPr>
        <p:blipFill>
          <a:blip r:embed="rId3" cstate="print"/>
          <a:srcRect t="14964" b="22006"/>
          <a:stretch>
            <a:fillRect/>
          </a:stretch>
        </p:blipFill>
        <p:spPr>
          <a:xfrm>
            <a:off x="2285656" y="2348880"/>
            <a:ext cx="7754587" cy="274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8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83099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Consists of sites that are counted for a specific project or purpose.</a:t>
            </a:r>
          </a:p>
          <a:p>
            <a:r>
              <a:rPr lang="en-US" dirty="0"/>
              <a:t>Week long counts are collected, with raw data adjusted to AADB &amp; AADP based on the seasonal factors provided by data from the permanent sites.</a:t>
            </a:r>
          </a:p>
          <a:p>
            <a:r>
              <a:rPr lang="en-US" dirty="0"/>
              <a:t>Data is used to establish facility use.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73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362"/>
            <a:ext cx="8229600" cy="8960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Counts –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type of count has been performed by the Office of Travel Monitoring for over six years.</a:t>
            </a:r>
          </a:p>
          <a:p>
            <a:r>
              <a:rPr lang="en-US" dirty="0"/>
              <a:t>Projects include before / after studies of Tiger Grant funded projects, counts for the City of Philadelphia Department of Health, periodic trail counts, even Old City “First Friday” tracking of pedestrian volumes.</a:t>
            </a:r>
          </a:p>
          <a:p>
            <a:r>
              <a:rPr lang="en-US" dirty="0"/>
              <a:t>To date, over 2,000 of these short duration counts have been completed.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30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1556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Cynwyd</a:t>
            </a:r>
            <a:r>
              <a:rPr lang="en-US" sz="32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 Heritage Trail Oct 19 – Nov 8, 2015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825752" y="1066800"/>
          <a:ext cx="8385048" cy="548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9740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1556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Cynwyd</a:t>
            </a:r>
            <a:r>
              <a:rPr lang="en-US" sz="32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 Heritage Trail Oct 19 – Nov 8, 2015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825752" y="1078468"/>
          <a:ext cx="8385048" cy="5468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248400" y="1556266"/>
            <a:ext cx="0" cy="400633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62500" y="90774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Manayunk</a:t>
            </a:r>
            <a:r>
              <a:rPr lang="en-US" b="1" dirty="0">
                <a:solidFill>
                  <a:srgbClr val="FF0000"/>
                </a:solidFill>
              </a:rPr>
              <a:t> Bridge Trail Opens</a:t>
            </a:r>
          </a:p>
        </p:txBody>
      </p:sp>
    </p:spTree>
    <p:extLst>
      <p:ext uri="{BB962C8B-B14F-4D97-AF65-F5344CB8AC3E}">
        <p14:creationId xmlns:p14="http://schemas.microsoft.com/office/powerpoint/2010/main" val="157245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1555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Data Types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6203" y="4931392"/>
            <a:ext cx="4651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Transportation System User Surveys</a:t>
            </a:r>
          </a:p>
        </p:txBody>
      </p:sp>
      <p:sp>
        <p:nvSpPr>
          <p:cNvPr id="3" name="Oval 2"/>
          <p:cNvSpPr/>
          <p:nvPr/>
        </p:nvSpPr>
        <p:spPr>
          <a:xfrm>
            <a:off x="2312276" y="2342550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4288" y="2139706"/>
            <a:ext cx="4086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2400" dirty="0">
                <a:solidFill>
                  <a:prstClr val="black"/>
                </a:solidFill>
              </a:rPr>
              <a:t>Vehicle Manual Classification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1279267"/>
            <a:ext cx="2759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  </a:t>
            </a:r>
            <a:r>
              <a:rPr lang="en-US" sz="2400" dirty="0">
                <a:solidFill>
                  <a:prstClr val="black"/>
                </a:solidFill>
              </a:rPr>
              <a:t>Vehicle Volume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48255" y="1811923"/>
            <a:ext cx="315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</a:t>
            </a:r>
            <a:r>
              <a:rPr lang="en-US" sz="2400" dirty="0">
                <a:solidFill>
                  <a:prstClr val="black"/>
                </a:solidFill>
              </a:rPr>
              <a:t>Vehicle Classification</a:t>
            </a:r>
          </a:p>
        </p:txBody>
      </p:sp>
      <p:sp>
        <p:nvSpPr>
          <p:cNvPr id="12" name="Oval 11"/>
          <p:cNvSpPr/>
          <p:nvPr/>
        </p:nvSpPr>
        <p:spPr>
          <a:xfrm>
            <a:off x="2312276" y="1519222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12276" y="1950421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62803" y="4724400"/>
            <a:ext cx="6934200" cy="0"/>
          </a:xfrm>
          <a:prstGeom prst="line">
            <a:avLst/>
          </a:prstGeom>
          <a:ln w="508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398711" y="5069890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1388" y="2560393"/>
            <a:ext cx="4158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 </a:t>
            </a:r>
            <a:r>
              <a:rPr lang="en-US" sz="2400" dirty="0">
                <a:solidFill>
                  <a:prstClr val="black"/>
                </a:solidFill>
              </a:rPr>
              <a:t>Vehicle Turning Movement</a:t>
            </a:r>
          </a:p>
        </p:txBody>
      </p:sp>
      <p:sp>
        <p:nvSpPr>
          <p:cNvPr id="15" name="Oval 14"/>
          <p:cNvSpPr/>
          <p:nvPr/>
        </p:nvSpPr>
        <p:spPr>
          <a:xfrm>
            <a:off x="2331042" y="2771289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2685" y="3013637"/>
            <a:ext cx="252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 </a:t>
            </a:r>
            <a:r>
              <a:rPr lang="en-US" sz="2400" dirty="0">
                <a:solidFill>
                  <a:prstClr val="black"/>
                </a:solidFill>
              </a:rPr>
              <a:t>Vehicle Speed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31042" y="3429001"/>
            <a:ext cx="252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</a:t>
            </a:r>
            <a:r>
              <a:rPr lang="en-US" sz="2400" dirty="0">
                <a:solidFill>
                  <a:prstClr val="black"/>
                </a:solidFill>
              </a:rPr>
              <a:t>Vehicle 8-Day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08708" y="3873788"/>
            <a:ext cx="252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</a:t>
            </a:r>
            <a:r>
              <a:rPr lang="en-US" sz="2400" dirty="0">
                <a:solidFill>
                  <a:prstClr val="black"/>
                </a:solidFill>
              </a:rPr>
              <a:t>Vehicle Loop</a:t>
            </a:r>
          </a:p>
        </p:txBody>
      </p:sp>
      <p:sp>
        <p:nvSpPr>
          <p:cNvPr id="20" name="Oval 19"/>
          <p:cNvSpPr/>
          <p:nvPr/>
        </p:nvSpPr>
        <p:spPr>
          <a:xfrm>
            <a:off x="2323649" y="3213690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32748" y="3629054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348255" y="4073841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530003" y="1542578"/>
            <a:ext cx="0" cy="3205178"/>
          </a:xfrm>
          <a:prstGeom prst="line">
            <a:avLst/>
          </a:prstGeom>
          <a:ln w="508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74525" y="1319168"/>
            <a:ext cx="271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  </a:t>
            </a:r>
            <a:r>
              <a:rPr lang="en-US" sz="2400" dirty="0">
                <a:solidFill>
                  <a:prstClr val="black"/>
                </a:solidFill>
              </a:rPr>
              <a:t>Bicycle Volume</a:t>
            </a:r>
          </a:p>
        </p:txBody>
      </p:sp>
      <p:sp>
        <p:nvSpPr>
          <p:cNvPr id="25" name="Oval 24"/>
          <p:cNvSpPr/>
          <p:nvPr/>
        </p:nvSpPr>
        <p:spPr>
          <a:xfrm>
            <a:off x="6977535" y="1542578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74526" y="1727245"/>
            <a:ext cx="3145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  </a:t>
            </a:r>
            <a:r>
              <a:rPr lang="en-US" sz="2400" dirty="0">
                <a:solidFill>
                  <a:prstClr val="black"/>
                </a:solidFill>
              </a:rPr>
              <a:t>Bicycle Permanent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12625" y="2142496"/>
            <a:ext cx="3188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  </a:t>
            </a:r>
            <a:r>
              <a:rPr lang="en-US" sz="2400" dirty="0">
                <a:solidFill>
                  <a:prstClr val="black"/>
                </a:solidFill>
              </a:rPr>
              <a:t>Pedestrian Volume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90447" y="2527217"/>
            <a:ext cx="3617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  </a:t>
            </a:r>
            <a:r>
              <a:rPr lang="en-US" sz="2400" dirty="0">
                <a:solidFill>
                  <a:prstClr val="black"/>
                </a:solidFill>
              </a:rPr>
              <a:t>Pedestrian Permanent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90448" y="2955956"/>
            <a:ext cx="2075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     </a:t>
            </a:r>
            <a:r>
              <a:rPr lang="en-US" sz="2400" dirty="0">
                <a:solidFill>
                  <a:prstClr val="black"/>
                </a:solidFill>
              </a:rPr>
              <a:t>Crosswalk</a:t>
            </a:r>
          </a:p>
        </p:txBody>
      </p:sp>
      <p:sp>
        <p:nvSpPr>
          <p:cNvPr id="30" name="Oval 29"/>
          <p:cNvSpPr/>
          <p:nvPr/>
        </p:nvSpPr>
        <p:spPr>
          <a:xfrm>
            <a:off x="7018477" y="1950421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18477" y="2339759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18477" y="2751613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34965" y="3213690"/>
            <a:ext cx="2286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7-Point Star 35"/>
          <p:cNvSpPr/>
          <p:nvPr/>
        </p:nvSpPr>
        <p:spPr>
          <a:xfrm>
            <a:off x="8840242" y="3098518"/>
            <a:ext cx="152400" cy="14896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7-Point Star 36"/>
          <p:cNvSpPr/>
          <p:nvPr/>
        </p:nvSpPr>
        <p:spPr>
          <a:xfrm>
            <a:off x="9852556" y="1873036"/>
            <a:ext cx="152400" cy="14896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7-Point Star 37"/>
          <p:cNvSpPr/>
          <p:nvPr/>
        </p:nvSpPr>
        <p:spPr>
          <a:xfrm>
            <a:off x="10267570" y="2602647"/>
            <a:ext cx="152400" cy="14896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01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1556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Bicycle / Pedestrian Web Viewer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68" y="1219899"/>
            <a:ext cx="6842759" cy="526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452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15043" r="19167" b="2844"/>
          <a:stretch/>
        </p:blipFill>
        <p:spPr bwMode="auto">
          <a:xfrm>
            <a:off x="2438400" y="250658"/>
            <a:ext cx="7620000" cy="630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589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1556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Permanent Station Web Viewer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b="4419"/>
          <a:stretch/>
        </p:blipFill>
        <p:spPr bwMode="auto">
          <a:xfrm>
            <a:off x="1519906" y="836713"/>
            <a:ext cx="9148094" cy="516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826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1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/>
              <a:t>Establish permanent bicycle / pedestrian stations on the regional trail network.</a:t>
            </a:r>
          </a:p>
          <a:p>
            <a:r>
              <a:rPr lang="en-US" dirty="0"/>
              <a:t>Begin calculating seasonal correction factors.</a:t>
            </a:r>
          </a:p>
          <a:p>
            <a:r>
              <a:rPr lang="en-US" dirty="0"/>
              <a:t>Establish permanent bicycle on street stations in the City of Philadelphia.</a:t>
            </a:r>
          </a:p>
          <a:p>
            <a:r>
              <a:rPr lang="en-US" dirty="0"/>
              <a:t>Execute MOU with Center City District to gain access to their permanent pedestrian station data.</a:t>
            </a:r>
          </a:p>
          <a:p>
            <a:r>
              <a:rPr lang="en-US" dirty="0"/>
              <a:t>Establish additional permanent pedestrian stations in the City of Philadelphia outside Center City.</a:t>
            </a:r>
          </a:p>
          <a:p>
            <a:r>
              <a:rPr lang="en-US" dirty="0"/>
              <a:t>Establish permanent on street (12) bicycle stations and (12) pedestrian stations in suburban counties.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1556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Where are we / What’s Next ?</a:t>
            </a:r>
          </a:p>
        </p:txBody>
      </p:sp>
      <p:pic>
        <p:nvPicPr>
          <p:cNvPr id="1026" name="Picture 2" descr="C:\Users\sbrady\AppData\Local\Microsoft\Windows\Temporary Internet Files\Content.IE5\VTR3Q9PM\Check_mark_23x20_02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460871" cy="4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brady\AppData\Local\Microsoft\Windows\Temporary Internet Files\Content.IE5\VTR3Q9PM\Check_mark_23x20_02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1"/>
            <a:ext cx="460871" cy="4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3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450" y="1454765"/>
            <a:ext cx="403535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Questions?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3033943" y="4487998"/>
            <a:ext cx="297049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ill Sans MT" pitchFamily="34" charset="0"/>
              </a:rPr>
              <a:t>Jonathan Ferullo</a:t>
            </a:r>
          </a:p>
          <a:p>
            <a:r>
              <a:rPr lang="en-US" dirty="0">
                <a:solidFill>
                  <a:prstClr val="black"/>
                </a:solidFill>
                <a:latin typeface="Gill Sans MT" pitchFamily="34" charset="0"/>
              </a:rPr>
              <a:t>Senior Transportation Planner</a:t>
            </a:r>
          </a:p>
          <a:p>
            <a:r>
              <a:rPr lang="en-US" dirty="0">
                <a:solidFill>
                  <a:prstClr val="black"/>
                </a:solidFill>
                <a:latin typeface="Gill Sans MT" pitchFamily="34" charset="0"/>
              </a:rPr>
              <a:t>Office of Travel Monitoring</a:t>
            </a:r>
          </a:p>
          <a:p>
            <a:r>
              <a:rPr lang="en-US" dirty="0">
                <a:solidFill>
                  <a:prstClr val="black"/>
                </a:solidFill>
                <a:latin typeface="Gill Sans MT" pitchFamily="34" charset="0"/>
                <a:hlinkClick r:id="rId3"/>
              </a:rPr>
              <a:t>jferullo@dvrpc.org</a:t>
            </a:r>
            <a:r>
              <a:rPr lang="en-US" dirty="0">
                <a:solidFill>
                  <a:prstClr val="black"/>
                </a:solidFill>
                <a:latin typeface="Gill Sans MT" pitchFamily="34" charset="0"/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  <a:latin typeface="Gill Sans MT" pitchFamily="34" charset="0"/>
              </a:rPr>
              <a:t>215.238.2883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6302" y="2247791"/>
            <a:ext cx="5050466" cy="28408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188735"/>
            <a:ext cx="36274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955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1555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Equipment</a:t>
            </a:r>
          </a:p>
        </p:txBody>
      </p:sp>
      <p:pic>
        <p:nvPicPr>
          <p:cNvPr id="2050" name="Picture 2" descr="cover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b="7166"/>
          <a:stretch/>
        </p:blipFill>
        <p:spPr bwMode="auto">
          <a:xfrm>
            <a:off x="3263558" y="990601"/>
            <a:ext cx="4814175" cy="544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49370" y="5867400"/>
            <a:ext cx="1905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70" y="3124200"/>
            <a:ext cx="1219200" cy="17925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39570" y="4021994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Video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6908" y="1218064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Pedestrian</a:t>
            </a:r>
          </a:p>
          <a:p>
            <a:r>
              <a:rPr lang="en-US" sz="1200" dirty="0">
                <a:solidFill>
                  <a:prstClr val="black"/>
                </a:solidFill>
              </a:rPr>
              <a:t>Counter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3475" y="5887135"/>
            <a:ext cx="140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Permanent</a:t>
            </a:r>
          </a:p>
          <a:p>
            <a:r>
              <a:rPr lang="en-US" sz="1200" dirty="0">
                <a:solidFill>
                  <a:prstClr val="black"/>
                </a:solidFill>
              </a:rPr>
              <a:t>Bicycle / Pedestrian</a:t>
            </a:r>
          </a:p>
          <a:p>
            <a:r>
              <a:rPr lang="en-US" sz="1200" dirty="0">
                <a:solidFill>
                  <a:prstClr val="black"/>
                </a:solidFill>
              </a:rPr>
              <a:t>Counting Station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1" y="2847202"/>
            <a:ext cx="804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Bluetooth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6347" y="2303808"/>
            <a:ext cx="1238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Equipment Van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21864" y="5616729"/>
            <a:ext cx="1267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Vehicle Counters,</a:t>
            </a:r>
          </a:p>
          <a:p>
            <a:r>
              <a:rPr lang="en-US" sz="1200" dirty="0">
                <a:solidFill>
                  <a:prstClr val="black"/>
                </a:solidFill>
              </a:rPr>
              <a:t>Pneumatic Tube,</a:t>
            </a:r>
          </a:p>
          <a:p>
            <a:r>
              <a:rPr lang="en-US" sz="1200" dirty="0">
                <a:solidFill>
                  <a:prstClr val="black"/>
                </a:solidFill>
              </a:rPr>
              <a:t>and Supplies</a:t>
            </a:r>
          </a:p>
        </p:txBody>
      </p:sp>
      <p:pic>
        <p:nvPicPr>
          <p:cNvPr id="22" name="Picture 21" descr="Bike counter in use_121213.JPG"/>
          <p:cNvPicPr>
            <a:picLocks noChangeAspect="1"/>
          </p:cNvPicPr>
          <p:nvPr/>
        </p:nvPicPr>
        <p:blipFill>
          <a:blip r:embed="rId5" cstate="print"/>
          <a:srcRect l="16949" t="40000" r="17778" b="31343"/>
          <a:stretch>
            <a:fillRect/>
          </a:stretch>
        </p:blipFill>
        <p:spPr>
          <a:xfrm>
            <a:off x="7970293" y="2222916"/>
            <a:ext cx="1832387" cy="10726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108579" y="1679729"/>
            <a:ext cx="69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Bicycle</a:t>
            </a:r>
          </a:p>
          <a:p>
            <a:r>
              <a:rPr lang="en-US" sz="1200" dirty="0">
                <a:solidFill>
                  <a:prstClr val="black"/>
                </a:solidFill>
              </a:rPr>
              <a:t>Counter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4" t="23408" r="26352" b="33927"/>
          <a:stretch/>
        </p:blipFill>
        <p:spPr bwMode="auto">
          <a:xfrm>
            <a:off x="8189834" y="3786767"/>
            <a:ext cx="1269207" cy="26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097105" y="3436330"/>
            <a:ext cx="161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Microwave Radar</a:t>
            </a:r>
          </a:p>
        </p:txBody>
      </p:sp>
    </p:spTree>
    <p:extLst>
      <p:ext uri="{BB962C8B-B14F-4D97-AF65-F5344CB8AC3E}">
        <p14:creationId xmlns:p14="http://schemas.microsoft.com/office/powerpoint/2010/main" val="416558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0" y="0"/>
            <a:ext cx="6347524" cy="1305818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79" y="2292739"/>
            <a:ext cx="4017496" cy="4017496"/>
          </a:xfrm>
          <a:prstGeom prst="rect">
            <a:avLst/>
          </a:prstGeom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828800" y="228600"/>
            <a:ext cx="54913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A Multi-Pronged Approach to Cyclist and Pedestrian Counting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802985" y="1520789"/>
            <a:ext cx="56673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48A54"/>
                </a:solidFill>
                <a:latin typeface="Calibri"/>
              </a:rPr>
              <a:t>The FHWA Traffic Monitoring Guide identifies three main types of count programs</a:t>
            </a:r>
          </a:p>
        </p:txBody>
      </p:sp>
      <p:pic>
        <p:nvPicPr>
          <p:cNvPr id="10" name="Picture 2" descr="3947331067_98277b8670_b"/>
          <p:cNvPicPr>
            <a:picLocks noChangeAspect="1" noChangeArrowheads="1"/>
          </p:cNvPicPr>
          <p:nvPr/>
        </p:nvPicPr>
        <p:blipFill rotWithShape="1">
          <a:blip r:embed="rId4" cstate="print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t="16014"/>
          <a:stretch/>
        </p:blipFill>
        <p:spPr bwMode="auto">
          <a:xfrm>
            <a:off x="7871524" y="2286000"/>
            <a:ext cx="279357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110_1088"/>
          <p:cNvPicPr>
            <a:picLocks noChangeAspect="1" noChangeArrowheads="1"/>
          </p:cNvPicPr>
          <p:nvPr/>
        </p:nvPicPr>
        <p:blipFill rotWithShape="1">
          <a:blip r:embed="rId5"/>
          <a:srcRect l="23796" t="6666" b="10274"/>
          <a:stretch/>
        </p:blipFill>
        <p:spPr>
          <a:xfrm>
            <a:off x="7871524" y="4572000"/>
            <a:ext cx="2796476" cy="228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0" r="8252"/>
          <a:stretch/>
        </p:blipFill>
        <p:spPr>
          <a:xfrm>
            <a:off x="7789218" y="0"/>
            <a:ext cx="2878782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89712" y="5265205"/>
            <a:ext cx="1866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948A54"/>
                </a:solidFill>
              </a:rPr>
              <a:t>Permanent Count</a:t>
            </a:r>
          </a:p>
          <a:p>
            <a:pPr algn="ctr"/>
            <a:r>
              <a:rPr lang="en-US" b="1" dirty="0">
                <a:solidFill>
                  <a:srgbClr val="948A54"/>
                </a:solidFill>
              </a:rPr>
              <a:t>Program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9685" y="5265205"/>
            <a:ext cx="1508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948A54"/>
                </a:solidFill>
              </a:rPr>
              <a:t>Cyclical Count</a:t>
            </a:r>
          </a:p>
          <a:p>
            <a:pPr algn="ctr"/>
            <a:r>
              <a:rPr lang="en-US" b="1" dirty="0">
                <a:solidFill>
                  <a:srgbClr val="948A54"/>
                </a:solidFill>
              </a:rPr>
              <a:t>Program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00682" y="6044221"/>
            <a:ext cx="91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48A54"/>
                </a:solidFill>
              </a:rPr>
              <a:t>Project </a:t>
            </a:r>
          </a:p>
          <a:p>
            <a:r>
              <a:rPr lang="en-US" b="1" dirty="0">
                <a:solidFill>
                  <a:srgbClr val="948A54"/>
                </a:solidFill>
              </a:rPr>
              <a:t>Counts</a:t>
            </a:r>
          </a:p>
        </p:txBody>
      </p:sp>
    </p:spTree>
    <p:extLst>
      <p:ext uri="{BB962C8B-B14F-4D97-AF65-F5344CB8AC3E}">
        <p14:creationId xmlns:p14="http://schemas.microsoft.com/office/powerpoint/2010/main" val="21608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1336596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679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Permanent Count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Consists of sites where data is collected 24 hours a day, 365 days a year.</a:t>
            </a:r>
          </a:p>
          <a:p>
            <a:r>
              <a:rPr lang="en-US" dirty="0"/>
              <a:t>These sites are organized into “factor groups” whose locations have similar travel characteristics.</a:t>
            </a:r>
          </a:p>
          <a:p>
            <a:r>
              <a:rPr lang="en-US" dirty="0"/>
              <a:t>Data is used to develop seasonal correction factors, which when applied to short term counts yield AADB &amp; AADP, the correlative to AADT.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34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0"/>
            <a:ext cx="5486400" cy="1305818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828801" y="114300"/>
            <a:ext cx="4953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Permanent Bicycle and Pedestrian Counters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828801" y="1073053"/>
            <a:ext cx="48768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endParaRPr lang="en-US" sz="2400" b="1" dirty="0">
              <a:solidFill>
                <a:srgbClr val="EEECE1">
                  <a:lumMod val="50000"/>
                </a:srgbClr>
              </a:solidFill>
              <a:latin typeface="Calibri"/>
            </a:endParaRP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dirty="0">
                <a:solidFill>
                  <a:srgbClr val="EEECE1">
                    <a:lumMod val="50000"/>
                  </a:srgbClr>
                </a:solidFill>
                <a:latin typeface="Calibri"/>
              </a:rPr>
              <a:t>DVRPC installed 15 permanent counters on multi-use trails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dirty="0">
                <a:solidFill>
                  <a:srgbClr val="EEECE1">
                    <a:lumMod val="50000"/>
                  </a:srgbClr>
                </a:solidFill>
                <a:latin typeface="Calibri"/>
              </a:rPr>
              <a:t>Counters use an infrared sensor and inductive loop to detect and distinguish bicycles from pedestrians 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sz="2400" b="1" dirty="0">
                <a:solidFill>
                  <a:srgbClr val="EEECE1">
                    <a:lumMod val="50000"/>
                  </a:srgbClr>
                </a:solidFill>
                <a:latin typeface="Calibri"/>
              </a:rPr>
              <a:t>Counters collect data continuously 365 days a year, 24 hours a day and wirelessly report data in 15 minute increments by direction and by mode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4191000"/>
            <a:ext cx="3657600" cy="2729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367290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"/>
            <a:ext cx="3657600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2" y="685800"/>
            <a:ext cx="7772399" cy="582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1555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Trail Permanent Count Stations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6324601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55C00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12 locations, counting 24 hours a day, 365 days a year.</a:t>
            </a:r>
          </a:p>
        </p:txBody>
      </p:sp>
    </p:spTree>
    <p:extLst>
      <p:ext uri="{BB962C8B-B14F-4D97-AF65-F5344CB8AC3E}">
        <p14:creationId xmlns:p14="http://schemas.microsoft.com/office/powerpoint/2010/main" val="36107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1555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Trail Permanent Count Stations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63246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55C00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3 locations, sponsored by Pennsylvania Environmental Council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30997"/>
            <a:ext cx="6847656" cy="560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  <a:solidFill>
            <a:srgbClr val="F5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155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September 1, 2015  -- August 31, 2016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686869" y="1232756"/>
          <a:ext cx="8691520" cy="520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0770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1297</Words>
  <Application>Microsoft Office PowerPoint</Application>
  <PresentationFormat>Widescreen</PresentationFormat>
  <Paragraphs>181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Gill Sans MT</vt:lpstr>
      <vt:lpstr>Khmer UI</vt:lpstr>
      <vt:lpstr>WP IconicSymbolsA</vt:lpstr>
      <vt:lpstr>Office Theme</vt:lpstr>
      <vt:lpstr>PowerPoint Presentation</vt:lpstr>
      <vt:lpstr>PowerPoint Presentation</vt:lpstr>
      <vt:lpstr>PowerPoint Presentation</vt:lpstr>
      <vt:lpstr>PowerPoint Presentation</vt:lpstr>
      <vt:lpstr>Permanent Count Program</vt:lpstr>
      <vt:lpstr>PowerPoint Presentation</vt:lpstr>
      <vt:lpstr>PowerPoint Presentation</vt:lpstr>
      <vt:lpstr>PowerPoint Presentation</vt:lpstr>
      <vt:lpstr>PowerPoint Presentation</vt:lpstr>
      <vt:lpstr>Cyclical Count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Counts</vt:lpstr>
      <vt:lpstr>Project Counts –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Solomon, Todd (OST)</dc:creator>
  <cp:lastModifiedBy>Solomon, Todd (OST)</cp:lastModifiedBy>
  <cp:revision>2</cp:revision>
  <dcterms:created xsi:type="dcterms:W3CDTF">2017-08-03T15:58:05Z</dcterms:created>
  <dcterms:modified xsi:type="dcterms:W3CDTF">2017-08-03T15:58:24Z</dcterms:modified>
</cp:coreProperties>
</file>