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handoutMasterIdLst>
    <p:handoutMasterId r:id="rId56"/>
  </p:handoutMasterIdLst>
  <p:sldIdLst>
    <p:sldId id="594" r:id="rId2"/>
    <p:sldId id="591" r:id="rId3"/>
    <p:sldId id="564" r:id="rId4"/>
    <p:sldId id="565" r:id="rId5"/>
    <p:sldId id="332" r:id="rId6"/>
    <p:sldId id="309" r:id="rId7"/>
    <p:sldId id="320" r:id="rId8"/>
    <p:sldId id="310" r:id="rId9"/>
    <p:sldId id="484" r:id="rId10"/>
    <p:sldId id="315" r:id="rId11"/>
    <p:sldId id="325" r:id="rId12"/>
    <p:sldId id="348" r:id="rId13"/>
    <p:sldId id="349" r:id="rId14"/>
    <p:sldId id="485" r:id="rId15"/>
    <p:sldId id="486" r:id="rId16"/>
    <p:sldId id="487" r:id="rId17"/>
    <p:sldId id="378" r:id="rId18"/>
    <p:sldId id="379" r:id="rId19"/>
    <p:sldId id="380" r:id="rId20"/>
    <p:sldId id="381" r:id="rId21"/>
    <p:sldId id="382" r:id="rId22"/>
    <p:sldId id="383" r:id="rId23"/>
    <p:sldId id="542" r:id="rId24"/>
    <p:sldId id="384" r:id="rId25"/>
    <p:sldId id="385" r:id="rId26"/>
    <p:sldId id="386" r:id="rId27"/>
    <p:sldId id="390" r:id="rId28"/>
    <p:sldId id="389" r:id="rId29"/>
    <p:sldId id="495" r:id="rId30"/>
    <p:sldId id="431" r:id="rId31"/>
    <p:sldId id="433" r:id="rId32"/>
    <p:sldId id="434" r:id="rId33"/>
    <p:sldId id="436" r:id="rId34"/>
    <p:sldId id="437" r:id="rId35"/>
    <p:sldId id="439" r:id="rId36"/>
    <p:sldId id="443" r:id="rId37"/>
    <p:sldId id="444" r:id="rId38"/>
    <p:sldId id="445" r:id="rId39"/>
    <p:sldId id="446" r:id="rId40"/>
    <p:sldId id="447" r:id="rId41"/>
    <p:sldId id="448" r:id="rId42"/>
    <p:sldId id="449" r:id="rId43"/>
    <p:sldId id="450" r:id="rId44"/>
    <p:sldId id="451" r:id="rId45"/>
    <p:sldId id="452" r:id="rId46"/>
    <p:sldId id="560" r:id="rId47"/>
    <p:sldId id="454" r:id="rId48"/>
    <p:sldId id="455" r:id="rId49"/>
    <p:sldId id="456" r:id="rId50"/>
    <p:sldId id="458" r:id="rId51"/>
    <p:sldId id="562" r:id="rId52"/>
    <p:sldId id="556" r:id="rId53"/>
    <p:sldId id="592" r:id="rId5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3" autoAdjust="0"/>
  </p:normalViewPr>
  <p:slideViewPr>
    <p:cSldViewPr>
      <p:cViewPr varScale="1">
        <p:scale>
          <a:sx n="72" d="100"/>
          <a:sy n="72" d="100"/>
        </p:scale>
        <p:origin x="60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3BDD170-697C-438F-824F-09B51D801503}" type="datetimeFigureOut">
              <a:rPr lang="en-US" smtClean="0"/>
              <a:pPr/>
              <a:t>1/23/2017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560631C9-9398-4CF7-9F75-A2F4FBD897D9}" type="slidenum">
              <a:rPr lang="en-US" smtClean="0"/>
              <a:pPr/>
              <a:t>‹#›</a:t>
            </a:fld>
            <a:endParaRPr lang="en-US"/>
          </a:p>
        </p:txBody>
      </p:sp>
    </p:spTree>
    <p:extLst>
      <p:ext uri="{BB962C8B-B14F-4D97-AF65-F5344CB8AC3E}">
        <p14:creationId xmlns:p14="http://schemas.microsoft.com/office/powerpoint/2010/main" val="4285720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884DC5E-E55C-4C5A-AD33-257E9E3C3924}" type="datetimeFigureOut">
              <a:rPr lang="en-US" smtClean="0"/>
              <a:pPr/>
              <a:t>1/23/2017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3A988C1-EBCA-41E6-A525-A3C9DD6CC029}" type="slidenum">
              <a:rPr lang="en-US" smtClean="0"/>
              <a:pPr/>
              <a:t>‹#›</a:t>
            </a:fld>
            <a:endParaRPr lang="en-US"/>
          </a:p>
        </p:txBody>
      </p:sp>
    </p:spTree>
    <p:extLst>
      <p:ext uri="{BB962C8B-B14F-4D97-AF65-F5344CB8AC3E}">
        <p14:creationId xmlns:p14="http://schemas.microsoft.com/office/powerpoint/2010/main" val="282172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a:spcBef>
                <a:spcPct val="25000"/>
              </a:spcBef>
            </a:pPr>
            <a:r>
              <a:rPr lang="en-US" smtClean="0"/>
              <a:t>SAFETEA-LU requires DOT to collect transportation information related to global competitiveness.</a:t>
            </a:r>
          </a:p>
          <a:p>
            <a:pPr>
              <a:spcBef>
                <a:spcPct val="25000"/>
              </a:spcBef>
            </a:pPr>
            <a:endParaRPr lang="en-US" smtClean="0"/>
          </a:p>
          <a:p>
            <a:pPr>
              <a:spcBef>
                <a:spcPct val="25000"/>
              </a:spcBef>
            </a:pPr>
            <a:r>
              <a:rPr lang="en-US" smtClean="0"/>
              <a:t>AIR-21 requires the Secretary to disclose more fully to the public the nature and source of delays and cancellations experienced by air travelers.</a:t>
            </a:r>
          </a:p>
          <a:p>
            <a:pPr>
              <a:spcBef>
                <a:spcPct val="25000"/>
              </a:spcBef>
            </a:pPr>
            <a:endParaRPr lang="en-US" smtClean="0"/>
          </a:p>
          <a:p>
            <a:pPr>
              <a:spcBef>
                <a:spcPct val="25000"/>
              </a:spcBef>
            </a:pPr>
            <a:r>
              <a:rPr lang="en-US" smtClean="0"/>
              <a:t>39 U.S.C. 5402(k) requires the Secretary to collect suitable data to be provided to the U.S. Postal Service for mail tender purposes.</a:t>
            </a:r>
          </a:p>
          <a:p>
            <a:pPr>
              <a:spcBef>
                <a:spcPct val="25000"/>
              </a:spcBef>
            </a:pPr>
            <a:endParaRPr lang="en-US" smtClean="0"/>
          </a:p>
          <a:p>
            <a:r>
              <a:rPr lang="en-US" b="1" smtClean="0">
                <a:latin typeface="Tahoma" pitchFamily="34" charset="0"/>
              </a:rPr>
              <a:t>Rural Service Improvement Act of 2002</a:t>
            </a:r>
          </a:p>
          <a:p>
            <a:r>
              <a:rPr lang="en-US" smtClean="0"/>
              <a:t>Requires The Secretary to collect T-100 market and segment data from Alaskan Bush Air Carriers to be used by the United States Postal Service for mail tender.</a:t>
            </a:r>
          </a:p>
          <a:p>
            <a:endParaRPr lang="en-US" smtClean="0"/>
          </a:p>
          <a:p>
            <a:r>
              <a:rPr lang="en-US" smtClean="0"/>
              <a:t>Records, that pertain to Bush Mail Tender or Bush Mail ratemaking, must be retained for 7 years.</a:t>
            </a:r>
          </a:p>
          <a:p>
            <a:pPr>
              <a:spcBef>
                <a:spcPct val="25000"/>
              </a:spcBef>
            </a:pPr>
            <a:endParaRPr lang="en-US" smtClean="0"/>
          </a:p>
          <a:p>
            <a:endParaRPr lang="en-US" smtClean="0"/>
          </a:p>
        </p:txBody>
      </p:sp>
      <p:sp>
        <p:nvSpPr>
          <p:cNvPr id="59396" name="Slide Number Placeholder 3"/>
          <p:cNvSpPr>
            <a:spLocks noGrp="1"/>
          </p:cNvSpPr>
          <p:nvPr>
            <p:ph type="sldNum" sz="quarter" idx="5"/>
          </p:nvPr>
        </p:nvSpPr>
        <p:spPr>
          <a:noFill/>
        </p:spPr>
        <p:txBody>
          <a:bodyPr/>
          <a:lstStyle/>
          <a:p>
            <a:fld id="{E4EAF44D-9746-45B3-A348-C9F848FEB81A}" type="slidenum">
              <a:rPr lang="en-US" smtClean="0"/>
              <a:pPr/>
              <a:t>6</a:t>
            </a:fld>
            <a:endParaRPr lang="en-US" smtClean="0"/>
          </a:p>
        </p:txBody>
      </p:sp>
    </p:spTree>
    <p:extLst>
      <p:ext uri="{BB962C8B-B14F-4D97-AF65-F5344CB8AC3E}">
        <p14:creationId xmlns:p14="http://schemas.microsoft.com/office/powerpoint/2010/main" val="47204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BE6769B-3F86-4C1E-905A-1A47996A80AA}" type="slidenum">
              <a:rPr lang="en-US" smtClean="0"/>
              <a:pPr/>
              <a:t>8</a:t>
            </a:fld>
            <a:endParaRPr lang="en-US" smtClean="0"/>
          </a:p>
        </p:txBody>
      </p:sp>
    </p:spTree>
    <p:extLst>
      <p:ext uri="{BB962C8B-B14F-4D97-AF65-F5344CB8AC3E}">
        <p14:creationId xmlns:p14="http://schemas.microsoft.com/office/powerpoint/2010/main" val="1603779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r>
              <a:rPr lang="en-US" dirty="0" smtClean="0"/>
              <a:t>DOT Aviation and International Affairs </a:t>
            </a:r>
          </a:p>
          <a:p>
            <a:pPr marL="657225" lvl="1">
              <a:defRPr/>
            </a:pPr>
            <a:r>
              <a:rPr lang="en-US" sz="2000" dirty="0" smtClean="0"/>
              <a:t>analyzes airline competition, negotiates international air service agreements, sets international &amp; Alaskan mail rates, determines community eligibility for Essential Air Service subsidies, evaluates air carrier fitness &amp;  air carrier merger requests, conducts policy analyses, and advises the Secretary on major air transport industry issues</a:t>
            </a:r>
          </a:p>
          <a:p>
            <a:pPr>
              <a:defRPr/>
            </a:pPr>
            <a:r>
              <a:rPr lang="en-US" dirty="0" smtClean="0"/>
              <a:t>Justice Department Anti-trust Division </a:t>
            </a:r>
          </a:p>
          <a:p>
            <a:pPr marL="657225" lvl="1">
              <a:defRPr/>
            </a:pPr>
            <a:r>
              <a:rPr lang="en-US" sz="2000" dirty="0" smtClean="0"/>
              <a:t>analyzes airline competition as it relates to mergers, acquisitions and alliances.</a:t>
            </a:r>
          </a:p>
          <a:p>
            <a:pPr>
              <a:defRPr/>
            </a:pPr>
            <a:r>
              <a:rPr lang="en-US" dirty="0" smtClean="0"/>
              <a:t>DOT IG </a:t>
            </a:r>
          </a:p>
          <a:p>
            <a:pPr marL="657225" lvl="1">
              <a:defRPr/>
            </a:pPr>
            <a:r>
              <a:rPr lang="en-US" sz="2000" dirty="0" smtClean="0"/>
              <a:t>investigates airline industry issues &amp; the DOT aviation programs</a:t>
            </a:r>
          </a:p>
          <a:p>
            <a:pPr>
              <a:defRPr/>
            </a:pPr>
            <a:r>
              <a:rPr lang="en-US" dirty="0" smtClean="0"/>
              <a:t>DOT Counsel </a:t>
            </a:r>
          </a:p>
          <a:p>
            <a:pPr marL="657225" lvl="1">
              <a:defRPr/>
            </a:pPr>
            <a:r>
              <a:rPr lang="en-US" sz="2000" dirty="0" smtClean="0"/>
              <a:t>Issues Monthly Air Travel Consumer Report. Provide enforcement assistance with carriers that do not meet reporting obligations.  Monitors the impact of airline policies on the traveling public (flight delays, cancellations, mishandled baggage, &amp; denied boarding on oversold flights).</a:t>
            </a:r>
            <a:r>
              <a:rPr lang="en-US" dirty="0" smtClean="0"/>
              <a:t>  </a:t>
            </a:r>
          </a:p>
          <a:p>
            <a:pPr>
              <a:defRPr/>
            </a:pPr>
            <a:r>
              <a:rPr lang="en-US" dirty="0" smtClean="0"/>
              <a:t>Federal Aviation Administration </a:t>
            </a:r>
          </a:p>
          <a:p>
            <a:pPr marL="657225" lvl="1">
              <a:defRPr/>
            </a:pPr>
            <a:r>
              <a:rPr lang="en-US" sz="2000" dirty="0" smtClean="0"/>
              <a:t>develops the annual Aviation Forecast, allocates airline safety inspection resources, determines control tower staffing, allocates Airport Improvement Program grant funds, and monitors flight delays to measure National Airspace System (NAS) performance </a:t>
            </a:r>
          </a:p>
          <a:p>
            <a:pPr>
              <a:lnSpc>
                <a:spcPct val="90000"/>
              </a:lnSpc>
              <a:defRPr/>
            </a:pPr>
            <a:r>
              <a:rPr lang="en-US" dirty="0" smtClean="0"/>
              <a:t>Congress </a:t>
            </a:r>
            <a:r>
              <a:rPr lang="en-US" sz="2000" dirty="0" smtClean="0"/>
              <a:t>  </a:t>
            </a:r>
          </a:p>
          <a:p>
            <a:pPr marL="657225" lvl="1">
              <a:lnSpc>
                <a:spcPct val="90000"/>
              </a:lnSpc>
              <a:defRPr/>
            </a:pPr>
            <a:r>
              <a:rPr lang="en-US" sz="2000" dirty="0" smtClean="0"/>
              <a:t>data provides policymakers with national, regional and local airport, airline and passenger statistics to inform decision-making and serve constituent needs</a:t>
            </a:r>
          </a:p>
          <a:p>
            <a:pPr>
              <a:lnSpc>
                <a:spcPct val="90000"/>
              </a:lnSpc>
              <a:defRPr/>
            </a:pPr>
            <a:r>
              <a:rPr lang="en-US" dirty="0" smtClean="0"/>
              <a:t>General Accountability Office</a:t>
            </a:r>
            <a:r>
              <a:rPr lang="en-US" sz="2000" dirty="0" smtClean="0"/>
              <a:t> </a:t>
            </a:r>
          </a:p>
          <a:p>
            <a:pPr marL="657225" lvl="1">
              <a:lnSpc>
                <a:spcPct val="90000"/>
              </a:lnSpc>
              <a:defRPr/>
            </a:pPr>
            <a:r>
              <a:rPr lang="en-US" sz="2000" dirty="0" smtClean="0"/>
              <a:t>performs studies in response to  Congressional requests.</a:t>
            </a:r>
          </a:p>
          <a:p>
            <a:pPr>
              <a:lnSpc>
                <a:spcPct val="90000"/>
              </a:lnSpc>
              <a:defRPr/>
            </a:pPr>
            <a:r>
              <a:rPr lang="en-US" dirty="0" smtClean="0"/>
              <a:t>Council of Economic Advisors (EOP-CEA) </a:t>
            </a:r>
          </a:p>
          <a:p>
            <a:pPr marL="657225" lvl="1">
              <a:lnSpc>
                <a:spcPct val="90000"/>
              </a:lnSpc>
              <a:defRPr/>
            </a:pPr>
            <a:r>
              <a:rPr lang="en-US" sz="2000" dirty="0" smtClean="0"/>
              <a:t>monitors status of air transportation system and advises the President on major economic policy issues</a:t>
            </a:r>
          </a:p>
          <a:p>
            <a:pPr>
              <a:lnSpc>
                <a:spcPct val="90000"/>
              </a:lnSpc>
              <a:defRPr/>
            </a:pPr>
            <a:r>
              <a:rPr lang="en-US" dirty="0" smtClean="0"/>
              <a:t>International Civil Aviation Organization (ICAO) </a:t>
            </a:r>
          </a:p>
          <a:p>
            <a:pPr marL="657225" lvl="1">
              <a:lnSpc>
                <a:spcPct val="90000"/>
              </a:lnSpc>
              <a:defRPr/>
            </a:pPr>
            <a:r>
              <a:rPr lang="en-US" sz="2000" dirty="0" smtClean="0"/>
              <a:t>collects and disseminates global air transportation data and works to harmonize data.</a:t>
            </a:r>
          </a:p>
          <a:p>
            <a:pPr>
              <a:lnSpc>
                <a:spcPct val="90000"/>
              </a:lnSpc>
              <a:defRPr/>
            </a:pPr>
            <a:r>
              <a:rPr lang="en-US" sz="2000" dirty="0" smtClean="0"/>
              <a:t>TSA assignment of resources and collection of security fees</a:t>
            </a:r>
          </a:p>
          <a:p>
            <a:pPr marL="657225" lvl="1">
              <a:defRPr/>
            </a:pPr>
            <a:endParaRPr lang="en-US" sz="2000" dirty="0" smtClean="0"/>
          </a:p>
          <a:p>
            <a:pPr>
              <a:defRPr/>
            </a:pPr>
            <a:endParaRPr lang="en-US" dirty="0"/>
          </a:p>
        </p:txBody>
      </p:sp>
      <p:sp>
        <p:nvSpPr>
          <p:cNvPr id="61444" name="Slide Number Placeholder 3"/>
          <p:cNvSpPr>
            <a:spLocks noGrp="1"/>
          </p:cNvSpPr>
          <p:nvPr>
            <p:ph type="sldNum" sz="quarter" idx="5"/>
          </p:nvPr>
        </p:nvSpPr>
        <p:spPr>
          <a:noFill/>
        </p:spPr>
        <p:txBody>
          <a:bodyPr/>
          <a:lstStyle/>
          <a:p>
            <a:fld id="{52633A74-A49E-450E-A49F-246D598F4D09}" type="slidenum">
              <a:rPr lang="en-US" smtClean="0"/>
              <a:pPr/>
              <a:t>10</a:t>
            </a:fld>
            <a:endParaRPr lang="en-US" smtClean="0"/>
          </a:p>
        </p:txBody>
      </p:sp>
    </p:spTree>
    <p:extLst>
      <p:ext uri="{BB962C8B-B14F-4D97-AF65-F5344CB8AC3E}">
        <p14:creationId xmlns:p14="http://schemas.microsoft.com/office/powerpoint/2010/main" val="200534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A988C1-EBCA-41E6-A525-A3C9DD6CC029}" type="slidenum">
              <a:rPr lang="en-US" smtClean="0"/>
              <a:pPr/>
              <a:t>11</a:t>
            </a:fld>
            <a:endParaRPr lang="en-US"/>
          </a:p>
        </p:txBody>
      </p:sp>
    </p:spTree>
    <p:extLst>
      <p:ext uri="{BB962C8B-B14F-4D97-AF65-F5344CB8AC3E}">
        <p14:creationId xmlns:p14="http://schemas.microsoft.com/office/powerpoint/2010/main" val="957292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A988C1-EBCA-41E6-A525-A3C9DD6CC029}" type="slidenum">
              <a:rPr lang="en-US" smtClean="0"/>
              <a:pPr/>
              <a:t>14</a:t>
            </a:fld>
            <a:endParaRPr lang="en-US"/>
          </a:p>
        </p:txBody>
      </p:sp>
    </p:spTree>
    <p:extLst>
      <p:ext uri="{BB962C8B-B14F-4D97-AF65-F5344CB8AC3E}">
        <p14:creationId xmlns:p14="http://schemas.microsoft.com/office/powerpoint/2010/main" val="3710495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A988C1-EBCA-41E6-A525-A3C9DD6CC029}" type="slidenum">
              <a:rPr lang="en-US" smtClean="0"/>
              <a:pPr/>
              <a:t>15</a:t>
            </a:fld>
            <a:endParaRPr lang="en-US"/>
          </a:p>
        </p:txBody>
      </p:sp>
    </p:spTree>
    <p:extLst>
      <p:ext uri="{BB962C8B-B14F-4D97-AF65-F5344CB8AC3E}">
        <p14:creationId xmlns:p14="http://schemas.microsoft.com/office/powerpoint/2010/main" val="2869362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nSpc>
                <a:spcPct val="90000"/>
              </a:lnSpc>
              <a:defRPr/>
            </a:pPr>
            <a:r>
              <a:rPr lang="en-US" sz="2400" dirty="0" smtClean="0"/>
              <a:t>International Civil Aviation Organization (ICAO) </a:t>
            </a:r>
          </a:p>
          <a:p>
            <a:pPr lvl="1">
              <a:lnSpc>
                <a:spcPct val="90000"/>
              </a:lnSpc>
              <a:defRPr/>
            </a:pPr>
            <a:r>
              <a:rPr lang="en-US" sz="2400" dirty="0" smtClean="0">
                <a:ea typeface="+mn-ea"/>
                <a:cs typeface="+mn-cs"/>
              </a:rPr>
              <a:t>collects and disseminates global air transportation data and works to harmonize data.</a:t>
            </a:r>
          </a:p>
          <a:p>
            <a:pPr lvl="1">
              <a:lnSpc>
                <a:spcPct val="90000"/>
              </a:lnSpc>
              <a:defRPr/>
            </a:pPr>
            <a:r>
              <a:rPr lang="en-US" sz="2400" dirty="0" smtClean="0"/>
              <a:t>Treaty, Convention on International Civil Aviation, 1947, established ICAO</a:t>
            </a:r>
            <a:endParaRPr lang="en-US" sz="2400" dirty="0" smtClean="0">
              <a:ea typeface="+mn-ea"/>
              <a:cs typeface="+mn-cs"/>
            </a:endParaRPr>
          </a:p>
          <a:p>
            <a:pPr>
              <a:defRPr/>
            </a:pPr>
            <a:r>
              <a:rPr lang="en-US" sz="2400" dirty="0" smtClean="0"/>
              <a:t>The collection of supplemental financial data is defined on BTS forms E/F and used to complete the ICAO reports required by US treaty, pursuant to 14 CFR 385.19 (h)</a:t>
            </a:r>
          </a:p>
          <a:p>
            <a:pPr lvl="1">
              <a:defRPr/>
            </a:pPr>
            <a:r>
              <a:rPr lang="en-US" sz="2400" dirty="0" smtClean="0"/>
              <a:t>BTS Form E/F is a financial supplement</a:t>
            </a:r>
          </a:p>
          <a:p>
            <a:pPr>
              <a:buFont typeface="Wingdings" pitchFamily="2" charset="2"/>
              <a:buNone/>
              <a:defRPr/>
            </a:pPr>
            <a:endParaRPr lang="en-US" sz="2000" dirty="0" smtClean="0"/>
          </a:p>
          <a:p>
            <a:endParaRPr lang="en-US" dirty="0"/>
          </a:p>
        </p:txBody>
      </p:sp>
      <p:sp>
        <p:nvSpPr>
          <p:cNvPr id="4" name="Slide Number Placeholder 3"/>
          <p:cNvSpPr>
            <a:spLocks noGrp="1"/>
          </p:cNvSpPr>
          <p:nvPr>
            <p:ph type="sldNum" sz="quarter" idx="10"/>
          </p:nvPr>
        </p:nvSpPr>
        <p:spPr/>
        <p:txBody>
          <a:bodyPr/>
          <a:lstStyle/>
          <a:p>
            <a:fld id="{63A988C1-EBCA-41E6-A525-A3C9DD6CC029}" type="slidenum">
              <a:rPr lang="en-US" smtClean="0"/>
              <a:pPr/>
              <a:t>16</a:t>
            </a:fld>
            <a:endParaRPr lang="en-US"/>
          </a:p>
        </p:txBody>
      </p:sp>
    </p:spTree>
    <p:extLst>
      <p:ext uri="{BB962C8B-B14F-4D97-AF65-F5344CB8AC3E}">
        <p14:creationId xmlns:p14="http://schemas.microsoft.com/office/powerpoint/2010/main" val="648677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9E339AD-65A4-413D-8FDA-300C9192AEBE}" type="slidenum">
              <a:rPr lang="en-US" smtClean="0"/>
              <a:pPr>
                <a:defRPr/>
              </a:pPr>
              <a:t>20</a:t>
            </a:fld>
            <a:endParaRPr lang="en-US" dirty="0"/>
          </a:p>
        </p:txBody>
      </p:sp>
    </p:spTree>
    <p:extLst>
      <p:ext uri="{BB962C8B-B14F-4D97-AF65-F5344CB8AC3E}">
        <p14:creationId xmlns:p14="http://schemas.microsoft.com/office/powerpoint/2010/main" val="2794880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14 CFR 241.03 Definitions</a:t>
            </a:r>
          </a:p>
          <a:p>
            <a:r>
              <a:rPr lang="en-US" sz="1200" dirty="0" smtClean="0"/>
              <a:t>241.04 Carrier Groupings</a:t>
            </a:r>
          </a:p>
          <a:p>
            <a:r>
              <a:rPr lang="en-US" sz="1200" dirty="0" smtClean="0"/>
              <a:t>241.1 through 241.18 Account Coding and Classification</a:t>
            </a:r>
          </a:p>
          <a:p>
            <a:r>
              <a:rPr lang="en-US" sz="1200" dirty="0" smtClean="0"/>
              <a:t>241.21(g) and (h) Air Carrier Geographic Entities</a:t>
            </a:r>
          </a:p>
          <a:p>
            <a:r>
              <a:rPr lang="en-US" sz="1200" dirty="0" smtClean="0"/>
              <a:t>241.22 General Reporting Instructions including a list of reporting schedules and due dates</a:t>
            </a:r>
          </a:p>
          <a:p>
            <a:r>
              <a:rPr lang="en-US" sz="1200" dirty="0" smtClean="0"/>
              <a:t>241.23 Balance Sheet Elements</a:t>
            </a:r>
          </a:p>
          <a:p>
            <a:r>
              <a:rPr lang="en-US" sz="1200" dirty="0" smtClean="0"/>
              <a:t>241.24 Profit and Loss Elements</a:t>
            </a:r>
          </a:p>
          <a:p>
            <a:endParaRPr lang="en-US" dirty="0"/>
          </a:p>
        </p:txBody>
      </p:sp>
      <p:sp>
        <p:nvSpPr>
          <p:cNvPr id="4" name="Slide Number Placeholder 3"/>
          <p:cNvSpPr>
            <a:spLocks noGrp="1"/>
          </p:cNvSpPr>
          <p:nvPr>
            <p:ph type="sldNum" sz="quarter" idx="10"/>
          </p:nvPr>
        </p:nvSpPr>
        <p:spPr/>
        <p:txBody>
          <a:bodyPr/>
          <a:lstStyle/>
          <a:p>
            <a:fld id="{63A988C1-EBCA-41E6-A525-A3C9DD6CC029}" type="slidenum">
              <a:rPr lang="en-US" smtClean="0"/>
              <a:pPr/>
              <a:t>23</a:t>
            </a:fld>
            <a:endParaRPr lang="en-US"/>
          </a:p>
        </p:txBody>
      </p:sp>
    </p:spTree>
    <p:extLst>
      <p:ext uri="{BB962C8B-B14F-4D97-AF65-F5344CB8AC3E}">
        <p14:creationId xmlns:p14="http://schemas.microsoft.com/office/powerpoint/2010/main" val="317449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224" name="Rectangle 8"/>
          <p:cNvSpPr>
            <a:spLocks noGrp="1" noChangeArrowheads="1"/>
          </p:cNvSpPr>
          <p:nvPr>
            <p:ph type="ctrTitle" sz="quarter"/>
          </p:nvPr>
        </p:nvSpPr>
        <p:spPr>
          <a:xfrm>
            <a:off x="684213" y="1827213"/>
            <a:ext cx="7772400" cy="1470025"/>
          </a:xfrm>
        </p:spPr>
        <p:txBody>
          <a:bodyPr/>
          <a:lstStyle>
            <a:lvl1pPr algn="ctr">
              <a:defRPr sz="3200" b="0"/>
            </a:lvl1pPr>
          </a:lstStyle>
          <a:p>
            <a:r>
              <a:rPr lang="en-US"/>
              <a:t>TITLE</a:t>
            </a:r>
          </a:p>
        </p:txBody>
      </p:sp>
      <p:sp>
        <p:nvSpPr>
          <p:cNvPr id="9225" name="Rectangle 9"/>
          <p:cNvSpPr>
            <a:spLocks noGrp="1" noChangeArrowheads="1"/>
          </p:cNvSpPr>
          <p:nvPr>
            <p:ph type="subTitle" sz="quarter" idx="1"/>
          </p:nvPr>
        </p:nvSpPr>
        <p:spPr>
          <a:xfrm>
            <a:off x="685800" y="3656013"/>
            <a:ext cx="7772400" cy="1601787"/>
          </a:xfrm>
        </p:spPr>
        <p:txBody>
          <a:bodyPr/>
          <a:lstStyle>
            <a:lvl1pPr marL="0" indent="0" algn="ctr">
              <a:buFontTx/>
              <a:buNone/>
              <a:defRPr sz="2800"/>
            </a:lvl1pPr>
          </a:lstStyle>
          <a:p>
            <a:r>
              <a:rPr lang="en-US"/>
              <a:t>Subtitle</a:t>
            </a:r>
          </a:p>
        </p:txBody>
      </p:sp>
      <p:sp>
        <p:nvSpPr>
          <p:cNvPr id="5" name="Rectangle 10"/>
          <p:cNvSpPr>
            <a:spLocks noGrp="1" noChangeArrowheads="1"/>
          </p:cNvSpPr>
          <p:nvPr>
            <p:ph type="dt" sz="quarter" idx="10"/>
          </p:nvPr>
        </p:nvSpPr>
        <p:spPr bwMode="auto">
          <a:xfrm>
            <a:off x="685800" y="5483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a:latin typeface="Arial" charset="0"/>
                <a:cs typeface="+mn-cs"/>
              </a:defRPr>
            </a:lvl1pPr>
          </a:lstStyle>
          <a:p>
            <a:pPr fontAlgn="base">
              <a:spcBef>
                <a:spcPct val="0"/>
              </a:spcBef>
              <a:spcAft>
                <a:spcPct val="0"/>
              </a:spcAft>
              <a:defRPr/>
            </a:pPr>
            <a:r>
              <a:rPr lang="en-US">
                <a:solidFill>
                  <a:srgbClr val="000000"/>
                </a:solidFill>
              </a:rPr>
              <a:t>September 1, 2008</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RITA text slide">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533400" y="1371600"/>
            <a:ext cx="8153400" cy="4419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RITA TITLE SLID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1600200" y="2092960"/>
            <a:ext cx="6324600" cy="533400"/>
          </a:xfrm>
        </p:spPr>
        <p:txBody>
          <a:bodyPr/>
          <a:lstStyle>
            <a:lvl1pPr algn="ctr">
              <a:buNone/>
              <a:defRPr sz="2800" b="0" baseline="0">
                <a:latin typeface="+mn-lt"/>
              </a:defRPr>
            </a:lvl1pPr>
            <a:lvl2pPr algn="l">
              <a:buNone/>
              <a:defRPr sz="2800" b="1">
                <a:latin typeface="+mn-lt"/>
              </a:defRPr>
            </a:lvl2pPr>
            <a:lvl3pPr algn="l">
              <a:buNone/>
              <a:defRPr sz="2800" b="1">
                <a:latin typeface="+mn-lt"/>
              </a:defRPr>
            </a:lvl3pPr>
            <a:lvl4pPr algn="l">
              <a:buNone/>
              <a:defRPr sz="2800" b="1">
                <a:latin typeface="+mn-lt"/>
              </a:defRPr>
            </a:lvl4pPr>
            <a:lvl5pPr algn="l">
              <a:buNone/>
              <a:defRPr sz="2800" b="1">
                <a:latin typeface="+mn-lt"/>
              </a:defRPr>
            </a:lvl5pPr>
          </a:lstStyle>
          <a:p>
            <a:pPr lvl="0"/>
            <a:r>
              <a:rPr lang="en-US" smtClean="0"/>
              <a:t>Click to edit Master text styles</a:t>
            </a:r>
          </a:p>
        </p:txBody>
      </p:sp>
      <p:sp>
        <p:nvSpPr>
          <p:cNvPr id="9" name="Text Placeholder 3"/>
          <p:cNvSpPr>
            <a:spLocks noGrp="1"/>
          </p:cNvSpPr>
          <p:nvPr>
            <p:ph type="body" sz="quarter" idx="11"/>
          </p:nvPr>
        </p:nvSpPr>
        <p:spPr>
          <a:xfrm>
            <a:off x="1676400" y="2921000"/>
            <a:ext cx="6324600" cy="533400"/>
          </a:xfrm>
        </p:spPr>
        <p:txBody>
          <a:bodyPr/>
          <a:lstStyle>
            <a:lvl1pPr algn="ctr">
              <a:buNone/>
              <a:defRPr sz="2800" b="1">
                <a:latin typeface="+mn-lt"/>
              </a:defRPr>
            </a:lvl1pPr>
            <a:lvl2pPr algn="l">
              <a:buNone/>
              <a:defRPr sz="2800" b="1">
                <a:latin typeface="+mn-lt"/>
              </a:defRPr>
            </a:lvl2pPr>
            <a:lvl3pPr algn="l">
              <a:buNone/>
              <a:defRPr sz="2800" b="1">
                <a:latin typeface="+mn-lt"/>
              </a:defRPr>
            </a:lvl3pPr>
            <a:lvl4pPr algn="l">
              <a:buNone/>
              <a:defRPr sz="2800" b="1">
                <a:latin typeface="+mn-lt"/>
              </a:defRPr>
            </a:lvl4pPr>
            <a:lvl5pPr algn="l">
              <a:buNone/>
              <a:defRPr sz="2800" b="1">
                <a:latin typeface="+mn-lt"/>
              </a:defRPr>
            </a:lvl5pPr>
          </a:lstStyle>
          <a:p>
            <a:pPr lvl="0"/>
            <a:r>
              <a:rPr lang="en-US" smtClean="0"/>
              <a:t>Click to edit Master text styles</a:t>
            </a:r>
          </a:p>
        </p:txBody>
      </p:sp>
      <p:sp>
        <p:nvSpPr>
          <p:cNvPr id="12" name="Text Placeholder 3"/>
          <p:cNvSpPr>
            <a:spLocks noGrp="1"/>
          </p:cNvSpPr>
          <p:nvPr>
            <p:ph type="body" sz="quarter" idx="12"/>
          </p:nvPr>
        </p:nvSpPr>
        <p:spPr>
          <a:xfrm>
            <a:off x="1676400" y="4191000"/>
            <a:ext cx="6324600" cy="533400"/>
          </a:xfrm>
        </p:spPr>
        <p:txBody>
          <a:bodyPr/>
          <a:lstStyle>
            <a:lvl1pPr algn="ctr">
              <a:buNone/>
              <a:defRPr sz="2000" b="0" baseline="0">
                <a:latin typeface="+mn-lt"/>
              </a:defRPr>
            </a:lvl1pPr>
            <a:lvl2pPr algn="l">
              <a:buNone/>
              <a:defRPr sz="2800" b="1">
                <a:latin typeface="+mn-lt"/>
              </a:defRPr>
            </a:lvl2pPr>
            <a:lvl3pPr algn="l">
              <a:buNone/>
              <a:defRPr sz="2800" b="1">
                <a:latin typeface="+mn-lt"/>
              </a:defRPr>
            </a:lvl3pPr>
            <a:lvl4pPr algn="l">
              <a:buNone/>
              <a:defRPr sz="2800" b="1">
                <a:latin typeface="+mn-lt"/>
              </a:defRPr>
            </a:lvl4pPr>
            <a:lvl5pPr algn="l">
              <a:buNone/>
              <a:defRPr sz="2800" b="1">
                <a:latin typeface="+mn-lt"/>
              </a:defRPr>
            </a:lvl5pPr>
          </a:lstStyle>
          <a:p>
            <a:pPr lvl="0"/>
            <a:r>
              <a:rPr lang="en-US" smtClean="0"/>
              <a:t>Click to edit Master text styles</a:t>
            </a:r>
          </a:p>
        </p:txBody>
      </p:sp>
    </p:spTree>
    <p:extLst>
      <p:ext uri="{BB962C8B-B14F-4D97-AF65-F5344CB8AC3E}">
        <p14:creationId xmlns:p14="http://schemas.microsoft.com/office/powerpoint/2010/main" val="2338102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MAIN HEADING</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16"/>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TITLE</a:t>
            </a:r>
          </a:p>
        </p:txBody>
      </p:sp>
      <p:sp>
        <p:nvSpPr>
          <p:cNvPr id="1036" name="Text Box 12"/>
          <p:cNvSpPr txBox="1">
            <a:spLocks noChangeArrowheads="1"/>
          </p:cNvSpPr>
          <p:nvPr/>
        </p:nvSpPr>
        <p:spPr bwMode="auto">
          <a:xfrm>
            <a:off x="746125" y="3694113"/>
            <a:ext cx="5349875" cy="366712"/>
          </a:xfrm>
          <a:prstGeom prst="rect">
            <a:avLst/>
          </a:prstGeom>
          <a:noFill/>
          <a:ln w="9525">
            <a:noFill/>
            <a:miter lim="800000"/>
            <a:headEnd/>
            <a:tailEnd/>
          </a:ln>
          <a:effectLst/>
        </p:spPr>
        <p:txBody>
          <a:bodyPr>
            <a:spAutoFit/>
          </a:bodyPr>
          <a:lstStyle/>
          <a:p>
            <a:pPr fontAlgn="base">
              <a:spcBef>
                <a:spcPct val="0"/>
              </a:spcBef>
              <a:spcAft>
                <a:spcPct val="0"/>
              </a:spcAft>
              <a:defRPr/>
            </a:pPr>
            <a:endParaRPr lang="en-US">
              <a:solidFill>
                <a:srgbClr val="000000"/>
              </a:solidFill>
              <a:cs typeface="Arial" pitchFamily="34" charset="0"/>
            </a:endParaRPr>
          </a:p>
        </p:txBody>
      </p:sp>
      <p:pic>
        <p:nvPicPr>
          <p:cNvPr id="13" name="Picture 12"/>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70520" y="5867400"/>
            <a:ext cx="3150542" cy="8382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8" r:id="rId13"/>
    <p:sldLayoutId id="2147483679" r:id="rId14"/>
  </p:sldLayoutIdLst>
  <p:txStyles>
    <p:titleStyle>
      <a:lvl1pPr algn="l" rtl="0" eaLnBrk="0" fontAlgn="base" hangingPunct="0">
        <a:spcBef>
          <a:spcPct val="0"/>
        </a:spcBef>
        <a:spcAft>
          <a:spcPct val="0"/>
        </a:spcAft>
        <a:defRPr sz="2800" b="1">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Arial" charset="0"/>
        </a:defRPr>
      </a:lvl2pPr>
      <a:lvl3pPr algn="l" rtl="0" eaLnBrk="0" fontAlgn="base" hangingPunct="0">
        <a:spcBef>
          <a:spcPct val="0"/>
        </a:spcBef>
        <a:spcAft>
          <a:spcPct val="0"/>
        </a:spcAft>
        <a:defRPr sz="2800" b="1">
          <a:solidFill>
            <a:schemeClr val="tx2"/>
          </a:solidFill>
          <a:latin typeface="Arial" charset="0"/>
        </a:defRPr>
      </a:lvl3pPr>
      <a:lvl4pPr algn="l" rtl="0" eaLnBrk="0" fontAlgn="base" hangingPunct="0">
        <a:spcBef>
          <a:spcPct val="0"/>
        </a:spcBef>
        <a:spcAft>
          <a:spcPct val="0"/>
        </a:spcAft>
        <a:defRPr sz="2800" b="1">
          <a:solidFill>
            <a:schemeClr val="tx2"/>
          </a:solidFill>
          <a:latin typeface="Arial" charset="0"/>
        </a:defRPr>
      </a:lvl4pPr>
      <a:lvl5pPr algn="l" rtl="0" eaLnBrk="0" fontAlgn="base" hangingPunct="0">
        <a:spcBef>
          <a:spcPct val="0"/>
        </a:spcBef>
        <a:spcAft>
          <a:spcPct val="0"/>
        </a:spcAft>
        <a:defRPr sz="2800" b="1">
          <a:solidFill>
            <a:schemeClr val="tx2"/>
          </a:solidFill>
          <a:latin typeface="Arial" charset="0"/>
        </a:defRPr>
      </a:lvl5pPr>
      <a:lvl6pPr marL="457200" algn="l" rtl="0" fontAlgn="base">
        <a:spcBef>
          <a:spcPct val="0"/>
        </a:spcBef>
        <a:spcAft>
          <a:spcPct val="0"/>
        </a:spcAft>
        <a:defRPr sz="2800" b="1">
          <a:solidFill>
            <a:schemeClr val="tx2"/>
          </a:solidFill>
          <a:latin typeface="Arial" charset="0"/>
        </a:defRPr>
      </a:lvl6pPr>
      <a:lvl7pPr marL="914400" algn="l" rtl="0" fontAlgn="base">
        <a:spcBef>
          <a:spcPct val="0"/>
        </a:spcBef>
        <a:spcAft>
          <a:spcPct val="0"/>
        </a:spcAft>
        <a:defRPr sz="2800" b="1">
          <a:solidFill>
            <a:schemeClr val="tx2"/>
          </a:solidFill>
          <a:latin typeface="Arial" charset="0"/>
        </a:defRPr>
      </a:lvl7pPr>
      <a:lvl8pPr marL="1371600" algn="l" rtl="0" fontAlgn="base">
        <a:spcBef>
          <a:spcPct val="0"/>
        </a:spcBef>
        <a:spcAft>
          <a:spcPct val="0"/>
        </a:spcAft>
        <a:defRPr sz="2800" b="1">
          <a:solidFill>
            <a:schemeClr val="tx2"/>
          </a:solidFill>
          <a:latin typeface="Arial" charset="0"/>
        </a:defRPr>
      </a:lvl8pPr>
      <a:lvl9pPr marL="1828800" algn="l" rtl="0" fontAlgn="base">
        <a:spcBef>
          <a:spcPct val="0"/>
        </a:spcBef>
        <a:spcAft>
          <a:spcPct val="0"/>
        </a:spcAft>
        <a:defRPr sz="28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1600" i="1">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www.bts.gov/press_releases/airline_traffic_data.html"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www.bts.gov/press_releases/passenger_airline_employment.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bts.gov/press_releases/airline_financial_data.html"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hyperlink" Target="http://www.bts.gov/press_releases/air_travel_price_index.html"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mailto:ivy.harrison@dot.gov"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mailto:clay.moritz@dot.gov" TargetMode="Externa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56000">
              <a:srgbClr val="90ABE3"/>
            </a:gs>
            <a:gs pos="8000">
              <a:schemeClr val="accent3"/>
            </a:gs>
            <a:gs pos="93000">
              <a:srgbClr val="213E9B"/>
            </a:gs>
          </a:gsLst>
          <a:path path="circle">
            <a:fillToRect l="50000" t="50000" r="50000" b="50000"/>
          </a:path>
        </a:gra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89472"/>
            <a:ext cx="9144000" cy="2079057"/>
          </a:xfrm>
          <a:prstGeom prst="rect">
            <a:avLst/>
          </a:prstGeom>
        </p:spPr>
      </p:pic>
      <p:sp>
        <p:nvSpPr>
          <p:cNvPr id="6" name="TextBox 5"/>
          <p:cNvSpPr txBox="1"/>
          <p:nvPr/>
        </p:nvSpPr>
        <p:spPr>
          <a:xfrm>
            <a:off x="457200" y="1607288"/>
            <a:ext cx="3505200" cy="584775"/>
          </a:xfrm>
          <a:prstGeom prst="rect">
            <a:avLst/>
          </a:prstGeom>
          <a:noFill/>
        </p:spPr>
        <p:txBody>
          <a:bodyPr wrap="square" rtlCol="0">
            <a:spAutoFit/>
          </a:bodyPr>
          <a:lstStyle/>
          <a:p>
            <a:r>
              <a:rPr lang="en-US" sz="3200" i="1" dirty="0" smtClean="0">
                <a:solidFill>
                  <a:schemeClr val="bg1"/>
                </a:solidFill>
                <a:latin typeface="Arial Narrow" panose="020B0606020202030204" pitchFamily="34" charset="0"/>
              </a:rPr>
              <a:t>Welcome!</a:t>
            </a:r>
            <a:endParaRPr lang="en-US" sz="3200" i="1" dirty="0">
              <a:solidFill>
                <a:schemeClr val="bg1"/>
              </a:solidFill>
              <a:latin typeface="Arial Narrow" panose="020B0606020202030204" pitchFamily="34" charset="0"/>
            </a:endParaRPr>
          </a:p>
        </p:txBody>
      </p:sp>
      <p:sp>
        <p:nvSpPr>
          <p:cNvPr id="7" name="TextBox 6"/>
          <p:cNvSpPr txBox="1"/>
          <p:nvPr/>
        </p:nvSpPr>
        <p:spPr>
          <a:xfrm>
            <a:off x="6248400" y="4665938"/>
            <a:ext cx="3505200" cy="369332"/>
          </a:xfrm>
          <a:prstGeom prst="rect">
            <a:avLst/>
          </a:prstGeom>
          <a:noFill/>
        </p:spPr>
        <p:txBody>
          <a:bodyPr wrap="square" rtlCol="0">
            <a:spAutoFit/>
          </a:bodyPr>
          <a:lstStyle/>
          <a:p>
            <a:pPr algn="ctr"/>
            <a:r>
              <a:rPr lang="en-US" i="1" dirty="0" smtClean="0">
                <a:solidFill>
                  <a:schemeClr val="bg1"/>
                </a:solidFill>
                <a:latin typeface="Arial Narrow" panose="020B0606020202030204" pitchFamily="34" charset="0"/>
              </a:rPr>
              <a:t>January 24</a:t>
            </a:r>
            <a:r>
              <a:rPr lang="en-US" i="1" dirty="0" smtClean="0">
                <a:solidFill>
                  <a:schemeClr val="bg1"/>
                </a:solidFill>
                <a:latin typeface="Arial Narrow" panose="020B0606020202030204" pitchFamily="34" charset="0"/>
              </a:rPr>
              <a:t>, 2017</a:t>
            </a:r>
            <a:endParaRPr lang="en-US" i="1"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3103183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Stakeholders and Other Customers</a:t>
            </a:r>
          </a:p>
        </p:txBody>
      </p:sp>
      <p:sp>
        <p:nvSpPr>
          <p:cNvPr id="12291" name="Rectangle 5"/>
          <p:cNvSpPr>
            <a:spLocks noGrp="1" noChangeArrowheads="1"/>
          </p:cNvSpPr>
          <p:nvPr>
            <p:ph type="body" idx="1"/>
          </p:nvPr>
        </p:nvSpPr>
        <p:spPr>
          <a:xfrm>
            <a:off x="685800" y="1371601"/>
            <a:ext cx="8229600" cy="4419600"/>
          </a:xfrm>
        </p:spPr>
        <p:txBody>
          <a:bodyPr numCol="2"/>
          <a:lstStyle/>
          <a:p>
            <a:pPr>
              <a:spcBef>
                <a:spcPts val="300"/>
              </a:spcBef>
              <a:spcAft>
                <a:spcPts val="300"/>
              </a:spcAft>
            </a:pPr>
            <a:r>
              <a:rPr lang="en-US" sz="2000" dirty="0" smtClean="0"/>
              <a:t>DOT Aviation and International Affairs </a:t>
            </a:r>
          </a:p>
          <a:p>
            <a:pPr>
              <a:spcBef>
                <a:spcPts val="300"/>
              </a:spcBef>
              <a:spcAft>
                <a:spcPts val="300"/>
              </a:spcAft>
            </a:pPr>
            <a:r>
              <a:rPr lang="en-US" sz="2000" dirty="0" smtClean="0"/>
              <a:t>Justice Department Anti-trust Division </a:t>
            </a:r>
          </a:p>
          <a:p>
            <a:pPr>
              <a:spcBef>
                <a:spcPts val="300"/>
              </a:spcBef>
              <a:spcAft>
                <a:spcPts val="300"/>
              </a:spcAft>
            </a:pPr>
            <a:r>
              <a:rPr lang="en-US" sz="2000" dirty="0" smtClean="0"/>
              <a:t>DOT IG </a:t>
            </a:r>
          </a:p>
          <a:p>
            <a:pPr>
              <a:spcBef>
                <a:spcPts val="300"/>
              </a:spcBef>
              <a:spcAft>
                <a:spcPts val="300"/>
              </a:spcAft>
            </a:pPr>
            <a:r>
              <a:rPr lang="en-US" sz="2000" dirty="0" smtClean="0"/>
              <a:t>DOT Counsel </a:t>
            </a:r>
          </a:p>
          <a:p>
            <a:pPr>
              <a:spcBef>
                <a:spcPts val="300"/>
              </a:spcBef>
              <a:spcAft>
                <a:spcPts val="300"/>
              </a:spcAft>
            </a:pPr>
            <a:r>
              <a:rPr lang="en-US" sz="2000" dirty="0" smtClean="0"/>
              <a:t>Federal Aviation Administration </a:t>
            </a:r>
          </a:p>
          <a:p>
            <a:pPr>
              <a:spcBef>
                <a:spcPts val="300"/>
              </a:spcBef>
              <a:spcAft>
                <a:spcPts val="300"/>
              </a:spcAft>
            </a:pPr>
            <a:r>
              <a:rPr lang="en-US" sz="2000" dirty="0" smtClean="0"/>
              <a:t>Congress </a:t>
            </a:r>
            <a:r>
              <a:rPr lang="en-US" sz="1800" dirty="0" smtClean="0"/>
              <a:t>  </a:t>
            </a:r>
          </a:p>
          <a:p>
            <a:pPr>
              <a:spcBef>
                <a:spcPts val="300"/>
              </a:spcBef>
              <a:spcAft>
                <a:spcPts val="300"/>
              </a:spcAft>
            </a:pPr>
            <a:r>
              <a:rPr lang="en-US" sz="2000" dirty="0" smtClean="0"/>
              <a:t>General Accountability Office</a:t>
            </a:r>
            <a:r>
              <a:rPr lang="en-US" sz="1800" dirty="0" smtClean="0"/>
              <a:t> </a:t>
            </a:r>
          </a:p>
          <a:p>
            <a:pPr>
              <a:spcBef>
                <a:spcPts val="300"/>
              </a:spcBef>
              <a:spcAft>
                <a:spcPts val="300"/>
              </a:spcAft>
            </a:pPr>
            <a:r>
              <a:rPr lang="en-US" sz="2000" dirty="0" smtClean="0"/>
              <a:t>Council of Economic Advisors (EOP-CEA) </a:t>
            </a:r>
            <a:br>
              <a:rPr lang="en-US" sz="2000" dirty="0" smtClean="0"/>
            </a:br>
            <a:r>
              <a:rPr lang="en-US" sz="2000" dirty="0" smtClean="0"/>
              <a:t/>
            </a:r>
            <a:br>
              <a:rPr lang="en-US" sz="2000" dirty="0" smtClean="0"/>
            </a:br>
            <a:r>
              <a:rPr lang="en-US" sz="2000" dirty="0" smtClean="0"/>
              <a:t/>
            </a:r>
            <a:br>
              <a:rPr lang="en-US" sz="2000" dirty="0" smtClean="0"/>
            </a:br>
            <a:endParaRPr lang="en-US" sz="2000" dirty="0" smtClean="0"/>
          </a:p>
          <a:p>
            <a:pPr>
              <a:spcBef>
                <a:spcPts val="300"/>
              </a:spcBef>
              <a:spcAft>
                <a:spcPts val="300"/>
              </a:spcAft>
            </a:pPr>
            <a:r>
              <a:rPr lang="en-US" sz="2000" dirty="0" smtClean="0"/>
              <a:t>Transportation Security Administration</a:t>
            </a:r>
          </a:p>
          <a:p>
            <a:pPr>
              <a:spcBef>
                <a:spcPts val="300"/>
              </a:spcBef>
              <a:spcAft>
                <a:spcPts val="300"/>
              </a:spcAft>
            </a:pPr>
            <a:r>
              <a:rPr lang="en-US" sz="2000" dirty="0" smtClean="0"/>
              <a:t>International Civil Aviation Organization (ICAO) </a:t>
            </a:r>
          </a:p>
          <a:p>
            <a:pPr>
              <a:spcBef>
                <a:spcPts val="300"/>
              </a:spcBef>
              <a:spcAft>
                <a:spcPts val="300"/>
              </a:spcAft>
            </a:pPr>
            <a:r>
              <a:rPr lang="en-US" sz="2000" dirty="0" smtClean="0"/>
              <a:t>Airlines </a:t>
            </a:r>
          </a:p>
          <a:p>
            <a:pPr>
              <a:spcBef>
                <a:spcPts val="300"/>
              </a:spcBef>
              <a:spcAft>
                <a:spcPts val="300"/>
              </a:spcAft>
            </a:pPr>
            <a:r>
              <a:rPr lang="en-US" sz="2000" dirty="0" smtClean="0"/>
              <a:t>Air Transport Association</a:t>
            </a:r>
          </a:p>
          <a:p>
            <a:pPr>
              <a:spcBef>
                <a:spcPts val="300"/>
              </a:spcBef>
              <a:spcAft>
                <a:spcPts val="300"/>
              </a:spcAft>
            </a:pPr>
            <a:r>
              <a:rPr lang="en-US" sz="2000" dirty="0" smtClean="0"/>
              <a:t>Aviation Consultants</a:t>
            </a:r>
          </a:p>
          <a:p>
            <a:pPr>
              <a:spcBef>
                <a:spcPts val="300"/>
              </a:spcBef>
              <a:spcAft>
                <a:spcPts val="300"/>
              </a:spcAft>
            </a:pPr>
            <a:r>
              <a:rPr lang="en-US" sz="2000" dirty="0" smtClean="0"/>
              <a:t>State and Local Governments</a:t>
            </a:r>
          </a:p>
          <a:p>
            <a:pPr>
              <a:spcBef>
                <a:spcPts val="300"/>
              </a:spcBef>
              <a:spcAft>
                <a:spcPts val="300"/>
              </a:spcAft>
            </a:pPr>
            <a:r>
              <a:rPr lang="en-US" sz="2000" dirty="0" smtClean="0"/>
              <a:t>Airport Authorities</a:t>
            </a:r>
          </a:p>
          <a:p>
            <a:pPr>
              <a:spcBef>
                <a:spcPts val="300"/>
              </a:spcBef>
              <a:spcAft>
                <a:spcPts val="300"/>
              </a:spcAft>
            </a:pPr>
            <a:r>
              <a:rPr lang="en-US" sz="2000" dirty="0" smtClean="0"/>
              <a:t>Academia</a:t>
            </a:r>
          </a:p>
          <a:p>
            <a:pPr>
              <a:spcBef>
                <a:spcPts val="300"/>
              </a:spcBef>
              <a:spcAft>
                <a:spcPts val="300"/>
              </a:spcAft>
            </a:pPr>
            <a:r>
              <a:rPr lang="en-US" sz="2000" dirty="0" smtClean="0"/>
              <a:t>Members of the general public</a:t>
            </a:r>
          </a:p>
          <a:p>
            <a:pPr>
              <a:spcBef>
                <a:spcPts val="300"/>
              </a:spcBef>
              <a:spcAft>
                <a:spcPts val="300"/>
              </a:spcAft>
            </a:pPr>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products that rely on OAI data include</a:t>
            </a:r>
          </a:p>
        </p:txBody>
      </p:sp>
      <p:sp>
        <p:nvSpPr>
          <p:cNvPr id="3" name="Content Placeholder 2"/>
          <p:cNvSpPr>
            <a:spLocks noGrp="1"/>
          </p:cNvSpPr>
          <p:nvPr>
            <p:ph idx="1"/>
          </p:nvPr>
        </p:nvSpPr>
        <p:spPr>
          <a:xfrm>
            <a:off x="457200" y="1219200"/>
            <a:ext cx="8458200" cy="4525963"/>
          </a:xfrm>
        </p:spPr>
        <p:txBody>
          <a:bodyPr/>
          <a:lstStyle/>
          <a:p>
            <a:r>
              <a:rPr lang="en-US" sz="2000" dirty="0" smtClean="0"/>
              <a:t>Annual FAA Aviation Forecast</a:t>
            </a:r>
          </a:p>
          <a:p>
            <a:r>
              <a:rPr lang="en-US" sz="2000" dirty="0" smtClean="0"/>
              <a:t>Calculation of Distribution of Airport Improvement Funds</a:t>
            </a:r>
          </a:p>
          <a:p>
            <a:r>
              <a:rPr lang="en-US" sz="2000" dirty="0" smtClean="0"/>
              <a:t>Consumer protection and information  - Monthly Air Travel Consumer Report</a:t>
            </a:r>
          </a:p>
          <a:p>
            <a:r>
              <a:rPr lang="en-US" sz="2000" dirty="0" smtClean="0"/>
              <a:t>Air Carrier “Fitness” Appraisals and Operating Authority Awards</a:t>
            </a:r>
          </a:p>
          <a:p>
            <a:r>
              <a:rPr lang="en-US" sz="2000" dirty="0" smtClean="0"/>
              <a:t>Mail ratemaking and mail tender allocations</a:t>
            </a:r>
          </a:p>
          <a:p>
            <a:r>
              <a:rPr lang="en-US" sz="2000" dirty="0" smtClean="0"/>
              <a:t>International negotiations of routes and services</a:t>
            </a:r>
          </a:p>
          <a:p>
            <a:r>
              <a:rPr lang="en-US" sz="2000" dirty="0" smtClean="0"/>
              <a:t>Small community air service needs (Essential Air Service determinations for eligibility and subsidy)</a:t>
            </a:r>
          </a:p>
          <a:p>
            <a:r>
              <a:rPr lang="en-US" sz="2000" dirty="0" smtClean="0"/>
              <a:t>Air carrier and charter operator compliance with statutory regulations</a:t>
            </a:r>
          </a:p>
          <a:p>
            <a:r>
              <a:rPr lang="en-US" sz="2000" dirty="0" smtClean="0"/>
              <a:t>Various Analyses by DOT, Congress, and Others for planning and policy decisions</a:t>
            </a:r>
          </a:p>
          <a:p>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3400" y="228600"/>
            <a:ext cx="8229600" cy="762000"/>
          </a:xfrm>
        </p:spPr>
        <p:txBody>
          <a:bodyPr/>
          <a:lstStyle/>
          <a:p>
            <a:r>
              <a:rPr lang="en-US" b="1" smtClean="0">
                <a:latin typeface="Tahoma" pitchFamily="34" charset="0"/>
              </a:rPr>
              <a:t>OAI Delegated Authority</a:t>
            </a:r>
          </a:p>
        </p:txBody>
      </p:sp>
      <p:sp>
        <p:nvSpPr>
          <p:cNvPr id="23555" name="Rectangle 3"/>
          <p:cNvSpPr>
            <a:spLocks noGrp="1" noChangeArrowheads="1"/>
          </p:cNvSpPr>
          <p:nvPr>
            <p:ph type="body" idx="1"/>
          </p:nvPr>
        </p:nvSpPr>
        <p:spPr>
          <a:xfrm>
            <a:off x="457200" y="1219200"/>
            <a:ext cx="8458200" cy="4525963"/>
          </a:xfrm>
        </p:spPr>
        <p:txBody>
          <a:bodyPr/>
          <a:lstStyle/>
          <a:p>
            <a:pPr>
              <a:lnSpc>
                <a:spcPct val="90000"/>
              </a:lnSpc>
              <a:spcBef>
                <a:spcPct val="25000"/>
              </a:spcBef>
            </a:pPr>
            <a:r>
              <a:rPr lang="en-US" smtClean="0"/>
              <a:t>The OAI Director may, under the delegated authority, 14 CFR 385.19 (i) and (j), </a:t>
            </a:r>
          </a:p>
          <a:p>
            <a:pPr marL="657225" lvl="1">
              <a:lnSpc>
                <a:spcPct val="90000"/>
              </a:lnSpc>
              <a:spcBef>
                <a:spcPct val="25000"/>
              </a:spcBef>
            </a:pPr>
            <a:r>
              <a:rPr lang="en-US" smtClean="0"/>
              <a:t>Grant or deny petitions for confidential treatment</a:t>
            </a:r>
          </a:p>
          <a:p>
            <a:pPr marL="657225" lvl="1">
              <a:lnSpc>
                <a:spcPct val="90000"/>
              </a:lnSpc>
              <a:spcBef>
                <a:spcPct val="25000"/>
              </a:spcBef>
            </a:pPr>
            <a:r>
              <a:rPr lang="en-US" smtClean="0"/>
              <a:t>Grant waivers from any of the accounting reporting and record retention requirements</a:t>
            </a:r>
          </a:p>
          <a:p>
            <a:pPr marL="657225" lvl="1">
              <a:lnSpc>
                <a:spcPct val="90000"/>
              </a:lnSpc>
              <a:spcBef>
                <a:spcPct val="25000"/>
              </a:spcBef>
            </a:pPr>
            <a:r>
              <a:rPr lang="en-US" smtClean="0"/>
              <a:t>Grant extensions of time to file from any of the accounting reporting and record retention requirements</a:t>
            </a:r>
          </a:p>
          <a:p>
            <a:pPr marL="657225" lvl="1">
              <a:lnSpc>
                <a:spcPct val="90000"/>
              </a:lnSpc>
              <a:spcBef>
                <a:spcPct val="25000"/>
              </a:spcBef>
            </a:pPr>
            <a:r>
              <a:rPr lang="en-US" smtClean="0"/>
              <a:t>Require special reports, documentation or modifications to reports required under the regulations to meet temporary information needs of the DOT</a:t>
            </a:r>
          </a:p>
          <a:p>
            <a:pPr marL="657225" lvl="1">
              <a:lnSpc>
                <a:spcPct val="90000"/>
              </a:lnSpc>
              <a:spcBef>
                <a:spcPct val="25000"/>
              </a:spcBef>
            </a:pPr>
            <a:r>
              <a:rPr lang="en-US" smtClean="0"/>
              <a:t>Conduct rulemaking proceeding for accounting, reporting and record retention requirements, except the issuance of final rules, which is done by the BTS Director.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228850"/>
          </a:xfrm>
        </p:spPr>
        <p:txBody>
          <a:bodyPr>
            <a:normAutofit/>
          </a:bodyPr>
          <a:lstStyle/>
          <a:p>
            <a:pPr algn="ctr">
              <a:defRPr/>
            </a:pPr>
            <a:r>
              <a:rPr lang="en-US" dirty="0" smtClean="0"/>
              <a:t/>
            </a:r>
            <a:br>
              <a:rPr lang="en-US" dirty="0" smtClean="0"/>
            </a:br>
            <a:r>
              <a:rPr lang="en-US" dirty="0" smtClean="0"/>
              <a:t>REPORTING  DUE  DATES</a:t>
            </a:r>
            <a:endParaRPr lang="en-US" sz="3600" dirty="0"/>
          </a:p>
        </p:txBody>
      </p:sp>
      <p:sp>
        <p:nvSpPr>
          <p:cNvPr id="24579" name="Subtitle 2"/>
          <p:cNvSpPr>
            <a:spLocks noGrp="1"/>
          </p:cNvSpPr>
          <p:nvPr>
            <p:ph type="subTitle" idx="1"/>
          </p:nvPr>
        </p:nvSpPr>
        <p:spPr>
          <a:xfrm>
            <a:off x="838200" y="3886200"/>
            <a:ext cx="7543800" cy="1752600"/>
          </a:xfrm>
        </p:spPr>
        <p:txBody>
          <a:bodyPr/>
          <a:lstStyle/>
          <a:p>
            <a:r>
              <a:rPr lang="en-US" b="1" dirty="0" smtClean="0"/>
              <a:t>For coordination with Air Carriers &amp; Users</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228600"/>
            <a:ext cx="8229600" cy="762000"/>
          </a:xfrm>
        </p:spPr>
        <p:txBody>
          <a:bodyPr/>
          <a:lstStyle/>
          <a:p>
            <a:r>
              <a:rPr lang="en-US" b="1" dirty="0" smtClean="0">
                <a:latin typeface="Tahoma" pitchFamily="34" charset="0"/>
              </a:rPr>
              <a:t>Monthly Air Carrier Submittals</a:t>
            </a:r>
          </a:p>
        </p:txBody>
      </p:sp>
      <p:grpSp>
        <p:nvGrpSpPr>
          <p:cNvPr id="2" name="Group 4"/>
          <p:cNvGrpSpPr>
            <a:grpSpLocks noChangeAspect="1"/>
          </p:cNvGrpSpPr>
          <p:nvPr/>
        </p:nvGrpSpPr>
        <p:grpSpPr bwMode="auto">
          <a:xfrm>
            <a:off x="304800" y="990600"/>
            <a:ext cx="8686800" cy="6627816"/>
            <a:chOff x="96" y="1016"/>
            <a:chExt cx="5472" cy="2543"/>
          </a:xfrm>
        </p:grpSpPr>
        <p:sp>
          <p:nvSpPr>
            <p:cNvPr id="9220" name="AutoShape 3"/>
            <p:cNvSpPr>
              <a:spLocks noChangeAspect="1" noChangeArrowheads="1" noTextEdit="1"/>
            </p:cNvSpPr>
            <p:nvPr/>
          </p:nvSpPr>
          <p:spPr bwMode="auto">
            <a:xfrm>
              <a:off x="96" y="1016"/>
              <a:ext cx="5280" cy="2543"/>
            </a:xfrm>
            <a:prstGeom prst="rect">
              <a:avLst/>
            </a:prstGeom>
            <a:noFill/>
            <a:ln w="9525">
              <a:noFill/>
              <a:miter lim="800000"/>
              <a:headEnd/>
              <a:tailEnd/>
            </a:ln>
          </p:spPr>
          <p:txBody>
            <a:bodyPr/>
            <a:lstStyle/>
            <a:p>
              <a:endParaRPr lang="en-US"/>
            </a:p>
          </p:txBody>
        </p:sp>
        <p:sp>
          <p:nvSpPr>
            <p:cNvPr id="9221" name="Rectangle 5"/>
            <p:cNvSpPr>
              <a:spLocks noChangeArrowheads="1"/>
            </p:cNvSpPr>
            <p:nvPr/>
          </p:nvSpPr>
          <p:spPr bwMode="auto">
            <a:xfrm>
              <a:off x="144" y="1016"/>
              <a:ext cx="5424" cy="1938"/>
            </a:xfrm>
            <a:prstGeom prst="rect">
              <a:avLst/>
            </a:prstGeom>
            <a:noFill/>
            <a:ln w="9525">
              <a:noFill/>
              <a:miter lim="800000"/>
              <a:headEnd/>
              <a:tailEnd/>
            </a:ln>
          </p:spPr>
          <p:txBody>
            <a:bodyPr wrap="square" lIns="0" tIns="0" rIns="0" bIns="0">
              <a:spAutoFit/>
            </a:bodyPr>
            <a:lstStyle/>
            <a:p>
              <a:pPr>
                <a:spcBef>
                  <a:spcPts val="384"/>
                </a:spcBef>
              </a:pPr>
              <a:r>
                <a:rPr lang="en-US" sz="2000" dirty="0" smtClean="0">
                  <a:solidFill>
                    <a:srgbClr val="000000"/>
                  </a:solidFill>
                </a:rPr>
                <a:t>Monthly </a:t>
              </a:r>
              <a:r>
                <a:rPr lang="en-US" sz="2000" dirty="0">
                  <a:solidFill>
                    <a:srgbClr val="000000"/>
                  </a:solidFill>
                </a:rPr>
                <a:t>Financial </a:t>
              </a:r>
              <a:r>
                <a:rPr lang="en-US" sz="2000" dirty="0" smtClean="0">
                  <a:solidFill>
                    <a:srgbClr val="000000"/>
                  </a:solidFill>
                </a:rPr>
                <a:t>Reports	          Reporting Period</a:t>
              </a:r>
            </a:p>
            <a:p>
              <a:pPr marL="292100" indent="-292100" defTabSz="1084263">
                <a:lnSpc>
                  <a:spcPct val="90000"/>
                </a:lnSpc>
                <a:spcBef>
                  <a:spcPts val="384"/>
                </a:spcBef>
                <a:buFont typeface="Arial" pitchFamily="34" charset="0"/>
                <a:buChar char="•"/>
                <a:defRPr/>
              </a:pPr>
              <a:r>
                <a:rPr lang="en-US" sz="1600" dirty="0" smtClean="0"/>
                <a:t>P-1 a    Interim  Operations  Report	due 30 days after	</a:t>
              </a:r>
            </a:p>
            <a:p>
              <a:pPr marL="292100" indent="-292100" defTabSz="1084263">
                <a:lnSpc>
                  <a:spcPct val="90000"/>
                </a:lnSpc>
                <a:spcBef>
                  <a:spcPts val="384"/>
                </a:spcBef>
                <a:buFont typeface="Arial" pitchFamily="34" charset="0"/>
                <a:buChar char="•"/>
                <a:defRPr/>
              </a:pPr>
              <a:r>
                <a:rPr lang="en-US" sz="1600" dirty="0" smtClean="0"/>
                <a:t>P-12A  Fuel Costs and Consumption 	due 20 days after</a:t>
              </a:r>
            </a:p>
            <a:p>
              <a:pPr marL="292100" indent="-292100" defTabSz="1084263">
                <a:lnSpc>
                  <a:spcPct val="90000"/>
                </a:lnSpc>
                <a:spcBef>
                  <a:spcPts val="1000"/>
                </a:spcBef>
                <a:defRPr/>
              </a:pPr>
              <a:r>
                <a:rPr lang="en-US" sz="2000" dirty="0" smtClean="0">
                  <a:solidFill>
                    <a:srgbClr val="000000"/>
                  </a:solidFill>
                </a:rPr>
                <a:t>Monthly Traffic Reports</a:t>
              </a:r>
              <a:endParaRPr lang="en-US" sz="1600" dirty="0" smtClean="0">
                <a:solidFill>
                  <a:srgbClr val="000000"/>
                </a:solidFill>
              </a:endParaRPr>
            </a:p>
            <a:p>
              <a:pPr marL="292100" indent="-292100" defTabSz="1084263">
                <a:lnSpc>
                  <a:spcPct val="90000"/>
                </a:lnSpc>
                <a:spcBef>
                  <a:spcPts val="384"/>
                </a:spcBef>
                <a:buFont typeface="Arial" pitchFamily="34" charset="0"/>
                <a:buChar char="•"/>
                <a:defRPr/>
              </a:pPr>
              <a:r>
                <a:rPr lang="en-US" sz="1600" dirty="0" smtClean="0">
                  <a:solidFill>
                    <a:srgbClr val="000000"/>
                  </a:solidFill>
                </a:rPr>
                <a:t>T100 Traffic &amp; Capacity by Nonstop</a:t>
              </a:r>
            </a:p>
            <a:p>
              <a:pPr marL="292100" indent="-292100" defTabSz="1084263">
                <a:lnSpc>
                  <a:spcPct val="90000"/>
                </a:lnSpc>
                <a:spcBef>
                  <a:spcPts val="384"/>
                </a:spcBef>
                <a:buFont typeface="Arial" pitchFamily="34" charset="0"/>
                <a:buChar char="•"/>
                <a:defRPr/>
              </a:pPr>
              <a:r>
                <a:rPr lang="en-US" sz="1600" dirty="0" smtClean="0">
                  <a:solidFill>
                    <a:srgbClr val="000000"/>
                  </a:solidFill>
                </a:rPr>
                <a:t>Segment and On flight Market                        due 30 days after</a:t>
              </a:r>
            </a:p>
            <a:p>
              <a:pPr marL="292100" indent="-292100" defTabSz="1084263">
                <a:lnSpc>
                  <a:spcPct val="90000"/>
                </a:lnSpc>
                <a:spcBef>
                  <a:spcPts val="384"/>
                </a:spcBef>
                <a:buFont typeface="Arial" pitchFamily="34" charset="0"/>
                <a:buChar char="•"/>
                <a:defRPr/>
              </a:pPr>
              <a:r>
                <a:rPr lang="en-US" sz="1600" dirty="0" smtClean="0">
                  <a:solidFill>
                    <a:srgbClr val="000000"/>
                  </a:solidFill>
                </a:rPr>
                <a:t>T100F - Traffic &amp; Capacity by Nonstop</a:t>
              </a:r>
            </a:p>
            <a:p>
              <a:pPr marL="292100" indent="-292100" defTabSz="1084263">
                <a:lnSpc>
                  <a:spcPct val="90000"/>
                </a:lnSpc>
                <a:spcBef>
                  <a:spcPts val="384"/>
                </a:spcBef>
                <a:buFont typeface="Arial" pitchFamily="34" charset="0"/>
                <a:buChar char="•"/>
                <a:defRPr/>
              </a:pPr>
              <a:r>
                <a:rPr lang="en-US" sz="1600" dirty="0" smtClean="0">
                  <a:solidFill>
                    <a:srgbClr val="000000"/>
                  </a:solidFill>
                </a:rPr>
                <a:t>Segment and On flight Market		due 30 days after</a:t>
              </a:r>
            </a:p>
            <a:p>
              <a:pPr marL="292100" indent="-292100" defTabSz="1084263">
                <a:lnSpc>
                  <a:spcPct val="90000"/>
                </a:lnSpc>
                <a:spcBef>
                  <a:spcPts val="384"/>
                </a:spcBef>
                <a:buFont typeface="Arial" pitchFamily="34" charset="0"/>
                <a:buChar char="•"/>
                <a:defRPr/>
              </a:pPr>
              <a:r>
                <a:rPr lang="en-US" sz="1600" dirty="0" smtClean="0">
                  <a:solidFill>
                    <a:srgbClr val="000000"/>
                  </a:solidFill>
                </a:rPr>
                <a:t>298C - Part 298.61 Traffic data for 	 due 30 days after * (since Oct 2002)</a:t>
              </a:r>
              <a:br>
                <a:rPr lang="en-US" sz="1600" dirty="0" smtClean="0">
                  <a:solidFill>
                    <a:srgbClr val="000000"/>
                  </a:solidFill>
                </a:rPr>
              </a:br>
              <a:r>
                <a:rPr lang="en-US" sz="1600" dirty="0" smtClean="0">
                  <a:solidFill>
                    <a:srgbClr val="000000"/>
                  </a:solidFill>
                </a:rPr>
                <a:t>commuters and small certificated carriers</a:t>
              </a:r>
            </a:p>
            <a:p>
              <a:pPr marL="292100" indent="-292100" defTabSz="1084263">
                <a:lnSpc>
                  <a:spcPct val="90000"/>
                </a:lnSpc>
                <a:spcBef>
                  <a:spcPts val="1000"/>
                </a:spcBef>
                <a:defRPr/>
              </a:pPr>
              <a:r>
                <a:rPr lang="en-US" sz="2000" dirty="0" smtClean="0">
                  <a:solidFill>
                    <a:srgbClr val="000000"/>
                  </a:solidFill>
                </a:rPr>
                <a:t>Monthly </a:t>
              </a:r>
              <a:r>
                <a:rPr lang="en-US" sz="2000" dirty="0" err="1" smtClean="0">
                  <a:solidFill>
                    <a:srgbClr val="000000"/>
                  </a:solidFill>
                </a:rPr>
                <a:t>OnTime</a:t>
              </a:r>
              <a:r>
                <a:rPr lang="en-US" sz="2000" dirty="0" smtClean="0">
                  <a:solidFill>
                    <a:srgbClr val="000000"/>
                  </a:solidFill>
                </a:rPr>
                <a:t> Reports</a:t>
              </a:r>
            </a:p>
            <a:p>
              <a:pPr marL="292100" indent="-292100" defTabSz="1084263">
                <a:lnSpc>
                  <a:spcPct val="90000"/>
                </a:lnSpc>
                <a:spcBef>
                  <a:spcPts val="384"/>
                </a:spcBef>
                <a:buFont typeface="Arial" pitchFamily="34" charset="0"/>
                <a:buChar char="•"/>
                <a:defRPr/>
              </a:pPr>
              <a:r>
                <a:rPr lang="en-US" sz="1600" dirty="0" smtClean="0">
                  <a:solidFill>
                    <a:srgbClr val="000000"/>
                  </a:solidFill>
                </a:rPr>
                <a:t>234 </a:t>
              </a:r>
              <a:r>
                <a:rPr lang="en-US" sz="1600" dirty="0" err="1" smtClean="0">
                  <a:solidFill>
                    <a:srgbClr val="000000"/>
                  </a:solidFill>
                </a:rPr>
                <a:t>OnTime</a:t>
              </a:r>
              <a:r>
                <a:rPr lang="en-US" sz="1600" dirty="0" smtClean="0">
                  <a:solidFill>
                    <a:srgbClr val="000000"/>
                  </a:solidFill>
                </a:rPr>
                <a:t> performance                              due 15 days after</a:t>
              </a:r>
            </a:p>
            <a:p>
              <a:pPr marL="292100" indent="-292100" defTabSz="1084263">
                <a:lnSpc>
                  <a:spcPct val="90000"/>
                </a:lnSpc>
                <a:spcBef>
                  <a:spcPts val="384"/>
                </a:spcBef>
                <a:buFont typeface="Arial" pitchFamily="34" charset="0"/>
                <a:buChar char="•"/>
                <a:defRPr/>
              </a:pPr>
              <a:r>
                <a:rPr lang="en-US" sz="1600" dirty="0" smtClean="0">
                  <a:solidFill>
                    <a:srgbClr val="000000"/>
                  </a:solidFill>
                </a:rPr>
                <a:t>234-6 Mishandled Baggage Report                due 15 days after</a:t>
              </a:r>
            </a:p>
            <a:p>
              <a:pPr>
                <a:spcBef>
                  <a:spcPts val="1000"/>
                </a:spcBef>
              </a:pPr>
              <a:r>
                <a:rPr lang="en-US" sz="2000" dirty="0" smtClean="0"/>
                <a:t>Monthly Schedule for Press Releases</a:t>
              </a:r>
            </a:p>
            <a:p>
              <a:pPr marL="292100" indent="-292100" defTabSz="1084263">
                <a:lnSpc>
                  <a:spcPct val="90000"/>
                </a:lnSpc>
                <a:spcBef>
                  <a:spcPts val="384"/>
                </a:spcBef>
                <a:buFont typeface="Arial" pitchFamily="34" charset="0"/>
                <a:buChar char="•"/>
                <a:defRPr/>
              </a:pPr>
              <a:r>
                <a:rPr lang="en-US" sz="1600" dirty="0" smtClean="0">
                  <a:solidFill>
                    <a:srgbClr val="000000"/>
                  </a:solidFill>
                </a:rPr>
                <a:t>Monthly </a:t>
              </a:r>
              <a:r>
                <a:rPr lang="en-US" sz="1600" dirty="0" smtClean="0">
                  <a:solidFill>
                    <a:srgbClr val="000000"/>
                  </a:solidFill>
                  <a:hlinkClick r:id="rId3"/>
                </a:rPr>
                <a:t>Airline Traffic Data </a:t>
              </a:r>
              <a:endParaRPr lang="en-US" sz="1600" dirty="0" smtClean="0">
                <a:solidFill>
                  <a:srgbClr val="000000"/>
                </a:solidFill>
              </a:endParaRPr>
            </a:p>
            <a:p>
              <a:pPr marL="292100" indent="-292100" defTabSz="1084263">
                <a:lnSpc>
                  <a:spcPct val="90000"/>
                </a:lnSpc>
                <a:spcBef>
                  <a:spcPts val="384"/>
                </a:spcBef>
                <a:buFont typeface="Arial" pitchFamily="34" charset="0"/>
                <a:buChar char="•"/>
                <a:defRPr/>
              </a:pPr>
              <a:r>
                <a:rPr lang="en-US" sz="1600" dirty="0" smtClean="0">
                  <a:solidFill>
                    <a:srgbClr val="000000"/>
                  </a:solidFill>
                </a:rPr>
                <a:t>Monthly </a:t>
              </a:r>
              <a:r>
                <a:rPr lang="en-US" sz="1600" dirty="0" smtClean="0">
                  <a:solidFill>
                    <a:srgbClr val="000000"/>
                  </a:solidFill>
                  <a:hlinkClick r:id="rId4"/>
                </a:rPr>
                <a:t>Passenger Airline Employment</a:t>
              </a:r>
              <a:r>
                <a:rPr lang="en-US" sz="1600" dirty="0" smtClean="0">
                  <a:solidFill>
                    <a:srgbClr val="000000"/>
                  </a:solidFill>
                </a:rPr>
                <a:t> </a:t>
              </a:r>
            </a:p>
            <a:p>
              <a:pPr marL="292100" indent="-292100" defTabSz="1084263">
                <a:lnSpc>
                  <a:spcPct val="90000"/>
                </a:lnSpc>
                <a:spcBef>
                  <a:spcPts val="384"/>
                </a:spcBef>
                <a:buFont typeface="Arial" pitchFamily="34" charset="0"/>
                <a:buChar char="•"/>
                <a:defRPr/>
              </a:pPr>
              <a:r>
                <a:rPr lang="en-US" sz="1600" dirty="0" smtClean="0">
                  <a:solidFill>
                    <a:srgbClr val="000000"/>
                  </a:solidFill>
                </a:rPr>
                <a:t>Monthly Air Travel </a:t>
              </a:r>
              <a:r>
                <a:rPr lang="en-US" sz="1600" dirty="0" smtClean="0"/>
                <a:t>Consumer Report, Input On Time data </a:t>
              </a:r>
            </a:p>
          </p:txBody>
        </p:sp>
        <p:sp>
          <p:nvSpPr>
            <p:cNvPr id="9231" name="Rectangle 18"/>
            <p:cNvSpPr>
              <a:spLocks noChangeArrowheads="1"/>
            </p:cNvSpPr>
            <p:nvPr/>
          </p:nvSpPr>
          <p:spPr bwMode="auto">
            <a:xfrm>
              <a:off x="404" y="1588"/>
              <a:ext cx="96" cy="170"/>
            </a:xfrm>
            <a:prstGeom prst="rect">
              <a:avLst/>
            </a:prstGeom>
            <a:noFill/>
            <a:ln w="9525">
              <a:noFill/>
              <a:miter lim="800000"/>
              <a:headEnd/>
              <a:tailEnd/>
            </a:ln>
          </p:spPr>
          <p:txBody>
            <a:bodyPr wrap="none" lIns="0" tIns="0" rIns="0" bIns="0">
              <a:spAutoFit/>
            </a:bodyPr>
            <a:lstStyle/>
            <a:p>
              <a:r>
                <a:rPr lang="en-US" sz="1500" dirty="0">
                  <a:solidFill>
                    <a:srgbClr val="000000"/>
                  </a:solidFill>
                </a:rPr>
                <a:t>-</a:t>
              </a:r>
              <a:endParaRPr lang="en-US" dirty="0"/>
            </a:p>
          </p:txBody>
        </p:sp>
        <p:sp>
          <p:nvSpPr>
            <p:cNvPr id="9240" name="Rectangle 29"/>
            <p:cNvSpPr>
              <a:spLocks noChangeArrowheads="1"/>
            </p:cNvSpPr>
            <p:nvPr/>
          </p:nvSpPr>
          <p:spPr bwMode="auto">
            <a:xfrm>
              <a:off x="766" y="1861"/>
              <a:ext cx="39" cy="136"/>
            </a:xfrm>
            <a:prstGeom prst="rect">
              <a:avLst/>
            </a:prstGeom>
            <a:noFill/>
            <a:ln w="9525">
              <a:noFill/>
              <a:miter lim="800000"/>
              <a:headEnd/>
              <a:tailEnd/>
            </a:ln>
          </p:spPr>
          <p:txBody>
            <a:bodyPr wrap="none" lIns="0" tIns="0" rIns="0" bIns="0">
              <a:spAutoFit/>
            </a:bodyPr>
            <a:lstStyle/>
            <a:p>
              <a:endParaRPr lang="en-US"/>
            </a:p>
          </p:txBody>
        </p:sp>
        <p:sp>
          <p:nvSpPr>
            <p:cNvPr id="9241" name="Rectangle 32"/>
            <p:cNvSpPr>
              <a:spLocks noChangeArrowheads="1"/>
            </p:cNvSpPr>
            <p:nvPr/>
          </p:nvSpPr>
          <p:spPr bwMode="auto">
            <a:xfrm>
              <a:off x="253" y="2113"/>
              <a:ext cx="0" cy="106"/>
            </a:xfrm>
            <a:prstGeom prst="rect">
              <a:avLst/>
            </a:prstGeom>
            <a:noFill/>
            <a:ln w="9525">
              <a:noFill/>
              <a:miter lim="800000"/>
              <a:headEnd/>
              <a:tailEnd/>
            </a:ln>
          </p:spPr>
          <p:txBody>
            <a:bodyPr wrap="none" lIns="0" tIns="0" rIns="0" bIns="0">
              <a:spAutoFit/>
            </a:bodyPr>
            <a:lstStyle/>
            <a:p>
              <a:endParaRPr lang="en-US" dirty="0"/>
            </a:p>
          </p:txBody>
        </p:sp>
        <p:sp>
          <p:nvSpPr>
            <p:cNvPr id="9243" name="Rectangle 39"/>
            <p:cNvSpPr>
              <a:spLocks noChangeArrowheads="1"/>
            </p:cNvSpPr>
            <p:nvPr/>
          </p:nvSpPr>
          <p:spPr bwMode="auto">
            <a:xfrm>
              <a:off x="384" y="2360"/>
              <a:ext cx="0" cy="94"/>
            </a:xfrm>
            <a:prstGeom prst="rect">
              <a:avLst/>
            </a:prstGeom>
            <a:noFill/>
            <a:ln w="9525">
              <a:noFill/>
              <a:miter lim="800000"/>
              <a:headEnd/>
              <a:tailEnd/>
            </a:ln>
          </p:spPr>
          <p:txBody>
            <a:bodyPr wrap="none" lIns="0" tIns="0" rIns="0" bIns="0">
              <a:spAutoFit/>
            </a:bodyPr>
            <a:lstStyle/>
            <a:p>
              <a:pPr>
                <a:buFont typeface="Arial" charset="0"/>
                <a:buNone/>
              </a:pPr>
              <a:endParaRPr lang="en-US" sz="1600" dirty="0"/>
            </a:p>
          </p:txBody>
        </p:sp>
        <p:sp>
          <p:nvSpPr>
            <p:cNvPr id="9245" name="Rectangle 42"/>
            <p:cNvSpPr>
              <a:spLocks noChangeArrowheads="1"/>
            </p:cNvSpPr>
            <p:nvPr/>
          </p:nvSpPr>
          <p:spPr bwMode="auto">
            <a:xfrm>
              <a:off x="2665" y="2701"/>
              <a:ext cx="39" cy="136"/>
            </a:xfrm>
            <a:prstGeom prst="rect">
              <a:avLst/>
            </a:prstGeom>
            <a:noFill/>
            <a:ln w="9525">
              <a:noFill/>
              <a:miter lim="800000"/>
              <a:headEnd/>
              <a:tailEnd/>
            </a:ln>
          </p:spPr>
          <p:txBody>
            <a:bodyPr wrap="none" lIns="0" tIns="0" rIns="0" bIns="0">
              <a:spAutoFit/>
            </a:bodyPr>
            <a:lstStyle/>
            <a:p>
              <a:endParaRPr lang="en-US"/>
            </a:p>
          </p:txBody>
        </p:sp>
        <p:sp>
          <p:nvSpPr>
            <p:cNvPr id="9249" name="Rectangle 52"/>
            <p:cNvSpPr>
              <a:spLocks noChangeArrowheads="1"/>
            </p:cNvSpPr>
            <p:nvPr/>
          </p:nvSpPr>
          <p:spPr bwMode="auto">
            <a:xfrm>
              <a:off x="1387" y="2959"/>
              <a:ext cx="39" cy="136"/>
            </a:xfrm>
            <a:prstGeom prst="rect">
              <a:avLst/>
            </a:prstGeom>
            <a:noFill/>
            <a:ln w="9525">
              <a:noFill/>
              <a:miter lim="800000"/>
              <a:headEnd/>
              <a:tailEnd/>
            </a:ln>
          </p:spPr>
          <p:txBody>
            <a:bodyPr wrap="none" lIns="0" tIns="0" rIns="0" bIns="0">
              <a:spAutoFit/>
            </a:bodyPr>
            <a:lstStyle/>
            <a:p>
              <a:endParaRPr lang="en-US"/>
            </a:p>
          </p:txBody>
        </p:sp>
        <p:sp>
          <p:nvSpPr>
            <p:cNvPr id="9250" name="Rectangle 53"/>
            <p:cNvSpPr>
              <a:spLocks noChangeArrowheads="1"/>
            </p:cNvSpPr>
            <p:nvPr/>
          </p:nvSpPr>
          <p:spPr bwMode="auto">
            <a:xfrm>
              <a:off x="2435" y="2974"/>
              <a:ext cx="0" cy="136"/>
            </a:xfrm>
            <a:prstGeom prst="rect">
              <a:avLst/>
            </a:prstGeom>
            <a:noFill/>
            <a:ln w="9525">
              <a:noFill/>
              <a:miter lim="800000"/>
              <a:headEnd/>
              <a:tailEnd/>
            </a:ln>
          </p:spPr>
          <p:txBody>
            <a:bodyPr wrap="none" lIns="0" tIns="0" rIns="0" bIns="0">
              <a:spAutoFit/>
            </a:bodyPr>
            <a:lstStyle/>
            <a:p>
              <a:pPr>
                <a:buFont typeface="Arial" charset="0"/>
                <a:buNone/>
              </a:pPr>
              <a:endParaRPr lang="en-US"/>
            </a:p>
          </p:txBody>
        </p:sp>
        <p:sp>
          <p:nvSpPr>
            <p:cNvPr id="9251" name="Rectangle 56"/>
            <p:cNvSpPr>
              <a:spLocks noChangeArrowheads="1"/>
            </p:cNvSpPr>
            <p:nvPr/>
          </p:nvSpPr>
          <p:spPr bwMode="auto">
            <a:xfrm>
              <a:off x="253" y="3095"/>
              <a:ext cx="0" cy="106"/>
            </a:xfrm>
            <a:prstGeom prst="rect">
              <a:avLst/>
            </a:prstGeom>
            <a:noFill/>
            <a:ln w="9525">
              <a:noFill/>
              <a:miter lim="800000"/>
              <a:headEnd/>
              <a:tailEnd/>
            </a:ln>
          </p:spPr>
          <p:txBody>
            <a:bodyPr wrap="none" lIns="0" tIns="0" rIns="0" bIns="0">
              <a:spAutoFit/>
            </a:bodyPr>
            <a:lstStyle/>
            <a:p>
              <a:endParaRPr lang="en-US" dirty="0"/>
            </a:p>
          </p:txBody>
        </p:sp>
        <p:sp>
          <p:nvSpPr>
            <p:cNvPr id="9252" name="Rectangle 59"/>
            <p:cNvSpPr>
              <a:spLocks noChangeArrowheads="1"/>
            </p:cNvSpPr>
            <p:nvPr/>
          </p:nvSpPr>
          <p:spPr bwMode="auto">
            <a:xfrm>
              <a:off x="889" y="3095"/>
              <a:ext cx="96" cy="170"/>
            </a:xfrm>
            <a:prstGeom prst="rect">
              <a:avLst/>
            </a:prstGeom>
            <a:noFill/>
            <a:ln w="9525">
              <a:noFill/>
              <a:miter lim="800000"/>
              <a:headEnd/>
              <a:tailEnd/>
            </a:ln>
          </p:spPr>
          <p:txBody>
            <a:bodyPr wrap="none" lIns="0" tIns="0" rIns="0" bIns="0">
              <a:spAutoFit/>
            </a:bodyPr>
            <a:lstStyle/>
            <a:p>
              <a:r>
                <a:rPr lang="en-US" sz="1500">
                  <a:solidFill>
                    <a:srgbClr val="000000"/>
                  </a:solidFill>
                </a:rPr>
                <a:t>-</a:t>
              </a:r>
              <a:endParaRPr lang="en-US"/>
            </a:p>
          </p:txBody>
        </p:sp>
        <p:sp>
          <p:nvSpPr>
            <p:cNvPr id="9253" name="Rectangle 60"/>
            <p:cNvSpPr>
              <a:spLocks noChangeArrowheads="1"/>
            </p:cNvSpPr>
            <p:nvPr/>
          </p:nvSpPr>
          <p:spPr bwMode="auto">
            <a:xfrm>
              <a:off x="422" y="3095"/>
              <a:ext cx="0" cy="106"/>
            </a:xfrm>
            <a:prstGeom prst="rect">
              <a:avLst/>
            </a:prstGeom>
            <a:noFill/>
            <a:ln w="9525">
              <a:noFill/>
              <a:miter lim="800000"/>
              <a:headEnd/>
              <a:tailEnd/>
            </a:ln>
          </p:spPr>
          <p:txBody>
            <a:bodyPr wrap="none" lIns="0" tIns="0" rIns="0" bIns="0">
              <a:spAutoFit/>
            </a:bodyPr>
            <a:lstStyle/>
            <a:p>
              <a:endParaRPr lang="en-US" dirty="0"/>
            </a:p>
          </p:txBody>
        </p:sp>
        <p:sp>
          <p:nvSpPr>
            <p:cNvPr id="9255" name="Rectangle 66"/>
            <p:cNvSpPr>
              <a:spLocks noChangeArrowheads="1"/>
            </p:cNvSpPr>
            <p:nvPr/>
          </p:nvSpPr>
          <p:spPr bwMode="auto">
            <a:xfrm>
              <a:off x="240" y="3267"/>
              <a:ext cx="0" cy="106"/>
            </a:xfrm>
            <a:prstGeom prst="rect">
              <a:avLst/>
            </a:prstGeom>
            <a:noFill/>
            <a:ln w="9525">
              <a:noFill/>
              <a:miter lim="800000"/>
              <a:headEnd/>
              <a:tailEnd/>
            </a:ln>
          </p:spPr>
          <p:txBody>
            <a:bodyPr wrap="none" lIns="0" tIns="0" rIns="0" bIns="0">
              <a:spAutoFit/>
            </a:bodyPr>
            <a:lstStyle/>
            <a:p>
              <a:endParaRPr lang="en-US" dirty="0"/>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304800"/>
            <a:ext cx="8229600" cy="762000"/>
          </a:xfrm>
        </p:spPr>
        <p:txBody>
          <a:bodyPr/>
          <a:lstStyle/>
          <a:p>
            <a:r>
              <a:rPr lang="en-US" b="1" smtClean="0">
                <a:latin typeface="Tahoma" pitchFamily="34" charset="0"/>
              </a:rPr>
              <a:t>Quarterly Air Carrier Submittals</a:t>
            </a:r>
          </a:p>
        </p:txBody>
      </p:sp>
      <p:sp>
        <p:nvSpPr>
          <p:cNvPr id="291843" name="Rectangle 3"/>
          <p:cNvSpPr>
            <a:spLocks noGrp="1" noChangeArrowheads="1"/>
          </p:cNvSpPr>
          <p:nvPr>
            <p:ph type="body" idx="4294967295"/>
          </p:nvPr>
        </p:nvSpPr>
        <p:spPr>
          <a:xfrm>
            <a:off x="457200" y="1066800"/>
            <a:ext cx="8229600" cy="5105400"/>
          </a:xfrm>
        </p:spPr>
        <p:txBody>
          <a:bodyPr/>
          <a:lstStyle/>
          <a:p>
            <a:pPr defTabSz="1084263">
              <a:lnSpc>
                <a:spcPct val="90000"/>
              </a:lnSpc>
              <a:buFont typeface="Wingdings" pitchFamily="2" charset="2"/>
              <a:buNone/>
              <a:defRPr/>
            </a:pPr>
            <a:r>
              <a:rPr lang="en-US" sz="2000" dirty="0" smtClean="0"/>
              <a:t>Quarterly Financial Reports	Reporting Period</a:t>
            </a:r>
            <a:r>
              <a:rPr lang="en-US" sz="1600" dirty="0" smtClean="0"/>
              <a:t>	</a:t>
            </a:r>
          </a:p>
          <a:p>
            <a:pPr defTabSz="1084263">
              <a:lnSpc>
                <a:spcPct val="90000"/>
              </a:lnSpc>
              <a:spcBef>
                <a:spcPts val="370"/>
              </a:spcBef>
              <a:defRPr/>
            </a:pPr>
            <a:r>
              <a:rPr lang="en-US" sz="1600" dirty="0" smtClean="0"/>
              <a:t>A	Certification			due 40 days after	</a:t>
            </a:r>
          </a:p>
          <a:p>
            <a:pPr defTabSz="1084263">
              <a:lnSpc>
                <a:spcPct val="90000"/>
              </a:lnSpc>
              <a:spcBef>
                <a:spcPts val="370"/>
              </a:spcBef>
              <a:defRPr/>
            </a:pPr>
            <a:r>
              <a:rPr lang="en-US" sz="1600" dirty="0" smtClean="0"/>
              <a:t>B-1	Balance Sheet		due 40 days after	</a:t>
            </a:r>
          </a:p>
          <a:p>
            <a:pPr defTabSz="1084263">
              <a:lnSpc>
                <a:spcPct val="90000"/>
              </a:lnSpc>
              <a:spcBef>
                <a:spcPts val="370"/>
              </a:spcBef>
              <a:defRPr/>
            </a:pPr>
            <a:r>
              <a:rPr lang="en-US" sz="1600" dirty="0" smtClean="0"/>
              <a:t>B-7	Airframe/Engine </a:t>
            </a:r>
          </a:p>
          <a:p>
            <a:pPr defTabSz="1084263">
              <a:lnSpc>
                <a:spcPct val="90000"/>
              </a:lnSpc>
              <a:spcBef>
                <a:spcPts val="370"/>
              </a:spcBef>
              <a:buFont typeface="Wingdings" pitchFamily="2" charset="2"/>
              <a:buNone/>
              <a:defRPr/>
            </a:pPr>
            <a:r>
              <a:rPr lang="en-US" sz="1600" dirty="0" smtClean="0"/>
              <a:t>		Acquisition/Retirement		due 40 days after	</a:t>
            </a:r>
          </a:p>
          <a:p>
            <a:pPr defTabSz="1084263">
              <a:lnSpc>
                <a:spcPct val="90000"/>
              </a:lnSpc>
              <a:spcBef>
                <a:spcPts val="370"/>
              </a:spcBef>
              <a:defRPr/>
            </a:pPr>
            <a:r>
              <a:rPr lang="en-US" sz="1600" dirty="0" smtClean="0"/>
              <a:t>B-12	Cash Flow			due 40 days after	</a:t>
            </a:r>
          </a:p>
          <a:p>
            <a:pPr defTabSz="1084263">
              <a:lnSpc>
                <a:spcPct val="90000"/>
              </a:lnSpc>
              <a:spcBef>
                <a:spcPts val="370"/>
              </a:spcBef>
              <a:defRPr/>
            </a:pPr>
            <a:r>
              <a:rPr lang="en-US" sz="1600" dirty="0" smtClean="0"/>
              <a:t>P-1.2	Income Statement		due 40 days after	</a:t>
            </a:r>
          </a:p>
          <a:p>
            <a:pPr defTabSz="1084263">
              <a:lnSpc>
                <a:spcPct val="90000"/>
              </a:lnSpc>
              <a:spcBef>
                <a:spcPts val="370"/>
              </a:spcBef>
              <a:defRPr/>
            </a:pPr>
            <a:r>
              <a:rPr lang="en-US" sz="1600" dirty="0" smtClean="0"/>
              <a:t>P-2	Notes			due 40 days after	</a:t>
            </a:r>
          </a:p>
          <a:p>
            <a:pPr defTabSz="1084263">
              <a:lnSpc>
                <a:spcPct val="90000"/>
              </a:lnSpc>
              <a:spcBef>
                <a:spcPts val="370"/>
              </a:spcBef>
              <a:defRPr/>
            </a:pPr>
            <a:r>
              <a:rPr lang="en-US" sz="1600" dirty="0" smtClean="0"/>
              <a:t>P-5.2	Aircraft Operating Expense	due 40 days after	</a:t>
            </a:r>
          </a:p>
          <a:p>
            <a:pPr defTabSz="1084263">
              <a:lnSpc>
                <a:spcPct val="90000"/>
              </a:lnSpc>
              <a:spcBef>
                <a:spcPts val="370"/>
              </a:spcBef>
              <a:defRPr/>
            </a:pPr>
            <a:r>
              <a:rPr lang="en-US" sz="1600" dirty="0" smtClean="0"/>
              <a:t>P-6	Expenses by Objective Grouping	due 40 days after	</a:t>
            </a:r>
          </a:p>
          <a:p>
            <a:pPr defTabSz="1084263">
              <a:lnSpc>
                <a:spcPct val="90000"/>
              </a:lnSpc>
              <a:spcBef>
                <a:spcPts val="370"/>
              </a:spcBef>
              <a:defRPr/>
            </a:pPr>
            <a:r>
              <a:rPr lang="en-US" sz="1600" dirty="0" smtClean="0"/>
              <a:t>P-7	Expenses by Functional Grouping 	due 40 days after	</a:t>
            </a:r>
          </a:p>
          <a:p>
            <a:pPr marL="117475" indent="-117475">
              <a:lnSpc>
                <a:spcPct val="80000"/>
              </a:lnSpc>
              <a:spcBef>
                <a:spcPts val="600"/>
              </a:spcBef>
              <a:buFont typeface="Wingdings" pitchFamily="2" charset="2"/>
              <a:buNone/>
              <a:defRPr/>
            </a:pPr>
            <a:r>
              <a:rPr lang="en-US" sz="2000" dirty="0" smtClean="0"/>
              <a:t>Quarterly Traffic Reports and Origin Destination Survey</a:t>
            </a:r>
            <a:endParaRPr lang="en-US" sz="1600" b="1" dirty="0" smtClean="0"/>
          </a:p>
          <a:p>
            <a:pPr marL="117475" indent="-117475">
              <a:lnSpc>
                <a:spcPct val="80000"/>
              </a:lnSpc>
              <a:spcBef>
                <a:spcPts val="600"/>
              </a:spcBef>
              <a:defRPr/>
            </a:pPr>
            <a:r>
              <a:rPr lang="en-US" sz="1600" dirty="0" smtClean="0"/>
              <a:t>    251D	   Passengers Denied Boarding           due 30 days after</a:t>
            </a:r>
          </a:p>
          <a:p>
            <a:pPr marL="117475" indent="-117475">
              <a:lnSpc>
                <a:spcPct val="80000"/>
              </a:lnSpc>
              <a:spcBef>
                <a:spcPts val="600"/>
              </a:spcBef>
              <a:defRPr/>
            </a:pPr>
            <a:r>
              <a:rPr lang="en-US" sz="1600" dirty="0" smtClean="0"/>
              <a:t>    O&amp;D	   Origin &amp; Destination Survey	            due 45 days after</a:t>
            </a:r>
          </a:p>
          <a:p>
            <a:pPr>
              <a:spcBef>
                <a:spcPts val="600"/>
              </a:spcBef>
              <a:buNone/>
            </a:pPr>
            <a:r>
              <a:rPr lang="en-US" sz="2000" dirty="0" smtClean="0"/>
              <a:t>Quarterly Press Releases</a:t>
            </a:r>
          </a:p>
          <a:p>
            <a:pPr marL="341313" lvl="1" indent="-341313">
              <a:lnSpc>
                <a:spcPct val="80000"/>
              </a:lnSpc>
              <a:spcBef>
                <a:spcPts val="370"/>
              </a:spcBef>
              <a:buChar char="•"/>
              <a:defRPr/>
            </a:pPr>
            <a:r>
              <a:rPr lang="en-US" sz="1600" dirty="0" smtClean="0">
                <a:ea typeface="+mn-ea"/>
                <a:cs typeface="+mn-cs"/>
              </a:rPr>
              <a:t>Quarterly </a:t>
            </a:r>
            <a:r>
              <a:rPr lang="en-US" sz="1600" dirty="0" smtClean="0">
                <a:ea typeface="+mn-ea"/>
                <a:cs typeface="+mn-cs"/>
                <a:hlinkClick r:id="rId3"/>
              </a:rPr>
              <a:t>Airline Financial Data</a:t>
            </a:r>
            <a:r>
              <a:rPr lang="en-US" sz="1600" dirty="0" smtClean="0">
                <a:ea typeface="+mn-ea"/>
                <a:cs typeface="+mn-cs"/>
              </a:rPr>
              <a:t> </a:t>
            </a:r>
          </a:p>
          <a:p>
            <a:pPr marL="341313" lvl="1" indent="-341313">
              <a:lnSpc>
                <a:spcPct val="80000"/>
              </a:lnSpc>
              <a:spcBef>
                <a:spcPts val="370"/>
              </a:spcBef>
              <a:buChar char="•"/>
              <a:defRPr/>
            </a:pPr>
            <a:r>
              <a:rPr lang="en-US" sz="1600" dirty="0" smtClean="0">
                <a:ea typeface="+mn-ea"/>
                <a:cs typeface="+mn-cs"/>
              </a:rPr>
              <a:t>Quarterly </a:t>
            </a:r>
            <a:r>
              <a:rPr lang="en-US" sz="1600" u="sng" dirty="0" smtClean="0">
                <a:solidFill>
                  <a:schemeClr val="accent1">
                    <a:lumMod val="50000"/>
                  </a:schemeClr>
                </a:solidFill>
                <a:ea typeface="+mn-ea"/>
                <a:cs typeface="+mn-cs"/>
              </a:rPr>
              <a:t>Average </a:t>
            </a:r>
            <a:r>
              <a:rPr lang="en-US" sz="1600" dirty="0" smtClean="0">
                <a:solidFill>
                  <a:schemeClr val="accent1">
                    <a:lumMod val="50000"/>
                  </a:schemeClr>
                </a:solidFill>
                <a:ea typeface="+mn-ea"/>
                <a:cs typeface="+mn-cs"/>
                <a:hlinkClick r:id="rId4"/>
              </a:rPr>
              <a:t>Air Fares</a:t>
            </a:r>
            <a:r>
              <a:rPr lang="en-US" sz="1600" dirty="0" smtClean="0">
                <a:solidFill>
                  <a:schemeClr val="accent1">
                    <a:lumMod val="50000"/>
                  </a:schemeClr>
                </a:solidFill>
                <a:ea typeface="+mn-ea"/>
                <a:cs typeface="+mn-cs"/>
              </a:rPr>
              <a:t> </a:t>
            </a:r>
          </a:p>
          <a:p>
            <a:pPr defTabSz="1084263">
              <a:lnSpc>
                <a:spcPct val="90000"/>
              </a:lnSpc>
              <a:buFont typeface="Wingdings" pitchFamily="2" charset="2"/>
              <a:buNone/>
              <a:defRPr/>
            </a:pPr>
            <a:endParaRPr lang="en-US" sz="1800" dirty="0" smtClean="0"/>
          </a:p>
          <a:p>
            <a:pPr defTabSz="1084263">
              <a:lnSpc>
                <a:spcPct val="90000"/>
              </a:lnSpc>
              <a:defRPr/>
            </a:pPr>
            <a:endParaRPr lang="en-US" sz="1400" dirty="0" smtClean="0"/>
          </a:p>
          <a:p>
            <a:pPr defTabSz="1084263">
              <a:lnSpc>
                <a:spcPct val="90000"/>
              </a:lnSpc>
              <a:buFont typeface="Wingdings" pitchFamily="2" charset="2"/>
              <a:buNone/>
              <a:defRPr/>
            </a:pPr>
            <a:r>
              <a:rPr lang="en-US" sz="1400" dirty="0" smtClean="0"/>
              <a:t>		</a:t>
            </a:r>
            <a:endParaRPr lang="en-US" sz="1400" u="sng"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3400" y="228600"/>
            <a:ext cx="8229600" cy="762000"/>
          </a:xfrm>
        </p:spPr>
        <p:txBody>
          <a:bodyPr/>
          <a:lstStyle/>
          <a:p>
            <a:r>
              <a:rPr lang="en-US" b="1" smtClean="0">
                <a:latin typeface="Tahoma" pitchFamily="34" charset="0"/>
              </a:rPr>
              <a:t>Semi-Annual and Annual  Air Carrier Submittals</a:t>
            </a:r>
          </a:p>
        </p:txBody>
      </p:sp>
      <p:sp>
        <p:nvSpPr>
          <p:cNvPr id="11267" name="Rectangle 3"/>
          <p:cNvSpPr>
            <a:spLocks noGrp="1" noChangeArrowheads="1"/>
          </p:cNvSpPr>
          <p:nvPr>
            <p:ph type="body" idx="4294967295"/>
          </p:nvPr>
        </p:nvSpPr>
        <p:spPr>
          <a:xfrm>
            <a:off x="457200" y="1371600"/>
            <a:ext cx="8686800" cy="5029200"/>
          </a:xfrm>
        </p:spPr>
        <p:txBody>
          <a:bodyPr/>
          <a:lstStyle/>
          <a:p>
            <a:pPr marL="117475" indent="-117475">
              <a:lnSpc>
                <a:spcPct val="80000"/>
              </a:lnSpc>
              <a:buFont typeface="Wingdings" pitchFamily="2" charset="2"/>
              <a:buNone/>
            </a:pPr>
            <a:r>
              <a:rPr lang="en-US" sz="2000" dirty="0" smtClean="0"/>
              <a:t>Semi-annual Financial Reports</a:t>
            </a:r>
            <a:r>
              <a:rPr lang="en-US" sz="3200" dirty="0" smtClean="0"/>
              <a:t>	</a:t>
            </a:r>
            <a:r>
              <a:rPr lang="en-US" sz="1100" b="1" dirty="0" smtClean="0"/>
              <a:t>	</a:t>
            </a:r>
            <a:r>
              <a:rPr lang="en-US" sz="1600" b="1" dirty="0" smtClean="0"/>
              <a:t>Reporting Period	</a:t>
            </a:r>
            <a:endParaRPr lang="en-US" dirty="0" smtClean="0"/>
          </a:p>
          <a:p>
            <a:pPr marL="117475" indent="-117475">
              <a:lnSpc>
                <a:spcPct val="80000"/>
              </a:lnSpc>
            </a:pPr>
            <a:r>
              <a:rPr lang="en-US" sz="1600" dirty="0" smtClean="0"/>
              <a:t>B-1.1	Balance Sheet			due 40 days after	</a:t>
            </a:r>
          </a:p>
          <a:p>
            <a:pPr marL="117475" indent="-117475">
              <a:lnSpc>
                <a:spcPct val="80000"/>
              </a:lnSpc>
            </a:pPr>
            <a:r>
              <a:rPr lang="en-US" sz="1600" dirty="0" smtClean="0"/>
              <a:t>P-1.1	Income Sheet			due 40 days after	</a:t>
            </a:r>
          </a:p>
          <a:p>
            <a:pPr marL="117475" indent="-117475">
              <a:lnSpc>
                <a:spcPct val="80000"/>
              </a:lnSpc>
            </a:pPr>
            <a:r>
              <a:rPr lang="en-US" sz="1600" dirty="0" smtClean="0"/>
              <a:t>P-5.1	Aircraft Operating Expense 		due 40 days after	</a:t>
            </a:r>
          </a:p>
          <a:p>
            <a:pPr marL="117475" indent="-117475">
              <a:lnSpc>
                <a:spcPct val="80000"/>
              </a:lnSpc>
              <a:spcBef>
                <a:spcPts val="600"/>
              </a:spcBef>
              <a:buFont typeface="Wingdings" pitchFamily="2" charset="2"/>
              <a:buNone/>
            </a:pPr>
            <a:r>
              <a:rPr lang="en-US" sz="2000" dirty="0" smtClean="0"/>
              <a:t>Annual Financial Reports</a:t>
            </a:r>
            <a:r>
              <a:rPr lang="en-US" sz="800" dirty="0" smtClean="0"/>
              <a:t>	</a:t>
            </a:r>
            <a:r>
              <a:rPr lang="en-US" sz="1600" dirty="0" smtClean="0"/>
              <a:t>					</a:t>
            </a:r>
            <a:endParaRPr lang="en-US" dirty="0" smtClean="0"/>
          </a:p>
          <a:p>
            <a:pPr marL="117475" indent="-117475">
              <a:lnSpc>
                <a:spcPct val="80000"/>
              </a:lnSpc>
              <a:spcBef>
                <a:spcPts val="600"/>
              </a:spcBef>
            </a:pPr>
            <a:r>
              <a:rPr lang="en-US" sz="1600" dirty="0" smtClean="0"/>
              <a:t>B-43  Airframe/Engine Inventory		due March 30	</a:t>
            </a:r>
          </a:p>
          <a:p>
            <a:pPr marL="117475" indent="-117475">
              <a:lnSpc>
                <a:spcPct val="80000"/>
              </a:lnSpc>
              <a:spcBef>
                <a:spcPts val="600"/>
              </a:spcBef>
            </a:pPr>
            <a:r>
              <a:rPr lang="en-US" sz="1600" dirty="0" smtClean="0"/>
              <a:t>P-10  Employee Statistics			due 40 days after	</a:t>
            </a:r>
          </a:p>
          <a:p>
            <a:pPr marL="117475" indent="-117475">
              <a:lnSpc>
                <a:spcPct val="80000"/>
              </a:lnSpc>
              <a:spcBef>
                <a:spcPts val="600"/>
              </a:spcBef>
            </a:pPr>
            <a:r>
              <a:rPr lang="en-US" sz="1600" dirty="0" smtClean="0"/>
              <a:t>AR-248  Annual Audit Report			due when completed	</a:t>
            </a:r>
          </a:p>
          <a:p>
            <a:pPr marL="117475" indent="-117475">
              <a:lnSpc>
                <a:spcPct val="80000"/>
              </a:lnSpc>
              <a:spcBef>
                <a:spcPts val="600"/>
              </a:spcBef>
            </a:pPr>
            <a:r>
              <a:rPr lang="en-US" sz="1600" dirty="0" smtClean="0"/>
              <a:t>T-8  Report of All Cargo Operations		due March 30	</a:t>
            </a:r>
          </a:p>
          <a:p>
            <a:pPr marL="117475" indent="-117475">
              <a:lnSpc>
                <a:spcPct val="80000"/>
              </a:lnSpc>
              <a:spcBef>
                <a:spcPts val="600"/>
              </a:spcBef>
            </a:pPr>
            <a:r>
              <a:rPr lang="en-US" sz="1600" dirty="0" smtClean="0"/>
              <a:t>291A  Domestic All Cargo Operations		due March 30	</a:t>
            </a:r>
          </a:p>
          <a:p>
            <a:pPr marL="117475" indent="-117475">
              <a:lnSpc>
                <a:spcPct val="80000"/>
              </a:lnSpc>
              <a:spcBef>
                <a:spcPts val="600"/>
              </a:spcBef>
            </a:pPr>
            <a:r>
              <a:rPr lang="en-US" sz="1600" dirty="0" smtClean="0"/>
              <a:t>ICAO  EF Group III &amp; II selected financials	due March 30</a:t>
            </a:r>
            <a:r>
              <a:rPr lang="en-US" sz="1400" dirty="0" smtClean="0"/>
              <a:t>	</a:t>
            </a:r>
          </a:p>
          <a:p>
            <a:pPr marL="117475" indent="-117475">
              <a:lnSpc>
                <a:spcPct val="80000"/>
              </a:lnSpc>
            </a:pPr>
            <a:endParaRPr lang="en-US" sz="1400" dirty="0" smtClean="0"/>
          </a:p>
          <a:p>
            <a:pPr>
              <a:spcBef>
                <a:spcPts val="600"/>
              </a:spcBef>
              <a:buNone/>
            </a:pPr>
            <a:r>
              <a:rPr lang="en-US" sz="2000" dirty="0" smtClean="0"/>
              <a:t>Annual Press Releases</a:t>
            </a:r>
          </a:p>
          <a:p>
            <a:pPr marL="341313" lvl="1" indent="-341313">
              <a:lnSpc>
                <a:spcPct val="80000"/>
              </a:lnSpc>
              <a:spcBef>
                <a:spcPts val="370"/>
              </a:spcBef>
              <a:buChar char="•"/>
              <a:defRPr/>
            </a:pPr>
            <a:r>
              <a:rPr lang="en-US" sz="1600" u="sng" dirty="0" smtClean="0">
                <a:solidFill>
                  <a:schemeClr val="accent1">
                    <a:lumMod val="50000"/>
                  </a:schemeClr>
                </a:solidFill>
              </a:rPr>
              <a:t>Annual Employment by Category</a:t>
            </a:r>
            <a:endParaRPr lang="en-US" sz="1400" u="sng" dirty="0" smtClean="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274638"/>
            <a:ext cx="8229600" cy="1143000"/>
          </a:xfrm>
        </p:spPr>
        <p:txBody>
          <a:bodyPr/>
          <a:lstStyle/>
          <a:p>
            <a:r>
              <a:rPr lang="en-US" b="1" smtClean="0">
                <a:latin typeface="Verdana" pitchFamily="34" charset="0"/>
              </a:rPr>
              <a:t>Form 41 Financial Data</a:t>
            </a:r>
          </a:p>
        </p:txBody>
      </p:sp>
      <p:sp>
        <p:nvSpPr>
          <p:cNvPr id="54275" name="Rectangle 3"/>
          <p:cNvSpPr>
            <a:spLocks noGrp="1" noChangeArrowheads="1"/>
          </p:cNvSpPr>
          <p:nvPr>
            <p:ph type="body" idx="1"/>
          </p:nvPr>
        </p:nvSpPr>
        <p:spPr>
          <a:xfrm>
            <a:off x="685800" y="1371600"/>
            <a:ext cx="8229600" cy="4525963"/>
          </a:xfrm>
        </p:spPr>
        <p:txBody>
          <a:bodyPr/>
          <a:lstStyle/>
          <a:p>
            <a:pPr>
              <a:buFont typeface="Wingdings" pitchFamily="2" charset="2"/>
              <a:buNone/>
            </a:pPr>
            <a:r>
              <a:rPr lang="en-US" smtClean="0"/>
              <a:t>	Form 41 Financials are reported by Large Certificated Carriers, and which reports are submitted is determined by the Carriers’ Group</a:t>
            </a:r>
            <a:endParaRPr lang="en-US" sz="1800" smtClean="0"/>
          </a:p>
          <a:p>
            <a:endParaRPr lang="en-US" smtClean="0"/>
          </a:p>
          <a:p>
            <a:endParaRPr lang="en-US" sz="800" smtClean="0"/>
          </a:p>
          <a:p>
            <a:endParaRPr lang="en-US" sz="800" smtClean="0"/>
          </a:p>
        </p:txBody>
      </p:sp>
      <p:pic>
        <p:nvPicPr>
          <p:cNvPr id="54276" name="Picture 4" descr="MCj03886760000[1]"/>
          <p:cNvPicPr>
            <a:picLocks noChangeAspect="1" noChangeArrowheads="1"/>
          </p:cNvPicPr>
          <p:nvPr/>
        </p:nvPicPr>
        <p:blipFill>
          <a:blip r:embed="rId2" cstate="print"/>
          <a:srcRect/>
          <a:stretch>
            <a:fillRect/>
          </a:stretch>
        </p:blipFill>
        <p:spPr bwMode="auto">
          <a:xfrm>
            <a:off x="838200" y="3962400"/>
            <a:ext cx="7239000" cy="1531938"/>
          </a:xfrm>
          <a:prstGeom prst="rect">
            <a:avLst/>
          </a:prstGeom>
          <a:noFill/>
          <a:ln w="9525">
            <a:noFill/>
            <a:miter lim="800000"/>
            <a:headEnd/>
            <a:tailEnd/>
          </a:ln>
        </p:spPr>
      </p:pic>
      <p:sp>
        <p:nvSpPr>
          <p:cNvPr id="5" name="Rounded Rectangle 4"/>
          <p:cNvSpPr/>
          <p:nvPr/>
        </p:nvSpPr>
        <p:spPr bwMode="auto">
          <a:xfrm>
            <a:off x="6096" y="5791200"/>
            <a:ext cx="3803904" cy="990600"/>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36513"/>
            <a:ext cx="8229600" cy="1143000"/>
          </a:xfrm>
        </p:spPr>
        <p:txBody>
          <a:bodyPr/>
          <a:lstStyle/>
          <a:p>
            <a:r>
              <a:rPr lang="en-US" b="1" smtClean="0">
                <a:latin typeface="Verdana" pitchFamily="34" charset="0"/>
              </a:rPr>
              <a:t>Form 41 Financial Data</a:t>
            </a:r>
          </a:p>
        </p:txBody>
      </p:sp>
      <p:sp>
        <p:nvSpPr>
          <p:cNvPr id="55299" name="Rectangle 3"/>
          <p:cNvSpPr>
            <a:spLocks noGrp="1" noChangeArrowheads="1"/>
          </p:cNvSpPr>
          <p:nvPr>
            <p:ph type="body" idx="1"/>
          </p:nvPr>
        </p:nvSpPr>
        <p:spPr>
          <a:xfrm>
            <a:off x="685800" y="1133475"/>
            <a:ext cx="8229600" cy="4419600"/>
          </a:xfrm>
        </p:spPr>
        <p:txBody>
          <a:bodyPr/>
          <a:lstStyle/>
          <a:p>
            <a:pPr>
              <a:buFont typeface="Wingdings" pitchFamily="2" charset="2"/>
              <a:buNone/>
            </a:pPr>
            <a:r>
              <a:rPr lang="en-US" smtClean="0"/>
              <a:t>	</a:t>
            </a:r>
            <a:endParaRPr lang="en-US" sz="1800" smtClean="0"/>
          </a:p>
          <a:p>
            <a:endParaRPr lang="en-US" smtClean="0"/>
          </a:p>
          <a:p>
            <a:endParaRPr lang="en-US" sz="800" smtClean="0"/>
          </a:p>
          <a:p>
            <a:endParaRPr lang="en-US" sz="800" smtClean="0"/>
          </a:p>
        </p:txBody>
      </p:sp>
      <p:sp>
        <p:nvSpPr>
          <p:cNvPr id="26628" name="Rectangle 4"/>
          <p:cNvSpPr>
            <a:spLocks noChangeArrowheads="1"/>
          </p:cNvSpPr>
          <p:nvPr/>
        </p:nvSpPr>
        <p:spPr bwMode="auto">
          <a:xfrm>
            <a:off x="762000" y="676275"/>
            <a:ext cx="8153400" cy="5724525"/>
          </a:xfrm>
          <a:prstGeom prst="rect">
            <a:avLst/>
          </a:prstGeom>
          <a:noFill/>
          <a:ln w="12700" cap="sq">
            <a:noFill/>
            <a:miter lim="800000"/>
            <a:headEnd type="none" w="sm" len="sm"/>
            <a:tailEnd type="none" w="sm" len="sm"/>
          </a:ln>
        </p:spPr>
        <p:txBody>
          <a:bodyPr>
            <a:spAutoFit/>
          </a:bodyPr>
          <a:lstStyle/>
          <a:p>
            <a:pPr eaLnBrk="1" hangingPunct="1">
              <a:spcBef>
                <a:spcPct val="0"/>
              </a:spcBef>
              <a:buFontTx/>
              <a:buNone/>
              <a:defRPr/>
            </a:pPr>
            <a:endParaRPr lang="en-US" sz="2000" dirty="0">
              <a:latin typeface="Verdana" pitchFamily="34" charset="0"/>
            </a:endParaRPr>
          </a:p>
          <a:p>
            <a:pPr eaLnBrk="1" hangingPunct="1">
              <a:spcBef>
                <a:spcPct val="0"/>
              </a:spcBef>
              <a:buFontTx/>
              <a:buNone/>
              <a:defRPr/>
            </a:pPr>
            <a:endParaRPr lang="en-US" sz="1800" dirty="0"/>
          </a:p>
          <a:p>
            <a:pPr eaLnBrk="1" hangingPunct="1">
              <a:spcBef>
                <a:spcPct val="0"/>
              </a:spcBef>
              <a:buFontTx/>
              <a:buNone/>
              <a:defRPr/>
            </a:pPr>
            <a:r>
              <a:rPr lang="en-US" sz="1800" dirty="0"/>
              <a:t>B-1 &amp; B1.1 	 Balance Sheet				</a:t>
            </a:r>
          </a:p>
          <a:p>
            <a:pPr eaLnBrk="1" hangingPunct="1">
              <a:spcBef>
                <a:spcPct val="0"/>
              </a:spcBef>
              <a:buFontTx/>
              <a:buNone/>
              <a:defRPr/>
            </a:pPr>
            <a:r>
              <a:rPr lang="en-US" sz="1800" dirty="0"/>
              <a:t>B-7		 Airframe &amp; Engine Acquisitions &amp; Retirements</a:t>
            </a:r>
          </a:p>
          <a:p>
            <a:pPr eaLnBrk="1" hangingPunct="1">
              <a:spcBef>
                <a:spcPct val="0"/>
              </a:spcBef>
              <a:buFontTx/>
              <a:buNone/>
              <a:defRPr/>
            </a:pPr>
            <a:r>
              <a:rPr lang="en-US" sz="1800" dirty="0"/>
              <a:t>B-12		 Statement of Changes in Financial Position</a:t>
            </a:r>
          </a:p>
          <a:p>
            <a:pPr eaLnBrk="1" hangingPunct="1">
              <a:spcBef>
                <a:spcPct val="0"/>
              </a:spcBef>
              <a:buFontTx/>
              <a:buNone/>
              <a:defRPr/>
            </a:pPr>
            <a:r>
              <a:rPr lang="en-US" sz="1800" dirty="0"/>
              <a:t>B-43		 Inventory of Airframes &amp; Aircraft Engines </a:t>
            </a:r>
          </a:p>
          <a:p>
            <a:pPr eaLnBrk="1" hangingPunct="1">
              <a:spcBef>
                <a:spcPct val="0"/>
              </a:spcBef>
              <a:buFontTx/>
              <a:buNone/>
              <a:defRPr/>
            </a:pPr>
            <a:r>
              <a:rPr lang="en-US" sz="1800" dirty="0"/>
              <a:t>P-1(a)		 Interim Operations Report</a:t>
            </a:r>
          </a:p>
          <a:p>
            <a:pPr eaLnBrk="1" hangingPunct="1">
              <a:spcBef>
                <a:spcPct val="0"/>
              </a:spcBef>
              <a:buFontTx/>
              <a:buNone/>
              <a:defRPr/>
            </a:pPr>
            <a:r>
              <a:rPr lang="en-US" sz="1800" dirty="0"/>
              <a:t>P-1.1 &amp; P-1.2	 Statement of Operations			</a:t>
            </a:r>
          </a:p>
          <a:p>
            <a:pPr eaLnBrk="1" hangingPunct="1">
              <a:spcBef>
                <a:spcPct val="0"/>
              </a:spcBef>
              <a:buFontTx/>
              <a:buNone/>
              <a:defRPr/>
            </a:pPr>
            <a:r>
              <a:rPr lang="en-US" sz="1800" dirty="0"/>
              <a:t>P-2		 Notes to RITA/BTS/OAI Form 41 Report	</a:t>
            </a:r>
          </a:p>
          <a:p>
            <a:pPr eaLnBrk="1" hangingPunct="1">
              <a:spcBef>
                <a:spcPct val="0"/>
              </a:spcBef>
              <a:buFontTx/>
              <a:buNone/>
              <a:defRPr/>
            </a:pPr>
            <a:r>
              <a:rPr lang="en-US" sz="1800" dirty="0"/>
              <a:t>P-5.1 &amp; P-5.2  	Aircraft Operating Expenses			</a:t>
            </a:r>
            <a:br>
              <a:rPr lang="en-US" sz="1800" dirty="0"/>
            </a:br>
            <a:r>
              <a:rPr lang="en-US" sz="1800" dirty="0"/>
              <a:t>P-6		 Expenses by Objective Grouping</a:t>
            </a:r>
            <a:br>
              <a:rPr lang="en-US" sz="1800" dirty="0"/>
            </a:br>
            <a:r>
              <a:rPr lang="en-US" sz="1800" dirty="0"/>
              <a:t>P-7		 Expenses by Functional Grouping (Group III Carriers)</a:t>
            </a:r>
          </a:p>
          <a:p>
            <a:pPr eaLnBrk="1" hangingPunct="1">
              <a:spcBef>
                <a:spcPct val="0"/>
              </a:spcBef>
              <a:buFontTx/>
              <a:buNone/>
              <a:defRPr/>
            </a:pPr>
            <a:r>
              <a:rPr lang="en-US" sz="1800" dirty="0"/>
              <a:t>P-10		 Employee Statistics by Labor Category</a:t>
            </a:r>
          </a:p>
          <a:p>
            <a:pPr eaLnBrk="1" hangingPunct="1">
              <a:spcBef>
                <a:spcPct val="0"/>
              </a:spcBef>
              <a:buFontTx/>
              <a:buNone/>
              <a:defRPr/>
            </a:pPr>
            <a:r>
              <a:rPr lang="en-US" sz="1800" dirty="0"/>
              <a:t>P-12(a)	 	Monthly Fuel Cost &amp; Consumption Report</a:t>
            </a:r>
          </a:p>
          <a:p>
            <a:pPr eaLnBrk="1" hangingPunct="1">
              <a:spcBef>
                <a:spcPct val="0"/>
              </a:spcBef>
              <a:buFontTx/>
              <a:buNone/>
              <a:defRPr/>
            </a:pPr>
            <a:r>
              <a:rPr lang="en-US" sz="1800" dirty="0"/>
              <a:t>T-8		Report of All-Cargo Operations</a:t>
            </a:r>
          </a:p>
          <a:p>
            <a:pPr eaLnBrk="1" hangingPunct="1">
              <a:spcBef>
                <a:spcPct val="0"/>
              </a:spcBef>
              <a:buFontTx/>
              <a:buNone/>
              <a:defRPr/>
            </a:pPr>
            <a:r>
              <a:rPr lang="en-US" sz="1800" dirty="0"/>
              <a:t>291A		Statement of Operations – Domestic All-Cargo</a:t>
            </a:r>
          </a:p>
          <a:p>
            <a:pPr eaLnBrk="1" hangingPunct="1">
              <a:spcBef>
                <a:spcPct val="0"/>
              </a:spcBef>
              <a:buFontTx/>
              <a:buNone/>
              <a:defRPr/>
            </a:pPr>
            <a:r>
              <a:rPr lang="en-US" sz="1800" dirty="0"/>
              <a:t>183		Report of Extension of Credit to Political Candidates</a:t>
            </a:r>
          </a:p>
          <a:p>
            <a:pPr marL="457200" indent="-457200" eaLnBrk="1" hangingPunct="1">
              <a:spcBef>
                <a:spcPct val="0"/>
              </a:spcBef>
              <a:buFont typeface="Arial" charset="0"/>
              <a:buNone/>
              <a:defRPr/>
            </a:pPr>
            <a:r>
              <a:rPr lang="en-US" sz="1800" dirty="0"/>
              <a:t>AR-248		Annual Audit Report</a:t>
            </a:r>
          </a:p>
          <a:p>
            <a:pPr eaLnBrk="1" hangingPunct="1">
              <a:spcBef>
                <a:spcPct val="0"/>
              </a:spcBef>
              <a:buFontTx/>
              <a:buNone/>
              <a:defRPr/>
            </a:pPr>
            <a:endParaRPr lang="en-US" sz="2000" dirty="0"/>
          </a:p>
          <a:p>
            <a:pPr eaLnBrk="1" hangingPunct="1">
              <a:spcBef>
                <a:spcPct val="0"/>
              </a:spcBef>
              <a:buFontTx/>
              <a:buNone/>
              <a:defRPr/>
            </a:pP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93725"/>
          </a:xfrm>
        </p:spPr>
        <p:txBody>
          <a:bodyPr/>
          <a:lstStyle/>
          <a:p>
            <a:r>
              <a:rPr lang="en-US" dirty="0" smtClean="0"/>
              <a:t>Financials - Summary at a glance</a:t>
            </a:r>
            <a:endParaRPr lang="en-US" dirty="0"/>
          </a:p>
        </p:txBody>
      </p:sp>
      <p:sp>
        <p:nvSpPr>
          <p:cNvPr id="3" name="Content Placeholder 2"/>
          <p:cNvSpPr>
            <a:spLocks noGrp="1"/>
          </p:cNvSpPr>
          <p:nvPr>
            <p:ph idx="1"/>
          </p:nvPr>
        </p:nvSpPr>
        <p:spPr>
          <a:xfrm>
            <a:off x="457200" y="990600"/>
            <a:ext cx="8229600" cy="838200"/>
          </a:xfrm>
        </p:spPr>
        <p:txBody>
          <a:bodyPr/>
          <a:lstStyle/>
          <a:p>
            <a:pPr eaLnBrk="1" hangingPunct="1">
              <a:spcBef>
                <a:spcPct val="0"/>
              </a:spcBef>
              <a:buFontTx/>
              <a:buNone/>
              <a:defRPr/>
            </a:pPr>
            <a:r>
              <a:rPr lang="en-US" dirty="0" smtClean="0"/>
              <a:t>Schedules Beginning with a “B” are for things that relate to the balance sheet</a:t>
            </a:r>
          </a:p>
          <a:p>
            <a:pPr eaLnBrk="1" hangingPunct="1">
              <a:spcBef>
                <a:spcPct val="0"/>
              </a:spcBef>
              <a:buFontTx/>
              <a:buNone/>
              <a:defRPr/>
            </a:pPr>
            <a:endParaRPr lang="en-US" dirty="0" smtClean="0"/>
          </a:p>
          <a:p>
            <a:pPr eaLnBrk="1" hangingPunct="1">
              <a:spcBef>
                <a:spcPct val="0"/>
              </a:spcBef>
              <a:buFontTx/>
              <a:buNone/>
              <a:defRPr/>
            </a:pPr>
            <a:endParaRPr lang="en-US" sz="2800" dirty="0" smtClean="0"/>
          </a:p>
          <a:p>
            <a:endParaRPr lang="en-US" dirty="0"/>
          </a:p>
        </p:txBody>
      </p:sp>
      <p:graphicFrame>
        <p:nvGraphicFramePr>
          <p:cNvPr id="4" name="Table 3"/>
          <p:cNvGraphicFramePr>
            <a:graphicFrameLocks noGrp="1"/>
          </p:cNvGraphicFramePr>
          <p:nvPr/>
        </p:nvGraphicFramePr>
        <p:xfrm>
          <a:off x="304800" y="1844522"/>
          <a:ext cx="8534400" cy="3831086"/>
        </p:xfrm>
        <a:graphic>
          <a:graphicData uri="http://schemas.openxmlformats.org/drawingml/2006/table">
            <a:tbl>
              <a:tblPr firstRow="1" bandRow="1">
                <a:tableStyleId>{5C22544A-7EE6-4342-B048-85BDC9FD1C3A}</a:tableStyleId>
              </a:tblPr>
              <a:tblGrid>
                <a:gridCol w="629587"/>
                <a:gridCol w="589612"/>
                <a:gridCol w="1447800"/>
                <a:gridCol w="1447800"/>
                <a:gridCol w="1066801"/>
                <a:gridCol w="1066800"/>
                <a:gridCol w="2286000"/>
              </a:tblGrid>
              <a:tr h="290994">
                <a:tc>
                  <a:txBody>
                    <a:bodyPr/>
                    <a:lstStyle/>
                    <a:p>
                      <a:endParaRPr lang="en-US" sz="1400" dirty="0">
                        <a:latin typeface="Arial Narrow" pitchFamily="34" charset="0"/>
                      </a:endParaRPr>
                    </a:p>
                  </a:txBody>
                  <a:tcPr/>
                </a:tc>
                <a:tc>
                  <a:txBody>
                    <a:bodyPr/>
                    <a:lstStyle/>
                    <a:p>
                      <a:r>
                        <a:rPr lang="en-US" sz="1400" dirty="0" smtClean="0">
                          <a:latin typeface="Arial Narrow" pitchFamily="34" charset="0"/>
                        </a:rPr>
                        <a:t>Freq</a:t>
                      </a:r>
                      <a:endParaRPr lang="en-US" sz="1400" dirty="0">
                        <a:latin typeface="Arial Narrow" pitchFamily="34" charset="0"/>
                      </a:endParaRPr>
                    </a:p>
                  </a:txBody>
                  <a:tcPr/>
                </a:tc>
                <a:tc>
                  <a:txBody>
                    <a:bodyPr/>
                    <a:lstStyle/>
                    <a:p>
                      <a:r>
                        <a:rPr lang="en-US" sz="1400" dirty="0" smtClean="0">
                          <a:latin typeface="Arial Narrow" pitchFamily="34" charset="0"/>
                        </a:rPr>
                        <a:t>Name</a:t>
                      </a:r>
                      <a:endParaRPr lang="en-US" sz="1400" dirty="0">
                        <a:latin typeface="Arial Narrow" pitchFamily="34" charset="0"/>
                      </a:endParaRPr>
                    </a:p>
                  </a:txBody>
                  <a:tcPr/>
                </a:tc>
                <a:tc>
                  <a:txBody>
                    <a:bodyPr/>
                    <a:lstStyle/>
                    <a:p>
                      <a:r>
                        <a:rPr lang="en-US" sz="1400" dirty="0" smtClean="0">
                          <a:latin typeface="Arial Narrow" pitchFamily="34" charset="0"/>
                        </a:rPr>
                        <a:t>Represents</a:t>
                      </a:r>
                      <a:endParaRPr lang="en-US" sz="1400" dirty="0">
                        <a:latin typeface="Arial Narrow" pitchFamily="34" charset="0"/>
                      </a:endParaRPr>
                    </a:p>
                  </a:txBody>
                  <a:tcPr/>
                </a:tc>
                <a:tc>
                  <a:txBody>
                    <a:bodyPr/>
                    <a:lstStyle/>
                    <a:p>
                      <a:r>
                        <a:rPr lang="en-US" sz="1400" dirty="0" smtClean="0">
                          <a:latin typeface="Arial Narrow" pitchFamily="34" charset="0"/>
                        </a:rPr>
                        <a:t>Regulation</a:t>
                      </a:r>
                      <a:endParaRPr lang="en-US" sz="1400" dirty="0">
                        <a:latin typeface="Arial Narrow" pitchFamily="34" charset="0"/>
                      </a:endParaRPr>
                    </a:p>
                  </a:txBody>
                  <a:tcPr/>
                </a:tc>
                <a:tc>
                  <a:txBody>
                    <a:bodyPr/>
                    <a:lstStyle/>
                    <a:p>
                      <a:r>
                        <a:rPr lang="en-US" sz="1400" dirty="0" smtClean="0">
                          <a:latin typeface="Arial Narrow" pitchFamily="34" charset="0"/>
                        </a:rPr>
                        <a:t>Who files</a:t>
                      </a:r>
                      <a:endParaRPr lang="en-US" sz="1400" dirty="0">
                        <a:latin typeface="Arial Narrow" pitchFamily="34" charset="0"/>
                      </a:endParaRPr>
                    </a:p>
                  </a:txBody>
                  <a:tcPr/>
                </a:tc>
                <a:tc>
                  <a:txBody>
                    <a:bodyPr/>
                    <a:lstStyle/>
                    <a:p>
                      <a:r>
                        <a:rPr lang="en-US" sz="1400" baseline="0" dirty="0" smtClean="0">
                          <a:latin typeface="Arial Narrow" pitchFamily="34" charset="0"/>
                        </a:rPr>
                        <a:t>Restrictions</a:t>
                      </a:r>
                      <a:endParaRPr lang="en-US" sz="1400" dirty="0">
                        <a:latin typeface="Arial Narrow" pitchFamily="34" charset="0"/>
                      </a:endParaRPr>
                    </a:p>
                  </a:txBody>
                  <a:tcPr/>
                </a:tc>
              </a:tr>
              <a:tr h="494690">
                <a:tc>
                  <a:txBody>
                    <a:bodyPr/>
                    <a:lstStyle/>
                    <a:p>
                      <a:r>
                        <a:rPr lang="en-US" sz="1400" dirty="0" smtClean="0">
                          <a:latin typeface="Arial Narrow" pitchFamily="34" charset="0"/>
                        </a:rPr>
                        <a:t>B-1</a:t>
                      </a:r>
                      <a:endParaRPr lang="en-US" sz="1400" dirty="0">
                        <a:latin typeface="Arial Narrow" pitchFamily="34" charset="0"/>
                      </a:endParaRPr>
                    </a:p>
                  </a:txBody>
                  <a:tcPr/>
                </a:tc>
                <a:tc>
                  <a:txBody>
                    <a:bodyPr/>
                    <a:lstStyle/>
                    <a:p>
                      <a:r>
                        <a:rPr lang="en-US" sz="1400" dirty="0" smtClean="0">
                          <a:latin typeface="Arial Narrow" pitchFamily="34" charset="0"/>
                        </a:rPr>
                        <a:t>Q</a:t>
                      </a:r>
                      <a:endParaRPr lang="en-US" sz="1400" dirty="0">
                        <a:latin typeface="Arial Narrow" pitchFamily="34" charset="0"/>
                      </a:endParaRPr>
                    </a:p>
                  </a:txBody>
                  <a:tcPr/>
                </a:tc>
                <a:tc>
                  <a:txBody>
                    <a:bodyPr/>
                    <a:lstStyle/>
                    <a:p>
                      <a:r>
                        <a:rPr lang="en-US" sz="1400" dirty="0" smtClean="0">
                          <a:latin typeface="Arial Narrow" pitchFamily="34" charset="0"/>
                        </a:rPr>
                        <a:t>Balance Sheet	</a:t>
                      </a:r>
                      <a:endParaRPr lang="en-US" sz="1400" dirty="0">
                        <a:latin typeface="Arial Narrow" pitchFamily="34" charset="0"/>
                      </a:endParaRPr>
                    </a:p>
                  </a:txBody>
                  <a:tcPr/>
                </a:tc>
                <a:tc>
                  <a:txBody>
                    <a:bodyPr/>
                    <a:lstStyle/>
                    <a:p>
                      <a:r>
                        <a:rPr lang="en-US" sz="1400" dirty="0" smtClean="0">
                          <a:latin typeface="Arial Narrow" pitchFamily="34" charset="0"/>
                        </a:rPr>
                        <a:t>Snapshot</a:t>
                      </a:r>
                      <a:r>
                        <a:rPr lang="en-US" sz="1400" baseline="0" dirty="0" smtClean="0">
                          <a:latin typeface="Arial Narrow" pitchFamily="34" charset="0"/>
                        </a:rPr>
                        <a:t> in time</a:t>
                      </a:r>
                      <a:endParaRPr lang="en-US" sz="1400" dirty="0">
                        <a:latin typeface="Arial Narrow" pitchFamily="34" charset="0"/>
                      </a:endParaRPr>
                    </a:p>
                  </a:txBody>
                  <a:tcPr/>
                </a:tc>
                <a:tc>
                  <a:txBody>
                    <a:bodyPr/>
                    <a:lstStyle/>
                    <a:p>
                      <a:r>
                        <a:rPr lang="en-US" sz="1400" dirty="0" smtClean="0">
                          <a:latin typeface="Arial Narrow" pitchFamily="34" charset="0"/>
                        </a:rPr>
                        <a:t>241.23</a:t>
                      </a:r>
                      <a:endParaRPr lang="en-US" sz="1400" dirty="0">
                        <a:latin typeface="Arial Narrow" pitchFamily="34" charset="0"/>
                      </a:endParaRPr>
                    </a:p>
                  </a:txBody>
                  <a:tcPr/>
                </a:tc>
                <a:tc>
                  <a:txBody>
                    <a:bodyPr/>
                    <a:lstStyle/>
                    <a:p>
                      <a:r>
                        <a:rPr lang="en-US" sz="1400" dirty="0" smtClean="0">
                          <a:latin typeface="Arial Narrow" pitchFamily="34" charset="0"/>
                        </a:rPr>
                        <a:t>Groups I &gt; $20M, II, III</a:t>
                      </a:r>
                      <a:endParaRPr lang="en-US" sz="1400" dirty="0">
                        <a:latin typeface="Arial Narrow" pitchFamily="34" charset="0"/>
                      </a:endParaRPr>
                    </a:p>
                  </a:txBody>
                  <a:tcPr/>
                </a:tc>
                <a:tc>
                  <a:txBody>
                    <a:bodyPr/>
                    <a:lstStyle/>
                    <a:p>
                      <a:r>
                        <a:rPr lang="en-US" sz="1400" dirty="0" smtClean="0">
                          <a:latin typeface="Arial Narrow" pitchFamily="34" charset="0"/>
                        </a:rPr>
                        <a:t>None</a:t>
                      </a:r>
                      <a:endParaRPr lang="en-US" sz="1400" dirty="0">
                        <a:latin typeface="Arial Narrow" pitchFamily="34" charset="0"/>
                      </a:endParaRPr>
                    </a:p>
                  </a:txBody>
                  <a:tcPr/>
                </a:tc>
              </a:tr>
              <a:tr h="494690">
                <a:tc>
                  <a:txBody>
                    <a:bodyPr/>
                    <a:lstStyle/>
                    <a:p>
                      <a:r>
                        <a:rPr lang="en-US" sz="1400" dirty="0" smtClean="0">
                          <a:latin typeface="Arial Narrow" pitchFamily="34" charset="0"/>
                        </a:rPr>
                        <a:t>B1.1</a:t>
                      </a:r>
                      <a:endParaRPr lang="en-US" sz="1400" dirty="0">
                        <a:latin typeface="Arial Narrow" pitchFamily="34" charset="0"/>
                      </a:endParaRPr>
                    </a:p>
                  </a:txBody>
                  <a:tcPr/>
                </a:tc>
                <a:tc>
                  <a:txBody>
                    <a:bodyPr/>
                    <a:lstStyle/>
                    <a:p>
                      <a:r>
                        <a:rPr lang="en-US" sz="1400" dirty="0" smtClean="0">
                          <a:latin typeface="Arial Narrow" pitchFamily="34" charset="0"/>
                        </a:rPr>
                        <a:t>SA</a:t>
                      </a:r>
                      <a:endParaRPr lang="en-US" sz="1400" dirty="0">
                        <a:latin typeface="Arial Narrow" pitchFamily="34" charset="0"/>
                      </a:endParaRPr>
                    </a:p>
                  </a:txBody>
                  <a:tcPr/>
                </a:tc>
                <a:tc>
                  <a:txBody>
                    <a:bodyPr/>
                    <a:lstStyle/>
                    <a:p>
                      <a:r>
                        <a:rPr lang="en-US" sz="1400" dirty="0" smtClean="0">
                          <a:latin typeface="Arial Narrow" pitchFamily="34" charset="0"/>
                        </a:rPr>
                        <a:t>Balance Sheet</a:t>
                      </a:r>
                      <a:endParaRPr lang="en-US" sz="14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Snapshot</a:t>
                      </a:r>
                      <a:r>
                        <a:rPr lang="en-US" sz="1400" baseline="0" dirty="0" smtClean="0">
                          <a:latin typeface="Arial Narrow" pitchFamily="34" charset="0"/>
                        </a:rPr>
                        <a:t> in time</a:t>
                      </a:r>
                      <a:endParaRPr lang="en-US" sz="1400" dirty="0" smtClean="0">
                        <a:latin typeface="Arial Narrow" pitchFamily="34" charset="0"/>
                      </a:endParaRPr>
                    </a:p>
                    <a:p>
                      <a:endParaRPr lang="en-US" sz="1400" dirty="0">
                        <a:latin typeface="Arial Narrow" pitchFamily="34" charset="0"/>
                      </a:endParaRPr>
                    </a:p>
                  </a:txBody>
                  <a:tcPr/>
                </a:tc>
                <a:tc>
                  <a:txBody>
                    <a:bodyPr/>
                    <a:lstStyle/>
                    <a:p>
                      <a:r>
                        <a:rPr lang="en-US" sz="1400" dirty="0" smtClean="0">
                          <a:latin typeface="Arial Narrow" pitchFamily="34" charset="0"/>
                        </a:rPr>
                        <a:t>241.23</a:t>
                      </a:r>
                      <a:endParaRPr lang="en-US" sz="1400" dirty="0">
                        <a:latin typeface="Arial Narrow" pitchFamily="34" charset="0"/>
                      </a:endParaRPr>
                    </a:p>
                  </a:txBody>
                  <a:tcPr/>
                </a:tc>
                <a:tc>
                  <a:txBody>
                    <a:bodyPr/>
                    <a:lstStyle/>
                    <a:p>
                      <a:r>
                        <a:rPr lang="en-US" sz="1400" dirty="0" smtClean="0">
                          <a:latin typeface="Arial Narrow" pitchFamily="34" charset="0"/>
                        </a:rPr>
                        <a:t>Group I under $20M</a:t>
                      </a:r>
                      <a:endParaRPr lang="en-US" sz="1400" dirty="0">
                        <a:latin typeface="Arial Narrow" pitchFamily="34" charset="0"/>
                      </a:endParaRPr>
                    </a:p>
                  </a:txBody>
                  <a:tcPr/>
                </a:tc>
                <a:tc>
                  <a:txBody>
                    <a:bodyPr/>
                    <a:lstStyle/>
                    <a:p>
                      <a:endParaRPr lang="en-US" sz="1400">
                        <a:latin typeface="Arial Narrow" pitchFamily="34" charset="0"/>
                      </a:endParaRPr>
                    </a:p>
                  </a:txBody>
                  <a:tcPr/>
                </a:tc>
              </a:tr>
              <a:tr h="698386">
                <a:tc>
                  <a:txBody>
                    <a:bodyPr/>
                    <a:lstStyle/>
                    <a:p>
                      <a:r>
                        <a:rPr lang="en-US" sz="1400" dirty="0" smtClean="0">
                          <a:latin typeface="Arial Narrow" pitchFamily="34" charset="0"/>
                        </a:rPr>
                        <a:t>B-7</a:t>
                      </a:r>
                      <a:endParaRPr lang="en-US" sz="1400" dirty="0">
                        <a:latin typeface="Arial Narrow" pitchFamily="34" charset="0"/>
                      </a:endParaRPr>
                    </a:p>
                  </a:txBody>
                  <a:tcPr/>
                </a:tc>
                <a:tc>
                  <a:txBody>
                    <a:bodyPr/>
                    <a:lstStyle/>
                    <a:p>
                      <a:r>
                        <a:rPr lang="en-US" sz="1400" dirty="0" smtClean="0">
                          <a:latin typeface="Arial Narrow" pitchFamily="34" charset="0"/>
                        </a:rPr>
                        <a:t>Q</a:t>
                      </a:r>
                      <a:endParaRPr lang="en-US" sz="1400" dirty="0">
                        <a:latin typeface="Arial Narrow" pitchFamily="34" charset="0"/>
                      </a:endParaRPr>
                    </a:p>
                  </a:txBody>
                  <a:tcPr/>
                </a:tc>
                <a:tc>
                  <a:txBody>
                    <a:bodyPr/>
                    <a:lstStyle/>
                    <a:p>
                      <a:r>
                        <a:rPr lang="en-US" sz="1400" dirty="0" smtClean="0">
                          <a:latin typeface="Arial Narrow" pitchFamily="34" charset="0"/>
                        </a:rPr>
                        <a:t>Airframe &amp; Engine Acquisitions &amp; Retirements</a:t>
                      </a:r>
                      <a:endParaRPr lang="en-US" sz="14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Snapshot</a:t>
                      </a:r>
                      <a:r>
                        <a:rPr lang="en-US" sz="1400" baseline="0" dirty="0" smtClean="0">
                          <a:latin typeface="Arial Narrow" pitchFamily="34" charset="0"/>
                        </a:rPr>
                        <a:t> in time</a:t>
                      </a:r>
                      <a:endParaRPr lang="en-US" sz="1400" dirty="0" smtClean="0">
                        <a:latin typeface="Arial Narrow"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241.23</a:t>
                      </a:r>
                    </a:p>
                  </a:txBody>
                  <a:tcPr/>
                </a:tc>
                <a:tc>
                  <a:txBody>
                    <a:bodyPr/>
                    <a:lstStyle/>
                    <a:p>
                      <a:r>
                        <a:rPr lang="en-US" sz="1400" dirty="0" smtClean="0">
                          <a:latin typeface="Arial Narrow" pitchFamily="34" charset="0"/>
                        </a:rPr>
                        <a:t>Group II and III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Nothing</a:t>
                      </a:r>
                      <a:r>
                        <a:rPr lang="en-US" sz="1400" baseline="0" dirty="0" smtClean="0">
                          <a:latin typeface="Arial Narrow" pitchFamily="34" charset="0"/>
                        </a:rPr>
                        <a:t> in the regulations. Upon carrier request for confidentiality we do not release it</a:t>
                      </a:r>
                      <a:endParaRPr lang="en-US" sz="1400" dirty="0">
                        <a:latin typeface="Arial Narrow" pitchFamily="34" charset="0"/>
                      </a:endParaRPr>
                    </a:p>
                  </a:txBody>
                  <a:tcPr/>
                </a:tc>
              </a:tr>
              <a:tr h="902082">
                <a:tc>
                  <a:txBody>
                    <a:bodyPr/>
                    <a:lstStyle/>
                    <a:p>
                      <a:r>
                        <a:rPr lang="en-US" sz="1400" dirty="0" smtClean="0">
                          <a:latin typeface="Arial Narrow" pitchFamily="34" charset="0"/>
                        </a:rPr>
                        <a:t>B-12</a:t>
                      </a:r>
                      <a:endParaRPr lang="en-US" sz="1400" dirty="0">
                        <a:latin typeface="Arial Narrow" pitchFamily="34" charset="0"/>
                      </a:endParaRPr>
                    </a:p>
                  </a:txBody>
                  <a:tcPr/>
                </a:tc>
                <a:tc>
                  <a:txBody>
                    <a:bodyPr/>
                    <a:lstStyle/>
                    <a:p>
                      <a:r>
                        <a:rPr lang="en-US" sz="1400" dirty="0" smtClean="0">
                          <a:latin typeface="Arial Narrow" pitchFamily="34" charset="0"/>
                        </a:rPr>
                        <a:t>Q</a:t>
                      </a:r>
                      <a:endParaRPr lang="en-US" sz="1400" dirty="0">
                        <a:latin typeface="Arial Narrow" pitchFamily="34" charset="0"/>
                      </a:endParaRPr>
                    </a:p>
                  </a:txBody>
                  <a:tcPr/>
                </a:tc>
                <a:tc>
                  <a:txBody>
                    <a:bodyPr/>
                    <a:lstStyle/>
                    <a:p>
                      <a:r>
                        <a:rPr lang="en-US" sz="1400" dirty="0" smtClean="0">
                          <a:latin typeface="Arial Narrow" pitchFamily="34" charset="0"/>
                        </a:rPr>
                        <a:t>Statement of Changes in Financial Position (cash flow)</a:t>
                      </a:r>
                      <a:endParaRPr lang="en-US" sz="14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Represents a summary</a:t>
                      </a:r>
                      <a:r>
                        <a:rPr lang="en-US" sz="1400" baseline="0" dirty="0" smtClean="0">
                          <a:latin typeface="Arial Narrow" pitchFamily="34" charset="0"/>
                        </a:rPr>
                        <a:t> of financial activity during the quarter</a:t>
                      </a:r>
                      <a:endParaRPr lang="en-US" sz="140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241.23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Groups I over $20M, II, III</a:t>
                      </a:r>
                    </a:p>
                  </a:txBody>
                  <a:tcPr/>
                </a:tc>
                <a:tc>
                  <a:txBody>
                    <a:bodyPr/>
                    <a:lstStyle/>
                    <a:p>
                      <a:endParaRPr lang="en-US" sz="1400" dirty="0">
                        <a:latin typeface="Arial Narrow" pitchFamily="34" charset="0"/>
                      </a:endParaRPr>
                    </a:p>
                  </a:txBody>
                  <a:tcPr/>
                </a:tc>
              </a:tr>
              <a:tr h="813566">
                <a:tc>
                  <a:txBody>
                    <a:bodyPr/>
                    <a:lstStyle/>
                    <a:p>
                      <a:r>
                        <a:rPr lang="en-US" sz="1400" dirty="0" smtClean="0">
                          <a:latin typeface="Arial Narrow" pitchFamily="34" charset="0"/>
                        </a:rPr>
                        <a:t>B-43</a:t>
                      </a:r>
                      <a:endParaRPr lang="en-US" sz="1400" dirty="0">
                        <a:latin typeface="Arial Narrow" pitchFamily="34" charset="0"/>
                      </a:endParaRPr>
                    </a:p>
                  </a:txBody>
                  <a:tcPr/>
                </a:tc>
                <a:tc>
                  <a:txBody>
                    <a:bodyPr/>
                    <a:lstStyle/>
                    <a:p>
                      <a:r>
                        <a:rPr lang="en-US" sz="1400" dirty="0" smtClean="0">
                          <a:latin typeface="Arial Narrow" pitchFamily="34" charset="0"/>
                        </a:rPr>
                        <a:t>A</a:t>
                      </a:r>
                      <a:endParaRPr lang="en-US" sz="1400" dirty="0">
                        <a:latin typeface="Arial Narrow" pitchFamily="34" charset="0"/>
                      </a:endParaRPr>
                    </a:p>
                  </a:txBody>
                  <a:tcPr/>
                </a:tc>
                <a:tc>
                  <a:txBody>
                    <a:bodyPr/>
                    <a:lstStyle/>
                    <a:p>
                      <a:r>
                        <a:rPr lang="en-US" sz="1400" dirty="0" smtClean="0">
                          <a:latin typeface="Arial Narrow" pitchFamily="34" charset="0"/>
                        </a:rPr>
                        <a:t>Inventory of Airframes &amp; Aircraft Engines </a:t>
                      </a:r>
                      <a:endParaRPr lang="en-US" sz="14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Snapshot</a:t>
                      </a:r>
                      <a:r>
                        <a:rPr lang="en-US" sz="1400" baseline="0" dirty="0" smtClean="0">
                          <a:latin typeface="Arial Narrow" pitchFamily="34" charset="0"/>
                        </a:rPr>
                        <a:t> in time</a:t>
                      </a:r>
                      <a:endParaRPr lang="en-US" sz="1400" dirty="0" smtClean="0">
                        <a:latin typeface="Arial Narrow"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241.23</a:t>
                      </a:r>
                    </a:p>
                  </a:txBody>
                  <a:tcPr/>
                </a:tc>
                <a:tc>
                  <a:txBody>
                    <a:bodyPr/>
                    <a:lstStyle/>
                    <a:p>
                      <a:r>
                        <a:rPr lang="en-US" sz="1400" dirty="0" smtClean="0">
                          <a:latin typeface="Arial Narrow" pitchFamily="34" charset="0"/>
                        </a:rPr>
                        <a:t>Group I, II, and</a:t>
                      </a:r>
                      <a:r>
                        <a:rPr lang="en-US" sz="1400" baseline="0" dirty="0" smtClean="0">
                          <a:latin typeface="Arial Narrow" pitchFamily="34" charset="0"/>
                        </a:rPr>
                        <a:t> III</a:t>
                      </a:r>
                      <a:endParaRPr lang="en-US" sz="14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Arial Narrow" pitchFamily="34" charset="0"/>
                        </a:rPr>
                        <a:t>Nothing</a:t>
                      </a:r>
                      <a:r>
                        <a:rPr lang="en-US" sz="1400" baseline="0" dirty="0" smtClean="0">
                          <a:latin typeface="Arial Narrow" pitchFamily="34" charset="0"/>
                        </a:rPr>
                        <a:t> in the regulations. Upon carrier request for confidentiality we do not release it</a:t>
                      </a:r>
                      <a:endParaRPr lang="en-US" sz="1400" dirty="0">
                        <a:latin typeface="Arial Narrow"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10"/>
          <p:cNvSpPr>
            <a:spLocks noGrp="1"/>
          </p:cNvSpPr>
          <p:nvPr>
            <p:ph type="body" sz="quarter" idx="11"/>
          </p:nvPr>
        </p:nvSpPr>
        <p:spPr>
          <a:xfrm>
            <a:off x="0" y="685800"/>
            <a:ext cx="9144000" cy="5029200"/>
          </a:xfrm>
        </p:spPr>
        <p:txBody>
          <a:bodyPr>
            <a:normAutofit fontScale="47500" lnSpcReduction="20000"/>
          </a:bodyPr>
          <a:lstStyle/>
          <a:p>
            <a:endParaRPr lang="en-US" sz="4500" i="1" dirty="0" smtClean="0"/>
          </a:p>
          <a:p>
            <a:r>
              <a:rPr lang="en-US" sz="4500" i="1" dirty="0" smtClean="0"/>
              <a:t>Welcome to the:</a:t>
            </a:r>
          </a:p>
          <a:p>
            <a:r>
              <a:rPr lang="en-US" sz="4500" dirty="0" smtClean="0"/>
              <a:t>U.S. Department of Transportation</a:t>
            </a:r>
            <a:endParaRPr lang="en-US" sz="4500" dirty="0"/>
          </a:p>
          <a:p>
            <a:r>
              <a:rPr lang="en-US" sz="4500" dirty="0" smtClean="0"/>
              <a:t>Bureau </a:t>
            </a:r>
            <a:r>
              <a:rPr lang="en-US" sz="4500" dirty="0"/>
              <a:t>of Transportation </a:t>
            </a:r>
            <a:r>
              <a:rPr lang="en-US" sz="4500" dirty="0" smtClean="0"/>
              <a:t>Statistics (BTS)</a:t>
            </a:r>
            <a:endParaRPr lang="en-US" sz="4500" dirty="0"/>
          </a:p>
          <a:p>
            <a:r>
              <a:rPr lang="en-US" sz="4500" dirty="0"/>
              <a:t>Office of Airline </a:t>
            </a:r>
            <a:r>
              <a:rPr lang="en-US" sz="4500" dirty="0" smtClean="0"/>
              <a:t>Information (OAI)</a:t>
            </a:r>
          </a:p>
          <a:p>
            <a:r>
              <a:rPr lang="en-US" sz="4500" dirty="0" smtClean="0"/>
              <a:t>Webinar</a:t>
            </a:r>
          </a:p>
          <a:p>
            <a:endParaRPr lang="en-US" sz="4500" dirty="0"/>
          </a:p>
          <a:p>
            <a:r>
              <a:rPr lang="en-US" sz="8400" i="1" dirty="0" smtClean="0"/>
              <a:t>Behind the Numbers</a:t>
            </a:r>
          </a:p>
          <a:p>
            <a:endParaRPr lang="en-US" sz="4500" dirty="0" smtClean="0"/>
          </a:p>
          <a:p>
            <a:endParaRPr lang="en-US" sz="4500" dirty="0"/>
          </a:p>
          <a:p>
            <a:r>
              <a:rPr lang="en-US" sz="4500" dirty="0" smtClean="0"/>
              <a:t>To Listen to the Webinar, please use:</a:t>
            </a:r>
          </a:p>
          <a:p>
            <a:r>
              <a:rPr lang="en-US" sz="4500" dirty="0" smtClean="0">
                <a:solidFill>
                  <a:srgbClr val="0000FF"/>
                </a:solidFill>
              </a:rPr>
              <a:t>Conference </a:t>
            </a:r>
            <a:r>
              <a:rPr lang="en-US" sz="4500" dirty="0">
                <a:solidFill>
                  <a:srgbClr val="0000FF"/>
                </a:solidFill>
              </a:rPr>
              <a:t>Number(s):  1-877-336-1839</a:t>
            </a:r>
          </a:p>
          <a:p>
            <a:r>
              <a:rPr lang="en-US" sz="4500" dirty="0">
                <a:solidFill>
                  <a:srgbClr val="0000FF"/>
                </a:solidFill>
              </a:rPr>
              <a:t>Participant Code: </a:t>
            </a:r>
            <a:r>
              <a:rPr lang="en-US" sz="4500" dirty="0" smtClean="0">
                <a:solidFill>
                  <a:srgbClr val="0000FF"/>
                </a:solidFill>
              </a:rPr>
              <a:t>3995486</a:t>
            </a:r>
          </a:p>
          <a:p>
            <a:r>
              <a:rPr lang="en-US" sz="4500" dirty="0" smtClean="0">
                <a:solidFill>
                  <a:srgbClr val="0000FF"/>
                </a:solidFill>
              </a:rPr>
              <a:t>January 24, 2017</a:t>
            </a:r>
            <a:endParaRPr lang="en-US" sz="4500" dirty="0">
              <a:solidFill>
                <a:srgbClr val="0000FF"/>
              </a:solidFill>
            </a:endParaRPr>
          </a:p>
          <a:p>
            <a:endParaRPr lang="en-US" sz="2600" dirty="0"/>
          </a:p>
          <a:p>
            <a:endParaRPr lang="en-US" dirty="0"/>
          </a:p>
        </p:txBody>
      </p:sp>
    </p:spTree>
    <p:extLst>
      <p:ext uri="{BB962C8B-B14F-4D97-AF65-F5344CB8AC3E}">
        <p14:creationId xmlns:p14="http://schemas.microsoft.com/office/powerpoint/2010/main" val="8430334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93725"/>
          </a:xfrm>
        </p:spPr>
        <p:txBody>
          <a:bodyPr/>
          <a:lstStyle/>
          <a:p>
            <a:r>
              <a:rPr lang="en-US" dirty="0" smtClean="0"/>
              <a:t>Financials - Summary at a glance (cont.)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42921292"/>
              </p:ext>
            </p:extLst>
          </p:nvPr>
        </p:nvGraphicFramePr>
        <p:xfrm>
          <a:off x="304800" y="1143000"/>
          <a:ext cx="8610600" cy="4726143"/>
        </p:xfrm>
        <a:graphic>
          <a:graphicData uri="http://schemas.openxmlformats.org/drawingml/2006/table">
            <a:tbl>
              <a:tblPr firstRow="1" bandRow="1">
                <a:tableStyleId>{5C22544A-7EE6-4342-B048-85BDC9FD1C3A}</a:tableStyleId>
              </a:tblPr>
              <a:tblGrid>
                <a:gridCol w="533399"/>
                <a:gridCol w="533400"/>
                <a:gridCol w="1447801"/>
                <a:gridCol w="2286000"/>
                <a:gridCol w="914400"/>
                <a:gridCol w="914400"/>
                <a:gridCol w="1981200"/>
              </a:tblGrid>
              <a:tr h="349897">
                <a:tc>
                  <a:txBody>
                    <a:bodyPr/>
                    <a:lstStyle/>
                    <a:p>
                      <a:endParaRPr lang="en-US" sz="1350" dirty="0">
                        <a:latin typeface="Arial Narrow" pitchFamily="34" charset="0"/>
                      </a:endParaRPr>
                    </a:p>
                  </a:txBody>
                  <a:tcPr/>
                </a:tc>
                <a:tc>
                  <a:txBody>
                    <a:bodyPr/>
                    <a:lstStyle/>
                    <a:p>
                      <a:r>
                        <a:rPr lang="en-US" sz="1350" dirty="0" smtClean="0">
                          <a:latin typeface="Arial Narrow" pitchFamily="34" charset="0"/>
                        </a:rPr>
                        <a:t>Freq</a:t>
                      </a:r>
                      <a:endParaRPr lang="en-US" sz="1350" dirty="0">
                        <a:latin typeface="Arial Narrow" pitchFamily="34" charset="0"/>
                      </a:endParaRPr>
                    </a:p>
                  </a:txBody>
                  <a:tcPr/>
                </a:tc>
                <a:tc>
                  <a:txBody>
                    <a:bodyPr/>
                    <a:lstStyle/>
                    <a:p>
                      <a:r>
                        <a:rPr lang="en-US" sz="1350" dirty="0" smtClean="0">
                          <a:latin typeface="Arial Narrow" pitchFamily="34" charset="0"/>
                        </a:rPr>
                        <a:t>Name</a:t>
                      </a:r>
                      <a:endParaRPr lang="en-US" sz="1350" dirty="0">
                        <a:latin typeface="Arial Narrow" pitchFamily="34" charset="0"/>
                      </a:endParaRPr>
                    </a:p>
                  </a:txBody>
                  <a:tcPr/>
                </a:tc>
                <a:tc>
                  <a:txBody>
                    <a:bodyPr/>
                    <a:lstStyle/>
                    <a:p>
                      <a:r>
                        <a:rPr lang="en-US" sz="1350" dirty="0" smtClean="0">
                          <a:latin typeface="Arial Narrow" pitchFamily="34" charset="0"/>
                        </a:rPr>
                        <a:t>Represents</a:t>
                      </a:r>
                      <a:endParaRPr lang="en-US" sz="1350" dirty="0">
                        <a:latin typeface="Arial Narrow" pitchFamily="34" charset="0"/>
                      </a:endParaRPr>
                    </a:p>
                  </a:txBody>
                  <a:tcPr/>
                </a:tc>
                <a:tc>
                  <a:txBody>
                    <a:bodyPr/>
                    <a:lstStyle/>
                    <a:p>
                      <a:r>
                        <a:rPr lang="en-US" sz="1350" dirty="0" smtClean="0">
                          <a:latin typeface="Arial Narrow" pitchFamily="34" charset="0"/>
                        </a:rPr>
                        <a:t>Regulation</a:t>
                      </a:r>
                      <a:endParaRPr lang="en-US" sz="1350" dirty="0">
                        <a:latin typeface="Arial Narrow" pitchFamily="34" charset="0"/>
                      </a:endParaRPr>
                    </a:p>
                  </a:txBody>
                  <a:tcPr/>
                </a:tc>
                <a:tc>
                  <a:txBody>
                    <a:bodyPr/>
                    <a:lstStyle/>
                    <a:p>
                      <a:r>
                        <a:rPr lang="en-US" sz="1350" dirty="0" smtClean="0">
                          <a:latin typeface="Arial Narrow" pitchFamily="34" charset="0"/>
                        </a:rPr>
                        <a:t>Who files</a:t>
                      </a:r>
                      <a:endParaRPr lang="en-US" sz="1350" dirty="0">
                        <a:latin typeface="Arial Narrow" pitchFamily="34" charset="0"/>
                      </a:endParaRPr>
                    </a:p>
                  </a:txBody>
                  <a:tcPr/>
                </a:tc>
                <a:tc>
                  <a:txBody>
                    <a:bodyPr/>
                    <a:lstStyle/>
                    <a:p>
                      <a:r>
                        <a:rPr lang="en-US" sz="1350" baseline="0" dirty="0" smtClean="0">
                          <a:latin typeface="Arial Narrow" pitchFamily="34" charset="0"/>
                        </a:rPr>
                        <a:t>Restrictions</a:t>
                      </a:r>
                      <a:endParaRPr lang="en-US" sz="1350" dirty="0">
                        <a:latin typeface="Arial Narrow" pitchFamily="34" charset="0"/>
                      </a:endParaRPr>
                    </a:p>
                  </a:txBody>
                  <a:tcPr/>
                </a:tc>
              </a:tr>
              <a:tr h="704652">
                <a:tc>
                  <a:txBody>
                    <a:bodyPr/>
                    <a:lstStyle/>
                    <a:p>
                      <a:r>
                        <a:rPr lang="en-US" sz="1350" dirty="0" smtClean="0">
                          <a:latin typeface="Arial Narrow" pitchFamily="34" charset="0"/>
                        </a:rPr>
                        <a:t>P-1(a)</a:t>
                      </a:r>
                      <a:endParaRPr lang="en-US" sz="1350" dirty="0">
                        <a:latin typeface="Arial Narrow" pitchFamily="34" charset="0"/>
                      </a:endParaRPr>
                    </a:p>
                  </a:txBody>
                  <a:tcPr/>
                </a:tc>
                <a:tc>
                  <a:txBody>
                    <a:bodyPr/>
                    <a:lstStyle/>
                    <a:p>
                      <a:r>
                        <a:rPr lang="en-US" sz="1350" dirty="0" smtClean="0">
                          <a:latin typeface="Arial Narrow" pitchFamily="34" charset="0"/>
                        </a:rPr>
                        <a:t>M</a:t>
                      </a:r>
                      <a:endParaRPr lang="en-US" sz="1350" dirty="0">
                        <a:latin typeface="Arial Narrow" pitchFamily="34" charset="0"/>
                      </a:endParaRPr>
                    </a:p>
                  </a:txBody>
                  <a:tcPr/>
                </a:tc>
                <a:tc>
                  <a:txBody>
                    <a:bodyPr/>
                    <a:lstStyle/>
                    <a:p>
                      <a:r>
                        <a:rPr lang="en-US" sz="1350" dirty="0" smtClean="0">
                          <a:latin typeface="Arial Narrow" pitchFamily="34" charset="0"/>
                        </a:rPr>
                        <a:t>Interim Operations Report	</a:t>
                      </a:r>
                      <a:endParaRPr lang="en-US" sz="1350" dirty="0">
                        <a:latin typeface="Arial Narrow" pitchFamily="34" charset="0"/>
                      </a:endParaRPr>
                    </a:p>
                  </a:txBody>
                  <a:tcPr/>
                </a:tc>
                <a:tc>
                  <a:txBody>
                    <a:bodyPr/>
                    <a:lstStyle/>
                    <a:p>
                      <a:r>
                        <a:rPr lang="en-US" sz="1350" dirty="0" smtClean="0">
                          <a:latin typeface="Arial Narrow" pitchFamily="34" charset="0"/>
                        </a:rPr>
                        <a:t>Summary of financial activity.  Snapshot</a:t>
                      </a:r>
                      <a:r>
                        <a:rPr lang="en-US" sz="1350" baseline="0" dirty="0" smtClean="0">
                          <a:latin typeface="Arial Narrow" pitchFamily="34" charset="0"/>
                        </a:rPr>
                        <a:t>  on number of employees at end of month</a:t>
                      </a:r>
                      <a:endParaRPr lang="en-US" sz="1350" dirty="0">
                        <a:latin typeface="Arial Narrow" pitchFamily="34" charset="0"/>
                      </a:endParaRPr>
                    </a:p>
                  </a:txBody>
                  <a:tcPr/>
                </a:tc>
                <a:tc>
                  <a:txBody>
                    <a:bodyPr/>
                    <a:lstStyle/>
                    <a:p>
                      <a:r>
                        <a:rPr lang="en-US" sz="1350" dirty="0" smtClean="0">
                          <a:latin typeface="Arial Narrow" pitchFamily="34" charset="0"/>
                        </a:rPr>
                        <a:t>241.24</a:t>
                      </a:r>
                      <a:endParaRPr lang="en-US" sz="1350" dirty="0">
                        <a:latin typeface="Arial Narrow" pitchFamily="34" charset="0"/>
                      </a:endParaRPr>
                    </a:p>
                  </a:txBody>
                  <a:tcPr/>
                </a:tc>
                <a:tc>
                  <a:txBody>
                    <a:bodyPr/>
                    <a:lstStyle/>
                    <a:p>
                      <a:r>
                        <a:rPr lang="en-US" sz="1350" dirty="0" smtClean="0">
                          <a:latin typeface="Arial Narrow" pitchFamily="34" charset="0"/>
                        </a:rPr>
                        <a:t>Group I, II, and</a:t>
                      </a:r>
                      <a:r>
                        <a:rPr lang="en-US" sz="1350" baseline="0" dirty="0" smtClean="0">
                          <a:latin typeface="Arial Narrow" pitchFamily="34" charset="0"/>
                        </a:rPr>
                        <a:t> III</a:t>
                      </a:r>
                      <a:endParaRPr lang="en-US" sz="1350" dirty="0">
                        <a:latin typeface="Arial Narrow" pitchFamily="34" charset="0"/>
                      </a:endParaRPr>
                    </a:p>
                  </a:txBody>
                  <a:tcPr/>
                </a:tc>
                <a:tc>
                  <a:txBody>
                    <a:bodyPr/>
                    <a:lstStyle/>
                    <a:p>
                      <a:r>
                        <a:rPr lang="en-US" sz="1350" dirty="0" smtClean="0">
                          <a:latin typeface="Arial Narrow" pitchFamily="34" charset="0"/>
                        </a:rPr>
                        <a:t>Restricted until quarterly reports are due or submitted by the carrier</a:t>
                      </a:r>
                      <a:endParaRPr lang="en-US" sz="1350" dirty="0">
                        <a:latin typeface="Arial Narrow" pitchFamily="34" charset="0"/>
                      </a:endParaRPr>
                    </a:p>
                  </a:txBody>
                  <a:tcPr/>
                </a:tc>
              </a:tr>
              <a:tr h="762623">
                <a:tc>
                  <a:txBody>
                    <a:bodyPr/>
                    <a:lstStyle/>
                    <a:p>
                      <a:r>
                        <a:rPr lang="en-US" sz="1350" b="0" dirty="0" smtClean="0">
                          <a:latin typeface="Arial Narrow" pitchFamily="34" charset="0"/>
                        </a:rPr>
                        <a:t>P-12(a)</a:t>
                      </a:r>
                      <a:endParaRPr lang="en-US" sz="1350" b="0" dirty="0">
                        <a:latin typeface="Arial Narrow" pitchFamily="34" charset="0"/>
                      </a:endParaRPr>
                    </a:p>
                  </a:txBody>
                  <a:tcPr/>
                </a:tc>
                <a:tc>
                  <a:txBody>
                    <a:bodyPr/>
                    <a:lstStyle/>
                    <a:p>
                      <a:r>
                        <a:rPr lang="en-US" sz="1350" b="0" dirty="0" smtClean="0">
                          <a:latin typeface="Arial Narrow" pitchFamily="34" charset="0"/>
                        </a:rPr>
                        <a:t>M</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Monthly Fuel Cost &amp; Consumption Report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Summary of Fuel</a:t>
                      </a:r>
                      <a:r>
                        <a:rPr lang="en-US" sz="1350" b="0" baseline="0" dirty="0" smtClean="0">
                          <a:latin typeface="Arial Narrow" pitchFamily="34" charset="0"/>
                        </a:rPr>
                        <a:t> Costs by carrier broken out by usage for scheduled vs. non-scheduled and geographic entity (Latin America, Asia, Domestic, and Europe)</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241.24</a:t>
                      </a:r>
                    </a:p>
                  </a:txBody>
                  <a:tcPr/>
                </a:tc>
                <a:tc>
                  <a:txBody>
                    <a:bodyPr/>
                    <a:lstStyle/>
                    <a:p>
                      <a:r>
                        <a:rPr lang="en-US" sz="1350" b="0" dirty="0" smtClean="0">
                          <a:latin typeface="Arial Narrow" pitchFamily="34" charset="0"/>
                        </a:rPr>
                        <a:t>Groups I, II and III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Restricted until</a:t>
                      </a:r>
                      <a:r>
                        <a:rPr lang="en-US" sz="1350" b="0" baseline="0" dirty="0" smtClean="0">
                          <a:latin typeface="Arial Narrow" pitchFamily="34" charset="0"/>
                        </a:rPr>
                        <a:t> the quarterly report is out (P5.1 or P5.2)</a:t>
                      </a:r>
                      <a:endParaRPr lang="en-US" sz="1350" b="0" dirty="0" smtClean="0">
                        <a:latin typeface="Arial Narrow" pitchFamily="34" charset="0"/>
                      </a:endParaRPr>
                    </a:p>
                  </a:txBody>
                  <a:tcPr/>
                </a:tc>
              </a:tr>
              <a:tr h="643069">
                <a:tc>
                  <a:txBody>
                    <a:bodyPr/>
                    <a:lstStyle/>
                    <a:p>
                      <a:r>
                        <a:rPr lang="en-US" sz="1350" dirty="0" smtClean="0">
                          <a:latin typeface="Arial Narrow" pitchFamily="34" charset="0"/>
                        </a:rPr>
                        <a:t>P-1.2</a:t>
                      </a:r>
                      <a:endParaRPr lang="en-US" sz="1350" dirty="0">
                        <a:latin typeface="Arial Narrow" pitchFamily="34" charset="0"/>
                      </a:endParaRPr>
                    </a:p>
                  </a:txBody>
                  <a:tcPr/>
                </a:tc>
                <a:tc>
                  <a:txBody>
                    <a:bodyPr/>
                    <a:lstStyle/>
                    <a:p>
                      <a:r>
                        <a:rPr lang="en-US" sz="1350" dirty="0" smtClean="0">
                          <a:latin typeface="Arial Narrow" pitchFamily="34" charset="0"/>
                        </a:rPr>
                        <a:t>Q</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Statement of Operations (income statement)</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Summary of financial activity for the past</a:t>
                      </a:r>
                      <a:r>
                        <a:rPr lang="en-US" sz="1350" baseline="0" dirty="0" smtClean="0">
                          <a:latin typeface="Arial Narrow" pitchFamily="34" charset="0"/>
                        </a:rPr>
                        <a:t> quarter. 1</a:t>
                      </a:r>
                      <a:r>
                        <a:rPr lang="en-US" sz="1350" baseline="30000" dirty="0" smtClean="0">
                          <a:latin typeface="Arial Narrow" pitchFamily="34" charset="0"/>
                        </a:rPr>
                        <a:t>st</a:t>
                      </a:r>
                      <a:r>
                        <a:rPr lang="en-US" sz="1350" baseline="0" dirty="0" smtClean="0">
                          <a:latin typeface="Arial Narrow" pitchFamily="34" charset="0"/>
                        </a:rPr>
                        <a:t> two digits, functional grouping.  Last 2 digits are the objective grouping.</a:t>
                      </a:r>
                      <a:endParaRPr lang="en-US" sz="1350" dirty="0">
                        <a:latin typeface="Arial Narrow" pitchFamily="34" charset="0"/>
                      </a:endParaRPr>
                    </a:p>
                  </a:txBody>
                  <a:tcPr/>
                </a:tc>
                <a:tc>
                  <a:txBody>
                    <a:bodyPr/>
                    <a:lstStyle/>
                    <a:p>
                      <a:r>
                        <a:rPr lang="en-US" sz="1350" dirty="0" smtClean="0">
                          <a:latin typeface="Arial Narrow" pitchFamily="34" charset="0"/>
                        </a:rPr>
                        <a:t>241.24</a:t>
                      </a:r>
                      <a:endParaRPr lang="en-US" sz="1350" dirty="0">
                        <a:latin typeface="Arial Narrow" pitchFamily="34" charset="0"/>
                      </a:endParaRPr>
                    </a:p>
                  </a:txBody>
                  <a:tcPr/>
                </a:tc>
                <a:tc>
                  <a:txBody>
                    <a:bodyPr/>
                    <a:lstStyle/>
                    <a:p>
                      <a:r>
                        <a:rPr lang="en-US" sz="1350" dirty="0" smtClean="0">
                          <a:latin typeface="Arial Narrow" pitchFamily="34" charset="0"/>
                        </a:rPr>
                        <a:t>Groups I &gt;</a:t>
                      </a:r>
                      <a:r>
                        <a:rPr lang="en-US" sz="1350" baseline="0" dirty="0" smtClean="0">
                          <a:latin typeface="Arial Narrow" pitchFamily="34" charset="0"/>
                        </a:rPr>
                        <a:t> </a:t>
                      </a:r>
                      <a:r>
                        <a:rPr lang="en-US" sz="1350" dirty="0" smtClean="0">
                          <a:latin typeface="Arial Narrow" pitchFamily="34" charset="0"/>
                        </a:rPr>
                        <a:t>$20M, II, III</a:t>
                      </a:r>
                      <a:endParaRPr lang="en-US" sz="1350" dirty="0">
                        <a:latin typeface="Arial Narrow" pitchFamily="34" charset="0"/>
                      </a:endParaRPr>
                    </a:p>
                  </a:txBody>
                  <a:tcPr/>
                </a:tc>
                <a:tc>
                  <a:txBody>
                    <a:bodyPr/>
                    <a:lstStyle/>
                    <a:p>
                      <a:r>
                        <a:rPr lang="en-US" sz="1350" dirty="0" smtClean="0">
                          <a:latin typeface="Arial Narrow" pitchFamily="34" charset="0"/>
                        </a:rPr>
                        <a:t>None</a:t>
                      </a:r>
                      <a:endParaRPr lang="en-US" sz="1350" dirty="0">
                        <a:latin typeface="Arial Narrow" pitchFamily="34" charset="0"/>
                      </a:endParaRPr>
                    </a:p>
                  </a:txBody>
                  <a:tcPr/>
                </a:tc>
              </a:tr>
              <a:tr h="924386">
                <a:tc>
                  <a:txBody>
                    <a:bodyPr/>
                    <a:lstStyle/>
                    <a:p>
                      <a:r>
                        <a:rPr lang="en-US" sz="1350" dirty="0" smtClean="0">
                          <a:latin typeface="Arial Narrow" pitchFamily="34" charset="0"/>
                        </a:rPr>
                        <a:t>P-2</a:t>
                      </a:r>
                      <a:endParaRPr lang="en-US" sz="1350" dirty="0">
                        <a:latin typeface="Arial Narrow" pitchFamily="34" charset="0"/>
                      </a:endParaRPr>
                    </a:p>
                  </a:txBody>
                  <a:tcPr/>
                </a:tc>
                <a:tc>
                  <a:txBody>
                    <a:bodyPr/>
                    <a:lstStyle/>
                    <a:p>
                      <a:r>
                        <a:rPr lang="en-US" sz="1350" dirty="0" smtClean="0">
                          <a:latin typeface="Arial Narrow" pitchFamily="34" charset="0"/>
                        </a:rPr>
                        <a:t>Q</a:t>
                      </a:r>
                      <a:endParaRPr lang="en-US" sz="1350" dirty="0">
                        <a:latin typeface="Arial Narrow" pitchFamily="34" charset="0"/>
                      </a:endParaRPr>
                    </a:p>
                  </a:txBody>
                  <a:tcPr/>
                </a:tc>
                <a:tc>
                  <a:txBody>
                    <a:bodyPr/>
                    <a:lstStyle/>
                    <a:p>
                      <a:r>
                        <a:rPr lang="en-US" sz="1350" dirty="0" smtClean="0">
                          <a:latin typeface="Arial Narrow" pitchFamily="34" charset="0"/>
                        </a:rPr>
                        <a:t>Notes to RITA/BTS/OAI Form 41 Report (notes to the P-1.2)</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Explanations of the P-1.2,</a:t>
                      </a:r>
                      <a:r>
                        <a:rPr lang="en-US" sz="1350" baseline="0" dirty="0" smtClean="0">
                          <a:latin typeface="Arial Narrow" pitchFamily="34" charset="0"/>
                        </a:rPr>
                        <a:t> all the footnotes</a:t>
                      </a:r>
                      <a:endParaRPr lang="en-US" sz="135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241.24</a:t>
                      </a:r>
                    </a:p>
                  </a:txBody>
                  <a:tcPr/>
                </a:tc>
                <a:tc>
                  <a:txBody>
                    <a:bodyPr/>
                    <a:lstStyle/>
                    <a:p>
                      <a:r>
                        <a:rPr lang="en-US" sz="1350" dirty="0" smtClean="0">
                          <a:latin typeface="Arial Narrow" pitchFamily="34" charset="0"/>
                        </a:rPr>
                        <a:t>Groups I &gt; $20M, II, III</a:t>
                      </a:r>
                      <a:endParaRPr lang="en-US" sz="1350" dirty="0">
                        <a:latin typeface="Arial Narrow" pitchFamily="34" charset="0"/>
                      </a:endParaRPr>
                    </a:p>
                  </a:txBody>
                  <a:tcPr/>
                </a:tc>
                <a:tc>
                  <a:txBody>
                    <a:bodyPr/>
                    <a:lstStyle/>
                    <a:p>
                      <a:r>
                        <a:rPr lang="en-US" sz="1350" dirty="0" smtClean="0">
                          <a:latin typeface="Arial Narrow" pitchFamily="34" charset="0"/>
                        </a:rPr>
                        <a:t>None</a:t>
                      </a:r>
                      <a:endParaRPr lang="en-US" sz="1350" dirty="0">
                        <a:latin typeface="Arial Narrow" pitchFamily="34" charset="0"/>
                      </a:endParaRPr>
                    </a:p>
                  </a:txBody>
                  <a:tcPr/>
                </a:tc>
              </a:tr>
              <a:tr h="644711">
                <a:tc>
                  <a:txBody>
                    <a:bodyPr/>
                    <a:lstStyle/>
                    <a:p>
                      <a:r>
                        <a:rPr lang="en-US" sz="1350" dirty="0" smtClean="0">
                          <a:latin typeface="Arial Narrow" pitchFamily="34" charset="0"/>
                        </a:rPr>
                        <a:t>P1.1</a:t>
                      </a:r>
                      <a:endParaRPr lang="en-US" sz="1350" dirty="0">
                        <a:latin typeface="Arial Narrow" pitchFamily="34" charset="0"/>
                      </a:endParaRPr>
                    </a:p>
                  </a:txBody>
                  <a:tcPr/>
                </a:tc>
                <a:tc>
                  <a:txBody>
                    <a:bodyPr/>
                    <a:lstStyle/>
                    <a:p>
                      <a:r>
                        <a:rPr lang="en-US" sz="1350" dirty="0" smtClean="0">
                          <a:latin typeface="Arial Narrow" pitchFamily="34" charset="0"/>
                        </a:rPr>
                        <a:t>SA</a:t>
                      </a:r>
                      <a:endParaRPr lang="en-US" sz="1350" dirty="0">
                        <a:latin typeface="Arial Narrow" pitchFamily="34" charset="0"/>
                      </a:endParaRPr>
                    </a:p>
                  </a:txBody>
                  <a:tcPr/>
                </a:tc>
                <a:tc>
                  <a:txBody>
                    <a:bodyPr/>
                    <a:lstStyle/>
                    <a:p>
                      <a:r>
                        <a:rPr lang="en-US" sz="1350" dirty="0" smtClean="0">
                          <a:latin typeface="Arial Narrow" pitchFamily="34" charset="0"/>
                        </a:rPr>
                        <a:t>Statement of Operations (income statement)</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Summary of financial activity for the past</a:t>
                      </a:r>
                      <a:r>
                        <a:rPr lang="en-US" sz="1350" baseline="0" dirty="0" smtClean="0">
                          <a:latin typeface="Arial Narrow" pitchFamily="34" charset="0"/>
                        </a:rPr>
                        <a:t> six</a:t>
                      </a:r>
                      <a:r>
                        <a:rPr lang="en-US" sz="1350" dirty="0" smtClean="0">
                          <a:latin typeface="Arial Narrow" pitchFamily="34" charset="0"/>
                        </a:rPr>
                        <a:t> months</a:t>
                      </a:r>
                      <a:endParaRPr lang="en-US" sz="1350" dirty="0">
                        <a:latin typeface="Arial Narrow" pitchFamily="34" charset="0"/>
                      </a:endParaRPr>
                    </a:p>
                  </a:txBody>
                  <a:tcPr/>
                </a:tc>
                <a:tc>
                  <a:txBody>
                    <a:bodyPr/>
                    <a:lstStyle/>
                    <a:p>
                      <a:r>
                        <a:rPr lang="en-US" sz="1350" dirty="0" smtClean="0">
                          <a:latin typeface="Arial Narrow" pitchFamily="34" charset="0"/>
                        </a:rPr>
                        <a:t>241.24</a:t>
                      </a:r>
                      <a:endParaRPr lang="en-US" sz="1350" dirty="0">
                        <a:latin typeface="Arial Narrow" pitchFamily="34" charset="0"/>
                      </a:endParaRPr>
                    </a:p>
                  </a:txBody>
                  <a:tcPr/>
                </a:tc>
                <a:tc>
                  <a:txBody>
                    <a:bodyPr/>
                    <a:lstStyle/>
                    <a:p>
                      <a:r>
                        <a:rPr lang="en-US" sz="1350" dirty="0" smtClean="0">
                          <a:latin typeface="Arial Narrow" pitchFamily="34" charset="0"/>
                        </a:rPr>
                        <a:t>Group I under $20M</a:t>
                      </a:r>
                      <a:endParaRPr lang="en-US" sz="1350" dirty="0">
                        <a:latin typeface="Arial Narrow" pitchFamily="34" charset="0"/>
                      </a:endParaRPr>
                    </a:p>
                  </a:txBody>
                  <a:tcPr/>
                </a:tc>
                <a:tc>
                  <a:txBody>
                    <a:bodyPr/>
                    <a:lstStyle/>
                    <a:p>
                      <a:r>
                        <a:rPr lang="en-US" sz="1350" dirty="0" smtClean="0">
                          <a:latin typeface="Arial Narrow" pitchFamily="34" charset="0"/>
                        </a:rPr>
                        <a:t>None</a:t>
                      </a:r>
                      <a:endParaRPr lang="en-US" sz="1350" dirty="0">
                        <a:latin typeface="Arial Narrow"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93725"/>
          </a:xfrm>
        </p:spPr>
        <p:txBody>
          <a:bodyPr/>
          <a:lstStyle/>
          <a:p>
            <a:r>
              <a:rPr lang="en-US" dirty="0" smtClean="0"/>
              <a:t>Financials - Summary at a glance (cont.)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15541337"/>
              </p:ext>
            </p:extLst>
          </p:nvPr>
        </p:nvGraphicFramePr>
        <p:xfrm>
          <a:off x="381000" y="882196"/>
          <a:ext cx="8610600" cy="5061404"/>
        </p:xfrm>
        <a:graphic>
          <a:graphicData uri="http://schemas.openxmlformats.org/drawingml/2006/table">
            <a:tbl>
              <a:tblPr firstRow="1" bandRow="1">
                <a:tableStyleId>{5C22544A-7EE6-4342-B048-85BDC9FD1C3A}</a:tableStyleId>
              </a:tblPr>
              <a:tblGrid>
                <a:gridCol w="533399"/>
                <a:gridCol w="457201"/>
                <a:gridCol w="1447800"/>
                <a:gridCol w="3048000"/>
                <a:gridCol w="990600"/>
                <a:gridCol w="1066800"/>
                <a:gridCol w="1066800"/>
              </a:tblGrid>
              <a:tr h="245606">
                <a:tc>
                  <a:txBody>
                    <a:bodyPr/>
                    <a:lstStyle/>
                    <a:p>
                      <a:endParaRPr lang="en-US" sz="1300" dirty="0">
                        <a:latin typeface="Arial Narrow" pitchFamily="34" charset="0"/>
                      </a:endParaRPr>
                    </a:p>
                  </a:txBody>
                  <a:tcPr/>
                </a:tc>
                <a:tc>
                  <a:txBody>
                    <a:bodyPr/>
                    <a:lstStyle/>
                    <a:p>
                      <a:r>
                        <a:rPr lang="en-US" sz="1300" dirty="0" smtClean="0">
                          <a:latin typeface="Arial Narrow" pitchFamily="34" charset="0"/>
                        </a:rPr>
                        <a:t>F</a:t>
                      </a:r>
                    </a:p>
                  </a:txBody>
                  <a:tcPr/>
                </a:tc>
                <a:tc>
                  <a:txBody>
                    <a:bodyPr/>
                    <a:lstStyle/>
                    <a:p>
                      <a:r>
                        <a:rPr lang="en-US" sz="1300" dirty="0" smtClean="0">
                          <a:latin typeface="Arial Narrow" pitchFamily="34" charset="0"/>
                        </a:rPr>
                        <a:t>Freq</a:t>
                      </a:r>
                      <a:endParaRPr lang="en-US" sz="1300" dirty="0">
                        <a:latin typeface="Arial Narrow" pitchFamily="34" charset="0"/>
                      </a:endParaRPr>
                    </a:p>
                  </a:txBody>
                  <a:tcPr/>
                </a:tc>
                <a:tc>
                  <a:txBody>
                    <a:bodyPr/>
                    <a:lstStyle/>
                    <a:p>
                      <a:r>
                        <a:rPr lang="en-US" sz="1300" dirty="0" smtClean="0">
                          <a:latin typeface="Arial Narrow" pitchFamily="34" charset="0"/>
                        </a:rPr>
                        <a:t>Represents</a:t>
                      </a:r>
                      <a:endParaRPr lang="en-US" sz="1300" dirty="0">
                        <a:latin typeface="Arial Narrow" pitchFamily="34" charset="0"/>
                      </a:endParaRPr>
                    </a:p>
                  </a:txBody>
                  <a:tcPr/>
                </a:tc>
                <a:tc>
                  <a:txBody>
                    <a:bodyPr/>
                    <a:lstStyle/>
                    <a:p>
                      <a:r>
                        <a:rPr lang="en-US" sz="1300" dirty="0" smtClean="0">
                          <a:latin typeface="Arial Narrow" pitchFamily="34" charset="0"/>
                        </a:rPr>
                        <a:t>Regulation</a:t>
                      </a:r>
                      <a:endParaRPr lang="en-US" sz="1300" dirty="0">
                        <a:latin typeface="Arial Narrow" pitchFamily="34" charset="0"/>
                      </a:endParaRPr>
                    </a:p>
                  </a:txBody>
                  <a:tcPr/>
                </a:tc>
                <a:tc>
                  <a:txBody>
                    <a:bodyPr/>
                    <a:lstStyle/>
                    <a:p>
                      <a:r>
                        <a:rPr lang="en-US" sz="1300" dirty="0" smtClean="0">
                          <a:latin typeface="Arial Narrow" pitchFamily="34" charset="0"/>
                        </a:rPr>
                        <a:t>Who files</a:t>
                      </a:r>
                      <a:endParaRPr lang="en-US" sz="1300" dirty="0">
                        <a:latin typeface="Arial Narrow" pitchFamily="34" charset="0"/>
                      </a:endParaRPr>
                    </a:p>
                  </a:txBody>
                  <a:tcPr/>
                </a:tc>
                <a:tc>
                  <a:txBody>
                    <a:bodyPr/>
                    <a:lstStyle/>
                    <a:p>
                      <a:r>
                        <a:rPr lang="en-US" sz="1300" baseline="0" dirty="0" smtClean="0">
                          <a:latin typeface="Arial Narrow" pitchFamily="34" charset="0"/>
                        </a:rPr>
                        <a:t>Restrictions</a:t>
                      </a:r>
                      <a:endParaRPr lang="en-US" sz="1300" dirty="0">
                        <a:latin typeface="Arial Narrow" pitchFamily="34" charset="0"/>
                      </a:endParaRPr>
                    </a:p>
                  </a:txBody>
                  <a:tcPr/>
                </a:tc>
              </a:tr>
              <a:tr h="601087">
                <a:tc>
                  <a:txBody>
                    <a:bodyPr/>
                    <a:lstStyle/>
                    <a:p>
                      <a:r>
                        <a:rPr lang="en-US" sz="1350" dirty="0" smtClean="0">
                          <a:latin typeface="Arial Narrow" pitchFamily="34" charset="0"/>
                        </a:rPr>
                        <a:t>P5.1</a:t>
                      </a:r>
                      <a:endParaRPr lang="en-US" sz="1350" dirty="0">
                        <a:latin typeface="Arial Narrow" pitchFamily="34" charset="0"/>
                      </a:endParaRPr>
                    </a:p>
                  </a:txBody>
                  <a:tcPr/>
                </a:tc>
                <a:tc>
                  <a:txBody>
                    <a:bodyPr/>
                    <a:lstStyle/>
                    <a:p>
                      <a:r>
                        <a:rPr lang="en-US" sz="1350" dirty="0" smtClean="0">
                          <a:latin typeface="Arial Narrow" pitchFamily="34" charset="0"/>
                        </a:rPr>
                        <a:t>SA</a:t>
                      </a:r>
                      <a:endParaRPr lang="en-US" sz="1350" dirty="0">
                        <a:latin typeface="Arial Narrow" pitchFamily="34" charset="0"/>
                      </a:endParaRPr>
                    </a:p>
                  </a:txBody>
                  <a:tcPr/>
                </a:tc>
                <a:tc>
                  <a:txBody>
                    <a:bodyPr/>
                    <a:lstStyle/>
                    <a:p>
                      <a:r>
                        <a:rPr lang="en-US" sz="1350" dirty="0" smtClean="0">
                          <a:latin typeface="Arial Narrow" pitchFamily="34" charset="0"/>
                        </a:rPr>
                        <a:t>Aircraft Operating Expenses</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Summary of cost to run an</a:t>
                      </a:r>
                      <a:r>
                        <a:rPr lang="en-US" sz="1350" baseline="0" dirty="0" smtClean="0">
                          <a:latin typeface="Arial Narrow" pitchFamily="34" charset="0"/>
                        </a:rPr>
                        <a:t> aircraft type </a:t>
                      </a:r>
                      <a:r>
                        <a:rPr lang="en-US" sz="1350" dirty="0" smtClean="0">
                          <a:latin typeface="Arial Narrow" pitchFamily="34" charset="0"/>
                        </a:rPr>
                        <a:t>for the past</a:t>
                      </a:r>
                      <a:r>
                        <a:rPr lang="en-US" sz="1350" baseline="0" dirty="0" smtClean="0">
                          <a:latin typeface="Arial Narrow" pitchFamily="34" charset="0"/>
                        </a:rPr>
                        <a:t> six</a:t>
                      </a:r>
                      <a:r>
                        <a:rPr lang="en-US" sz="1350" dirty="0" smtClean="0">
                          <a:latin typeface="Arial Narrow" pitchFamily="34" charset="0"/>
                        </a:rPr>
                        <a:t> months, </a:t>
                      </a:r>
                      <a:r>
                        <a:rPr lang="en-US" sz="1350" baseline="0" dirty="0" smtClean="0">
                          <a:latin typeface="Arial Narrow" pitchFamily="34" charset="0"/>
                        </a:rPr>
                        <a:t>submitted  by airline by aircraft type</a:t>
                      </a:r>
                      <a:endParaRPr lang="en-US" sz="1350" dirty="0">
                        <a:latin typeface="Arial Narrow" pitchFamily="34" charset="0"/>
                      </a:endParaRPr>
                    </a:p>
                  </a:txBody>
                  <a:tcPr/>
                </a:tc>
                <a:tc>
                  <a:txBody>
                    <a:bodyPr/>
                    <a:lstStyle/>
                    <a:p>
                      <a:r>
                        <a:rPr lang="en-US" sz="1350" dirty="0" smtClean="0">
                          <a:latin typeface="Arial Narrow" pitchFamily="34" charset="0"/>
                        </a:rPr>
                        <a:t>241.24</a:t>
                      </a:r>
                      <a:endParaRPr lang="en-US" sz="1350" dirty="0">
                        <a:latin typeface="Arial Narrow" pitchFamily="34" charset="0"/>
                      </a:endParaRPr>
                    </a:p>
                  </a:txBody>
                  <a:tcPr/>
                </a:tc>
                <a:tc>
                  <a:txBody>
                    <a:bodyPr/>
                    <a:lstStyle/>
                    <a:p>
                      <a:r>
                        <a:rPr lang="en-US" sz="1350" dirty="0" smtClean="0">
                          <a:latin typeface="Arial Narrow" pitchFamily="34" charset="0"/>
                        </a:rPr>
                        <a:t>Group I under $20M</a:t>
                      </a:r>
                      <a:endParaRPr lang="en-US" sz="1350" dirty="0">
                        <a:latin typeface="Arial Narrow" pitchFamily="34" charset="0"/>
                      </a:endParaRPr>
                    </a:p>
                  </a:txBody>
                  <a:tcPr/>
                </a:tc>
                <a:tc>
                  <a:txBody>
                    <a:bodyPr/>
                    <a:lstStyle/>
                    <a:p>
                      <a:r>
                        <a:rPr lang="en-US" sz="1350" dirty="0" smtClean="0">
                          <a:latin typeface="Arial Narrow" pitchFamily="34" charset="0"/>
                        </a:rPr>
                        <a:t>None</a:t>
                      </a:r>
                      <a:endParaRPr lang="en-US" sz="1350" dirty="0">
                        <a:latin typeface="Arial Narrow" pitchFamily="34" charset="0"/>
                      </a:endParaRPr>
                    </a:p>
                  </a:txBody>
                  <a:tcPr/>
                </a:tc>
              </a:tr>
              <a:tr h="601087">
                <a:tc>
                  <a:txBody>
                    <a:bodyPr/>
                    <a:lstStyle/>
                    <a:p>
                      <a:r>
                        <a:rPr lang="en-US" sz="1350" b="0" dirty="0" smtClean="0">
                          <a:latin typeface="Arial Narrow" pitchFamily="34" charset="0"/>
                        </a:rPr>
                        <a:t>P5.1</a:t>
                      </a:r>
                      <a:endParaRPr lang="en-US" sz="1350" b="0" dirty="0">
                        <a:latin typeface="Arial Narrow" pitchFamily="34" charset="0"/>
                      </a:endParaRPr>
                    </a:p>
                  </a:txBody>
                  <a:tcPr/>
                </a:tc>
                <a:tc>
                  <a:txBody>
                    <a:bodyPr/>
                    <a:lstStyle/>
                    <a:p>
                      <a:r>
                        <a:rPr lang="en-US" sz="1350" b="0" dirty="0" smtClean="0">
                          <a:latin typeface="Arial Narrow" pitchFamily="34" charset="0"/>
                        </a:rPr>
                        <a:t>Q</a:t>
                      </a:r>
                      <a:endParaRPr lang="en-US" sz="1350" b="0" dirty="0">
                        <a:latin typeface="Arial Narrow" pitchFamily="34" charset="0"/>
                      </a:endParaRPr>
                    </a:p>
                  </a:txBody>
                  <a:tcPr/>
                </a:tc>
                <a:tc>
                  <a:txBody>
                    <a:bodyPr/>
                    <a:lstStyle/>
                    <a:p>
                      <a:r>
                        <a:rPr lang="en-US" sz="1350" b="0" dirty="0" smtClean="0">
                          <a:latin typeface="Arial Narrow" pitchFamily="34" charset="0"/>
                        </a:rPr>
                        <a:t>Aircraft Operating Expenses</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Summary of cost to run an</a:t>
                      </a:r>
                      <a:r>
                        <a:rPr lang="en-US" sz="1350" b="0" baseline="0" dirty="0" smtClean="0">
                          <a:latin typeface="Arial Narrow" pitchFamily="34" charset="0"/>
                        </a:rPr>
                        <a:t> aircraft type </a:t>
                      </a:r>
                      <a:r>
                        <a:rPr lang="en-US" sz="1350" b="0" dirty="0" smtClean="0">
                          <a:latin typeface="Arial Narrow" pitchFamily="34" charset="0"/>
                        </a:rPr>
                        <a:t>for the past</a:t>
                      </a:r>
                      <a:r>
                        <a:rPr lang="en-US" sz="1350" b="0" baseline="0" dirty="0" smtClean="0">
                          <a:latin typeface="Arial Narrow" pitchFamily="34" charset="0"/>
                        </a:rPr>
                        <a:t> quarter</a:t>
                      </a:r>
                      <a:r>
                        <a:rPr lang="en-US" sz="1350" b="0" dirty="0" smtClean="0">
                          <a:latin typeface="Arial Narrow" pitchFamily="34" charset="0"/>
                        </a:rPr>
                        <a:t>,</a:t>
                      </a:r>
                      <a:r>
                        <a:rPr lang="en-US" sz="1350" b="0" baseline="0" dirty="0" smtClean="0">
                          <a:latin typeface="Arial Narrow" pitchFamily="34" charset="0"/>
                        </a:rPr>
                        <a:t> copies submitted  by airline by aircraft type</a:t>
                      </a:r>
                      <a:endParaRPr lang="en-US" sz="1350" b="0" dirty="0">
                        <a:latin typeface="Arial Narrow" pitchFamily="34" charset="0"/>
                      </a:endParaRPr>
                    </a:p>
                  </a:txBody>
                  <a:tcPr/>
                </a:tc>
                <a:tc>
                  <a:txBody>
                    <a:bodyPr/>
                    <a:lstStyle/>
                    <a:p>
                      <a:r>
                        <a:rPr lang="en-US" sz="1350" b="0" dirty="0" smtClean="0">
                          <a:latin typeface="Arial Narrow" pitchFamily="34" charset="0"/>
                        </a:rPr>
                        <a:t>241.24</a:t>
                      </a:r>
                      <a:endParaRPr lang="en-US" sz="1350" b="0" dirty="0">
                        <a:latin typeface="Arial Narrow" pitchFamily="34" charset="0"/>
                      </a:endParaRPr>
                    </a:p>
                  </a:txBody>
                  <a:tcPr/>
                </a:tc>
                <a:tc>
                  <a:txBody>
                    <a:bodyPr/>
                    <a:lstStyle/>
                    <a:p>
                      <a:r>
                        <a:rPr lang="en-US" sz="1350" b="0" dirty="0" smtClean="0">
                          <a:latin typeface="Arial Narrow" pitchFamily="34" charset="0"/>
                        </a:rPr>
                        <a:t>Group I &gt; $20M</a:t>
                      </a:r>
                      <a:endParaRPr lang="en-US" sz="1350" b="0" dirty="0">
                        <a:latin typeface="Arial Narrow" pitchFamily="34" charset="0"/>
                      </a:endParaRPr>
                    </a:p>
                  </a:txBody>
                  <a:tcPr/>
                </a:tc>
                <a:tc>
                  <a:txBody>
                    <a:bodyPr/>
                    <a:lstStyle/>
                    <a:p>
                      <a:r>
                        <a:rPr lang="en-US" sz="1350" b="0" dirty="0" smtClean="0">
                          <a:latin typeface="Arial Narrow" pitchFamily="34" charset="0"/>
                        </a:rPr>
                        <a:t>None</a:t>
                      </a:r>
                      <a:endParaRPr lang="en-US" sz="1350" b="0" dirty="0">
                        <a:latin typeface="Arial Narrow" pitchFamily="34" charset="0"/>
                      </a:endParaRPr>
                    </a:p>
                  </a:txBody>
                  <a:tcPr/>
                </a:tc>
              </a:tr>
              <a:tr h="601087">
                <a:tc>
                  <a:txBody>
                    <a:bodyPr/>
                    <a:lstStyle/>
                    <a:p>
                      <a:r>
                        <a:rPr lang="en-US" sz="1350" b="0" dirty="0" smtClean="0">
                          <a:latin typeface="Arial Narrow" pitchFamily="34" charset="0"/>
                        </a:rPr>
                        <a:t>P5.2</a:t>
                      </a:r>
                      <a:endParaRPr lang="en-US" sz="1350" b="0" dirty="0">
                        <a:latin typeface="Arial Narrow" pitchFamily="34" charset="0"/>
                      </a:endParaRPr>
                    </a:p>
                  </a:txBody>
                  <a:tcPr/>
                </a:tc>
                <a:tc>
                  <a:txBody>
                    <a:bodyPr/>
                    <a:lstStyle/>
                    <a:p>
                      <a:r>
                        <a:rPr lang="en-US" sz="1350" b="0" dirty="0" smtClean="0">
                          <a:latin typeface="Arial Narrow" pitchFamily="34" charset="0"/>
                        </a:rPr>
                        <a:t>Q</a:t>
                      </a:r>
                      <a:endParaRPr lang="en-US" sz="1350" b="0" dirty="0">
                        <a:latin typeface="Arial Narrow" pitchFamily="34" charset="0"/>
                      </a:endParaRPr>
                    </a:p>
                  </a:txBody>
                  <a:tcPr/>
                </a:tc>
                <a:tc>
                  <a:txBody>
                    <a:bodyPr/>
                    <a:lstStyle/>
                    <a:p>
                      <a:r>
                        <a:rPr lang="en-US" sz="1350" b="0" dirty="0" smtClean="0">
                          <a:latin typeface="Arial Narrow" pitchFamily="34" charset="0"/>
                        </a:rPr>
                        <a:t>Aircraft Operating Expenses</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Summary of cost to run an</a:t>
                      </a:r>
                      <a:r>
                        <a:rPr lang="en-US" sz="1350" b="0" baseline="0" dirty="0" smtClean="0">
                          <a:latin typeface="Arial Narrow" pitchFamily="34" charset="0"/>
                        </a:rPr>
                        <a:t> aircraft type </a:t>
                      </a:r>
                      <a:r>
                        <a:rPr lang="en-US" sz="1350" b="0" dirty="0" smtClean="0">
                          <a:latin typeface="Arial Narrow" pitchFamily="34" charset="0"/>
                        </a:rPr>
                        <a:t>for the past</a:t>
                      </a:r>
                      <a:r>
                        <a:rPr lang="en-US" sz="1350" b="0" baseline="0" dirty="0" smtClean="0">
                          <a:latin typeface="Arial Narrow" pitchFamily="34" charset="0"/>
                        </a:rPr>
                        <a:t>  quarter</a:t>
                      </a:r>
                      <a:r>
                        <a:rPr lang="en-US" sz="1350" b="0" dirty="0" smtClean="0">
                          <a:latin typeface="Arial Narrow" pitchFamily="34" charset="0"/>
                        </a:rPr>
                        <a:t>,</a:t>
                      </a:r>
                      <a:r>
                        <a:rPr lang="en-US" sz="1350" b="0" baseline="0" dirty="0" smtClean="0">
                          <a:latin typeface="Arial Narrow" pitchFamily="34" charset="0"/>
                        </a:rPr>
                        <a:t> copies submitted  by airline by aircraft type</a:t>
                      </a:r>
                      <a:endParaRPr lang="en-US" sz="1350" b="0" dirty="0">
                        <a:latin typeface="Arial Narrow" pitchFamily="34" charset="0"/>
                      </a:endParaRPr>
                    </a:p>
                  </a:txBody>
                  <a:tcPr/>
                </a:tc>
                <a:tc>
                  <a:txBody>
                    <a:bodyPr/>
                    <a:lstStyle/>
                    <a:p>
                      <a:r>
                        <a:rPr lang="en-US" sz="1350" b="0" dirty="0" smtClean="0">
                          <a:latin typeface="Arial Narrow" pitchFamily="34" charset="0"/>
                        </a:rPr>
                        <a:t>241.24</a:t>
                      </a:r>
                      <a:endParaRPr lang="en-US" sz="1350" b="0" dirty="0">
                        <a:latin typeface="Arial Narrow" pitchFamily="34" charset="0"/>
                      </a:endParaRPr>
                    </a:p>
                  </a:txBody>
                  <a:tcPr/>
                </a:tc>
                <a:tc>
                  <a:txBody>
                    <a:bodyPr/>
                    <a:lstStyle/>
                    <a:p>
                      <a:r>
                        <a:rPr lang="en-US" sz="1350" b="0" dirty="0" smtClean="0">
                          <a:latin typeface="Arial Narrow" pitchFamily="34" charset="0"/>
                        </a:rPr>
                        <a:t>Group II and Group</a:t>
                      </a:r>
                      <a:r>
                        <a:rPr lang="en-US" sz="1350" b="0" baseline="0" dirty="0" smtClean="0">
                          <a:latin typeface="Arial Narrow" pitchFamily="34" charset="0"/>
                        </a:rPr>
                        <a:t> III</a:t>
                      </a:r>
                      <a:endParaRPr lang="en-US" sz="1350" b="0" dirty="0">
                        <a:latin typeface="Arial Narrow" pitchFamily="34" charset="0"/>
                      </a:endParaRPr>
                    </a:p>
                  </a:txBody>
                  <a:tcPr/>
                </a:tc>
                <a:tc>
                  <a:txBody>
                    <a:bodyPr/>
                    <a:lstStyle/>
                    <a:p>
                      <a:r>
                        <a:rPr lang="en-US" sz="1350" b="0" dirty="0" smtClean="0">
                          <a:latin typeface="Arial Narrow" pitchFamily="34" charset="0"/>
                        </a:rPr>
                        <a:t>None</a:t>
                      </a:r>
                      <a:endParaRPr lang="en-US" sz="1350" b="0" dirty="0">
                        <a:latin typeface="Arial Narrow" pitchFamily="34" charset="0"/>
                      </a:endParaRPr>
                    </a:p>
                  </a:txBody>
                  <a:tcPr/>
                </a:tc>
              </a:tr>
              <a:tr h="775597">
                <a:tc>
                  <a:txBody>
                    <a:bodyPr/>
                    <a:lstStyle/>
                    <a:p>
                      <a:r>
                        <a:rPr lang="en-US" sz="1350" b="0" dirty="0" smtClean="0">
                          <a:latin typeface="Arial Narrow" pitchFamily="34" charset="0"/>
                        </a:rPr>
                        <a:t>P-6</a:t>
                      </a:r>
                      <a:endParaRPr lang="en-US" sz="1350" b="0" dirty="0">
                        <a:latin typeface="Arial Narrow" pitchFamily="34" charset="0"/>
                      </a:endParaRPr>
                    </a:p>
                  </a:txBody>
                  <a:tcPr/>
                </a:tc>
                <a:tc>
                  <a:txBody>
                    <a:bodyPr/>
                    <a:lstStyle/>
                    <a:p>
                      <a:r>
                        <a:rPr lang="en-US" sz="1350" b="0" dirty="0" smtClean="0">
                          <a:latin typeface="Arial Narrow" pitchFamily="34" charset="0"/>
                        </a:rPr>
                        <a:t>Q</a:t>
                      </a:r>
                      <a:endParaRPr lang="en-US" sz="1350" b="0" dirty="0">
                        <a:latin typeface="Arial Narrow" pitchFamily="34" charset="0"/>
                      </a:endParaRPr>
                    </a:p>
                  </a:txBody>
                  <a:tcPr/>
                </a:tc>
                <a:tc>
                  <a:txBody>
                    <a:bodyPr/>
                    <a:lstStyle/>
                    <a:p>
                      <a:r>
                        <a:rPr lang="en-US" sz="1350" b="0" dirty="0" smtClean="0">
                          <a:latin typeface="Arial Narrow" pitchFamily="34" charset="0"/>
                        </a:rPr>
                        <a:t>Expenses by Objective Group</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Summary of cost  --</a:t>
                      </a:r>
                      <a:r>
                        <a:rPr lang="en-US" sz="1350" b="0" baseline="0" dirty="0" smtClean="0">
                          <a:latin typeface="Arial Narrow" pitchFamily="34" charset="0"/>
                        </a:rPr>
                        <a:t>another breakout of expense other than the P-5, organized by objective groups (e.g. materials, services, salaries, etc.)</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241.24</a:t>
                      </a:r>
                    </a:p>
                  </a:txBody>
                  <a:tcPr/>
                </a:tc>
                <a:tc>
                  <a:txBody>
                    <a:bodyPr/>
                    <a:lstStyle/>
                    <a:p>
                      <a:r>
                        <a:rPr lang="en-US" sz="1350" b="0" dirty="0" smtClean="0">
                          <a:latin typeface="Arial Narrow" pitchFamily="34" charset="0"/>
                        </a:rPr>
                        <a:t>Groups I &gt; $20M, II, III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None</a:t>
                      </a:r>
                    </a:p>
                  </a:txBody>
                  <a:tcPr/>
                </a:tc>
              </a:tr>
              <a:tr h="601087">
                <a:tc>
                  <a:txBody>
                    <a:bodyPr/>
                    <a:lstStyle/>
                    <a:p>
                      <a:r>
                        <a:rPr lang="en-US" sz="1350" b="0" dirty="0" smtClean="0">
                          <a:latin typeface="Arial Narrow" pitchFamily="34" charset="0"/>
                        </a:rPr>
                        <a:t>P-7</a:t>
                      </a:r>
                      <a:endParaRPr lang="en-US" sz="1350" b="0" dirty="0">
                        <a:latin typeface="Arial Narrow" pitchFamily="34" charset="0"/>
                      </a:endParaRPr>
                    </a:p>
                  </a:txBody>
                  <a:tcPr/>
                </a:tc>
                <a:tc>
                  <a:txBody>
                    <a:bodyPr/>
                    <a:lstStyle/>
                    <a:p>
                      <a:r>
                        <a:rPr lang="en-US" sz="1350" b="0" dirty="0" smtClean="0">
                          <a:latin typeface="Arial Narrow" pitchFamily="34" charset="0"/>
                        </a:rPr>
                        <a:t>Q</a:t>
                      </a:r>
                      <a:endParaRPr lang="en-US" sz="1350" b="0" dirty="0">
                        <a:latin typeface="Arial Narrow" pitchFamily="34" charset="0"/>
                      </a:endParaRPr>
                    </a:p>
                  </a:txBody>
                  <a:tcPr/>
                </a:tc>
                <a:tc>
                  <a:txBody>
                    <a:bodyPr/>
                    <a:lstStyle/>
                    <a:p>
                      <a:r>
                        <a:rPr lang="en-US" sz="1350" b="0" dirty="0" smtClean="0">
                          <a:latin typeface="Arial Narrow" pitchFamily="34" charset="0"/>
                        </a:rPr>
                        <a:t>Expenses by Functional Group</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Summary of cost  -- </a:t>
                      </a:r>
                      <a:r>
                        <a:rPr lang="en-US" sz="1350" b="0" baseline="0" dirty="0" smtClean="0">
                          <a:latin typeface="Arial Narrow" pitchFamily="34" charset="0"/>
                        </a:rPr>
                        <a:t>another breakout of expense than the P-5, organized by functional groups</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241.24</a:t>
                      </a:r>
                    </a:p>
                  </a:txBody>
                  <a:tcPr/>
                </a:tc>
                <a:tc>
                  <a:txBody>
                    <a:bodyPr/>
                    <a:lstStyle/>
                    <a:p>
                      <a:r>
                        <a:rPr lang="en-US" sz="1350" b="0" dirty="0" smtClean="0">
                          <a:latin typeface="Arial Narrow" pitchFamily="34" charset="0"/>
                        </a:rPr>
                        <a:t>Group III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None</a:t>
                      </a:r>
                    </a:p>
                  </a:txBody>
                  <a:tcPr/>
                </a:tc>
              </a:tr>
              <a:tr h="725624">
                <a:tc>
                  <a:txBody>
                    <a:bodyPr/>
                    <a:lstStyle/>
                    <a:p>
                      <a:r>
                        <a:rPr lang="en-US" sz="1350" b="0" dirty="0" smtClean="0">
                          <a:latin typeface="Arial Narrow" pitchFamily="34" charset="0"/>
                        </a:rPr>
                        <a:t>P-10</a:t>
                      </a:r>
                      <a:endParaRPr lang="en-US" sz="1350" b="0" dirty="0">
                        <a:latin typeface="Arial Narrow" pitchFamily="34" charset="0"/>
                      </a:endParaRPr>
                    </a:p>
                  </a:txBody>
                  <a:tcPr/>
                </a:tc>
                <a:tc>
                  <a:txBody>
                    <a:bodyPr/>
                    <a:lstStyle/>
                    <a:p>
                      <a:r>
                        <a:rPr lang="en-US" sz="1350" b="0" dirty="0" smtClean="0">
                          <a:latin typeface="Arial Narrow" pitchFamily="34" charset="0"/>
                        </a:rPr>
                        <a:t>A</a:t>
                      </a:r>
                      <a:endParaRPr lang="en-US" sz="1350" b="0" dirty="0">
                        <a:latin typeface="Arial Narrow" pitchFamily="34" charset="0"/>
                      </a:endParaRPr>
                    </a:p>
                  </a:txBody>
                  <a:tcPr/>
                </a:tc>
                <a:tc>
                  <a:txBody>
                    <a:bodyPr/>
                    <a:lstStyle/>
                    <a:p>
                      <a:r>
                        <a:rPr lang="en-US" sz="1350" b="0" dirty="0" smtClean="0">
                          <a:latin typeface="Arial Narrow" pitchFamily="34" charset="0"/>
                        </a:rPr>
                        <a:t>Employment by Labor</a:t>
                      </a:r>
                      <a:r>
                        <a:rPr lang="en-US" sz="1350" b="0" baseline="0" dirty="0" smtClean="0">
                          <a:latin typeface="Arial Narrow" pitchFamily="34" charset="0"/>
                        </a:rPr>
                        <a:t> Category</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Labor statistics</a:t>
                      </a:r>
                      <a:r>
                        <a:rPr lang="en-US" sz="1350" b="0" baseline="0" dirty="0" smtClean="0">
                          <a:latin typeface="Arial Narrow" pitchFamily="34" charset="0"/>
                        </a:rPr>
                        <a:t> by labor category.  Carriers account for hours and provide data according to full time equivalents</a:t>
                      </a: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241.24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350" b="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Groups I &gt; $20M, II, III</a:t>
                      </a:r>
                    </a:p>
                    <a:p>
                      <a:endParaRPr lang="en-US" sz="1350" b="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b="0" dirty="0" smtClean="0">
                          <a:latin typeface="Arial Narrow" pitchFamily="34" charset="0"/>
                        </a:rPr>
                        <a:t>None</a:t>
                      </a:r>
                    </a:p>
                  </a:txBody>
                  <a:tcPr/>
                </a:tc>
              </a:tr>
              <a:tr h="0">
                <a:tc>
                  <a:txBody>
                    <a:bodyPr/>
                    <a:lstStyle/>
                    <a:p>
                      <a:endParaRPr lang="en-US" sz="1350" b="0" dirty="0">
                        <a:latin typeface="Arial Narrow" pitchFamily="34" charset="0"/>
                      </a:endParaRPr>
                    </a:p>
                  </a:txBody>
                  <a:tcPr/>
                </a:tc>
                <a:tc>
                  <a:txBody>
                    <a:bodyPr/>
                    <a:lstStyle/>
                    <a:p>
                      <a:endParaRPr lang="en-US" sz="1350" b="0" dirty="0">
                        <a:latin typeface="Arial Narrow" pitchFamily="34" charset="0"/>
                      </a:endParaRPr>
                    </a:p>
                  </a:txBody>
                  <a:tcPr/>
                </a:tc>
                <a:tc>
                  <a:txBody>
                    <a:bodyPr/>
                    <a:lstStyle/>
                    <a:p>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350" b="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350" b="0" dirty="0" smtClean="0">
                        <a:latin typeface="Arial Narrow" pitchFamily="34" charset="0"/>
                      </a:endParaRPr>
                    </a:p>
                  </a:txBody>
                  <a:tcPr/>
                </a:tc>
                <a:tc>
                  <a:txBody>
                    <a:bodyPr/>
                    <a:lstStyle/>
                    <a:p>
                      <a:endParaRPr lang="en-US" sz="1350" b="0" dirty="0" smtClean="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350" b="0" dirty="0" smtClean="0">
                        <a:latin typeface="Arial Narrow"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93725"/>
          </a:xfrm>
        </p:spPr>
        <p:txBody>
          <a:bodyPr/>
          <a:lstStyle/>
          <a:p>
            <a:r>
              <a:rPr lang="en-US" dirty="0" smtClean="0"/>
              <a:t>Financials - Summary at a glance (cont.)</a:t>
            </a:r>
            <a:endParaRPr lang="en-US" dirty="0"/>
          </a:p>
        </p:txBody>
      </p:sp>
      <p:sp>
        <p:nvSpPr>
          <p:cNvPr id="3" name="Content Placeholder 2"/>
          <p:cNvSpPr>
            <a:spLocks noGrp="1"/>
          </p:cNvSpPr>
          <p:nvPr>
            <p:ph idx="1"/>
          </p:nvPr>
        </p:nvSpPr>
        <p:spPr>
          <a:xfrm>
            <a:off x="457200" y="609600"/>
            <a:ext cx="8229600" cy="4343400"/>
          </a:xfrm>
        </p:spPr>
        <p:txBody>
          <a:bodyPr/>
          <a:lstStyle/>
          <a:p>
            <a:pPr eaLnBrk="1" hangingPunct="1">
              <a:spcBef>
                <a:spcPct val="0"/>
              </a:spcBef>
              <a:buFontTx/>
              <a:buNone/>
              <a:defRPr/>
            </a:pPr>
            <a:r>
              <a:rPr lang="en-US" sz="1800" dirty="0" smtClean="0"/>
              <a:t>Additional forms with no P or B:</a:t>
            </a:r>
          </a:p>
          <a:p>
            <a:pPr eaLnBrk="1" hangingPunct="1">
              <a:spcBef>
                <a:spcPct val="0"/>
              </a:spcBef>
              <a:buFontTx/>
              <a:buNone/>
              <a:defRPr/>
            </a:pPr>
            <a:endParaRPr lang="en-US" sz="2800" dirty="0" smtClean="0"/>
          </a:p>
          <a:p>
            <a:endParaRPr lang="en-US" dirty="0"/>
          </a:p>
        </p:txBody>
      </p:sp>
      <p:graphicFrame>
        <p:nvGraphicFramePr>
          <p:cNvPr id="5" name="Table 4"/>
          <p:cNvGraphicFramePr>
            <a:graphicFrameLocks noGrp="1"/>
          </p:cNvGraphicFramePr>
          <p:nvPr/>
        </p:nvGraphicFramePr>
        <p:xfrm>
          <a:off x="533400" y="963037"/>
          <a:ext cx="8153400" cy="4970776"/>
        </p:xfrm>
        <a:graphic>
          <a:graphicData uri="http://schemas.openxmlformats.org/drawingml/2006/table">
            <a:tbl>
              <a:tblPr firstRow="1" bandRow="1">
                <a:tableStyleId>{5C22544A-7EE6-4342-B048-85BDC9FD1C3A}</a:tableStyleId>
              </a:tblPr>
              <a:tblGrid>
                <a:gridCol w="533400"/>
                <a:gridCol w="533400"/>
                <a:gridCol w="1371600"/>
                <a:gridCol w="2220686"/>
                <a:gridCol w="903514"/>
                <a:gridCol w="1676400"/>
                <a:gridCol w="914400"/>
              </a:tblGrid>
              <a:tr h="332363">
                <a:tc>
                  <a:txBody>
                    <a:bodyPr/>
                    <a:lstStyle/>
                    <a:p>
                      <a:endParaRPr lang="en-US" sz="1200" dirty="0">
                        <a:latin typeface="Arial Narrow" pitchFamily="34" charset="0"/>
                      </a:endParaRPr>
                    </a:p>
                  </a:txBody>
                  <a:tcPr/>
                </a:tc>
                <a:tc>
                  <a:txBody>
                    <a:bodyPr/>
                    <a:lstStyle/>
                    <a:p>
                      <a:r>
                        <a:rPr lang="en-US" sz="1200" dirty="0" smtClean="0">
                          <a:latin typeface="Arial Narrow" pitchFamily="34" charset="0"/>
                        </a:rPr>
                        <a:t>Freq</a:t>
                      </a:r>
                    </a:p>
                  </a:txBody>
                  <a:tcPr/>
                </a:tc>
                <a:tc>
                  <a:txBody>
                    <a:bodyPr/>
                    <a:lstStyle/>
                    <a:p>
                      <a:r>
                        <a:rPr lang="en-US" sz="1200" dirty="0" smtClean="0">
                          <a:latin typeface="Arial Narrow" pitchFamily="34" charset="0"/>
                        </a:rPr>
                        <a:t>Name</a:t>
                      </a:r>
                      <a:endParaRPr lang="en-US" sz="1200" dirty="0">
                        <a:latin typeface="Arial Narrow" pitchFamily="34" charset="0"/>
                      </a:endParaRPr>
                    </a:p>
                  </a:txBody>
                  <a:tcPr/>
                </a:tc>
                <a:tc>
                  <a:txBody>
                    <a:bodyPr/>
                    <a:lstStyle/>
                    <a:p>
                      <a:r>
                        <a:rPr lang="en-US" sz="1200" dirty="0" smtClean="0">
                          <a:latin typeface="Arial Narrow" pitchFamily="34" charset="0"/>
                        </a:rPr>
                        <a:t>Represents</a:t>
                      </a:r>
                      <a:endParaRPr lang="en-US" sz="1200" dirty="0">
                        <a:latin typeface="Arial Narrow" pitchFamily="34" charset="0"/>
                      </a:endParaRPr>
                    </a:p>
                  </a:txBody>
                  <a:tcPr/>
                </a:tc>
                <a:tc>
                  <a:txBody>
                    <a:bodyPr/>
                    <a:lstStyle/>
                    <a:p>
                      <a:r>
                        <a:rPr lang="en-US" sz="1200" dirty="0" smtClean="0">
                          <a:latin typeface="Arial Narrow" pitchFamily="34" charset="0"/>
                        </a:rPr>
                        <a:t>Regulation</a:t>
                      </a:r>
                      <a:endParaRPr lang="en-US" sz="1200" dirty="0">
                        <a:latin typeface="Arial Narrow" pitchFamily="34" charset="0"/>
                      </a:endParaRPr>
                    </a:p>
                  </a:txBody>
                  <a:tcPr/>
                </a:tc>
                <a:tc>
                  <a:txBody>
                    <a:bodyPr/>
                    <a:lstStyle/>
                    <a:p>
                      <a:r>
                        <a:rPr lang="en-US" sz="1200" dirty="0" smtClean="0">
                          <a:latin typeface="Arial Narrow" pitchFamily="34" charset="0"/>
                        </a:rPr>
                        <a:t>Who files</a:t>
                      </a:r>
                      <a:endParaRPr lang="en-US" sz="1200" dirty="0">
                        <a:latin typeface="Arial Narrow" pitchFamily="34" charset="0"/>
                      </a:endParaRPr>
                    </a:p>
                  </a:txBody>
                  <a:tcPr/>
                </a:tc>
                <a:tc>
                  <a:txBody>
                    <a:bodyPr/>
                    <a:lstStyle/>
                    <a:p>
                      <a:r>
                        <a:rPr lang="en-US" sz="1200" baseline="0" dirty="0" smtClean="0">
                          <a:latin typeface="Arial Narrow" pitchFamily="34" charset="0"/>
                        </a:rPr>
                        <a:t>Restrictions</a:t>
                      </a:r>
                      <a:endParaRPr lang="en-US" sz="1200" dirty="0">
                        <a:latin typeface="Arial Narrow" pitchFamily="34" charset="0"/>
                      </a:endParaRPr>
                    </a:p>
                  </a:txBody>
                  <a:tcPr/>
                </a:tc>
              </a:tr>
              <a:tr h="512287">
                <a:tc>
                  <a:txBody>
                    <a:bodyPr/>
                    <a:lstStyle/>
                    <a:p>
                      <a:r>
                        <a:rPr lang="en-US" sz="1200" dirty="0" smtClean="0">
                          <a:latin typeface="Arial Narrow" pitchFamily="34" charset="0"/>
                        </a:rPr>
                        <a:t>T-8</a:t>
                      </a:r>
                      <a:endParaRPr lang="en-US" sz="1200" dirty="0">
                        <a:latin typeface="Arial Narrow" pitchFamily="34" charset="0"/>
                      </a:endParaRPr>
                    </a:p>
                  </a:txBody>
                  <a:tcPr/>
                </a:tc>
                <a:tc>
                  <a:txBody>
                    <a:bodyPr/>
                    <a:lstStyle/>
                    <a:p>
                      <a:r>
                        <a:rPr lang="en-US" sz="1200" dirty="0" smtClean="0">
                          <a:latin typeface="Arial Narrow" pitchFamily="34" charset="0"/>
                        </a:rPr>
                        <a:t>A</a:t>
                      </a:r>
                      <a:endParaRPr lang="en-US" sz="1200" dirty="0">
                        <a:latin typeface="Arial Narrow" pitchFamily="34" charset="0"/>
                      </a:endParaRPr>
                    </a:p>
                  </a:txBody>
                  <a:tcPr/>
                </a:tc>
                <a:tc>
                  <a:txBody>
                    <a:bodyPr/>
                    <a:lstStyle/>
                    <a:p>
                      <a:r>
                        <a:rPr lang="en-US" sz="1200" dirty="0" smtClean="0">
                          <a:latin typeface="Arial Narrow" pitchFamily="34" charset="0"/>
                        </a:rPr>
                        <a:t>Report of All-Cargo Operations</a:t>
                      </a:r>
                      <a:endParaRPr lang="en-US" sz="1200" dirty="0">
                        <a:latin typeface="Arial Narrow" pitchFamily="34" charset="0"/>
                      </a:endParaRPr>
                    </a:p>
                  </a:txBody>
                  <a:tcPr/>
                </a:tc>
                <a:tc>
                  <a:txBody>
                    <a:bodyPr/>
                    <a:lstStyle/>
                    <a:p>
                      <a:r>
                        <a:rPr lang="en-US" sz="1200" dirty="0" smtClean="0">
                          <a:latin typeface="Arial Narrow" pitchFamily="34" charset="0"/>
                        </a:rPr>
                        <a:t>Summary of financial  and traffic activity for the year.</a:t>
                      </a:r>
                    </a:p>
                  </a:txBody>
                  <a:tcPr/>
                </a:tc>
                <a:tc>
                  <a:txBody>
                    <a:bodyPr/>
                    <a:lstStyle/>
                    <a:p>
                      <a:r>
                        <a:rPr lang="en-US" sz="1200" dirty="0" smtClean="0">
                          <a:latin typeface="Arial Narrow" pitchFamily="34" charset="0"/>
                        </a:rPr>
                        <a:t>241.25</a:t>
                      </a:r>
                      <a:endParaRPr lang="en-US" sz="1200" dirty="0">
                        <a:latin typeface="Arial Narrow" pitchFamily="34" charset="0"/>
                      </a:endParaRPr>
                    </a:p>
                  </a:txBody>
                  <a:tcPr/>
                </a:tc>
                <a:tc>
                  <a:txBody>
                    <a:bodyPr/>
                    <a:lstStyle/>
                    <a:p>
                      <a:r>
                        <a:rPr lang="en-US" sz="1200" dirty="0" smtClean="0">
                          <a:latin typeface="Arial Narrow" pitchFamily="34" charset="0"/>
                        </a:rPr>
                        <a:t>Carriers</a:t>
                      </a:r>
                      <a:r>
                        <a:rPr lang="en-US" sz="1200" baseline="0" dirty="0" smtClean="0">
                          <a:latin typeface="Arial Narrow" pitchFamily="34" charset="0"/>
                        </a:rPr>
                        <a:t> Operating all cargo service</a:t>
                      </a:r>
                      <a:endParaRPr lang="en-US" sz="1200" dirty="0">
                        <a:latin typeface="Arial Narrow" pitchFamily="34" charset="0"/>
                      </a:endParaRPr>
                    </a:p>
                  </a:txBody>
                  <a:tcPr/>
                </a:tc>
                <a:tc>
                  <a:txBody>
                    <a:bodyPr/>
                    <a:lstStyle/>
                    <a:p>
                      <a:r>
                        <a:rPr lang="en-US" sz="1200" dirty="0" smtClean="0">
                          <a:latin typeface="Arial Narrow" pitchFamily="34" charset="0"/>
                        </a:rPr>
                        <a:t>None</a:t>
                      </a:r>
                      <a:endParaRPr lang="en-US" sz="1200" dirty="0">
                        <a:latin typeface="Arial Narrow" pitchFamily="34" charset="0"/>
                      </a:endParaRPr>
                    </a:p>
                  </a:txBody>
                  <a:tcPr/>
                </a:tc>
              </a:tr>
              <a:tr h="677698">
                <a:tc>
                  <a:txBody>
                    <a:bodyPr/>
                    <a:lstStyle/>
                    <a:p>
                      <a:r>
                        <a:rPr lang="en-US" sz="1200" dirty="0" smtClean="0">
                          <a:latin typeface="Arial Narrow" pitchFamily="34" charset="0"/>
                        </a:rPr>
                        <a:t>291A</a:t>
                      </a:r>
                      <a:endParaRPr lang="en-US" sz="1200" dirty="0">
                        <a:latin typeface="Arial Narrow" pitchFamily="34" charset="0"/>
                      </a:endParaRPr>
                    </a:p>
                  </a:txBody>
                  <a:tcPr/>
                </a:tc>
                <a:tc>
                  <a:txBody>
                    <a:bodyPr/>
                    <a:lstStyle/>
                    <a:p>
                      <a:r>
                        <a:rPr lang="en-US" sz="1200" dirty="0" smtClean="0">
                          <a:latin typeface="Arial Narrow" pitchFamily="34" charset="0"/>
                        </a:rPr>
                        <a:t>A</a:t>
                      </a:r>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Statement of Operations (income statement)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Statement of Operations – Domestic All-Cargo</a:t>
                      </a:r>
                      <a:endParaRPr lang="en-US" sz="1200" dirty="0">
                        <a:latin typeface="Arial Narrow" pitchFamily="34" charset="0"/>
                      </a:endParaRPr>
                    </a:p>
                  </a:txBody>
                  <a:tcPr/>
                </a:tc>
                <a:tc>
                  <a:txBody>
                    <a:bodyPr/>
                    <a:lstStyle/>
                    <a:p>
                      <a:r>
                        <a:rPr lang="en-US" sz="1200" dirty="0" smtClean="0">
                          <a:latin typeface="Arial Narrow" pitchFamily="34" charset="0"/>
                        </a:rPr>
                        <a:t>291.45</a:t>
                      </a:r>
                      <a:endParaRPr lang="en-US" sz="1200" dirty="0">
                        <a:latin typeface="Arial Narrow" pitchFamily="34" charset="0"/>
                      </a:endParaRPr>
                    </a:p>
                  </a:txBody>
                  <a:tcPr/>
                </a:tc>
                <a:tc>
                  <a:txBody>
                    <a:bodyPr/>
                    <a:lstStyle/>
                    <a:p>
                      <a:r>
                        <a:rPr lang="en-US" sz="1200" dirty="0" smtClean="0">
                          <a:latin typeface="Arial Narrow" pitchFamily="34" charset="0"/>
                        </a:rPr>
                        <a:t>For Domestic all cargo operations (presently none)</a:t>
                      </a:r>
                      <a:endParaRPr lang="en-US" sz="1200" dirty="0">
                        <a:latin typeface="Arial Narrow" pitchFamily="34" charset="0"/>
                      </a:endParaRPr>
                    </a:p>
                  </a:txBody>
                  <a:tcPr/>
                </a:tc>
                <a:tc>
                  <a:txBody>
                    <a:bodyPr/>
                    <a:lstStyle/>
                    <a:p>
                      <a:r>
                        <a:rPr lang="en-US" sz="1200" dirty="0" smtClean="0">
                          <a:latin typeface="Arial Narrow" pitchFamily="34" charset="0"/>
                        </a:rPr>
                        <a:t>None</a:t>
                      </a:r>
                      <a:endParaRPr lang="en-US" sz="1200" dirty="0">
                        <a:latin typeface="Arial Narrow" pitchFamily="34" charset="0"/>
                      </a:endParaRPr>
                    </a:p>
                  </a:txBody>
                  <a:tcPr/>
                </a:tc>
              </a:tr>
              <a:tr h="770102">
                <a:tc>
                  <a:txBody>
                    <a:bodyPr/>
                    <a:lstStyle/>
                    <a:p>
                      <a:r>
                        <a:rPr lang="en-US" sz="1200" dirty="0" smtClean="0">
                          <a:latin typeface="Arial Narrow" pitchFamily="34" charset="0"/>
                        </a:rPr>
                        <a:t>183</a:t>
                      </a:r>
                      <a:endParaRPr lang="en-US" sz="1200" dirty="0">
                        <a:latin typeface="Arial Narrow" pitchFamily="34" charset="0"/>
                      </a:endParaRPr>
                    </a:p>
                  </a:txBody>
                  <a:tcPr/>
                </a:tc>
                <a:tc>
                  <a:txBody>
                    <a:bodyPr/>
                    <a:lstStyle/>
                    <a:p>
                      <a:r>
                        <a:rPr lang="en-US" sz="1200" dirty="0" smtClean="0">
                          <a:latin typeface="Arial Narrow" pitchFamily="34" charset="0"/>
                        </a:rPr>
                        <a:t>M</a:t>
                      </a:r>
                      <a:endParaRPr lang="en-US" sz="1200" dirty="0">
                        <a:latin typeface="Arial Narrow" pitchFamily="34" charset="0"/>
                      </a:endParaRPr>
                    </a:p>
                  </a:txBody>
                  <a:tcPr/>
                </a:tc>
                <a:tc>
                  <a:txBody>
                    <a:bodyPr/>
                    <a:lstStyle/>
                    <a:p>
                      <a:r>
                        <a:rPr lang="en-US" sz="1200" dirty="0" smtClean="0">
                          <a:latin typeface="Arial Narrow" pitchFamily="34" charset="0"/>
                        </a:rPr>
                        <a:t>Report of Extension of Credit to Political Candidates</a:t>
                      </a:r>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When a political candidate has</a:t>
                      </a:r>
                      <a:r>
                        <a:rPr lang="en-US" sz="1200" baseline="0" dirty="0" smtClean="0">
                          <a:latin typeface="Arial Narrow" pitchFamily="34" charset="0"/>
                        </a:rPr>
                        <a:t> an outstanding credit  of over $5,000.  The carriers keep submitted until the balance goes below $5K</a:t>
                      </a:r>
                      <a:endParaRPr lang="en-US" sz="1200" dirty="0">
                        <a:latin typeface="Arial Narrow" pitchFamily="34" charset="0"/>
                      </a:endParaRPr>
                    </a:p>
                  </a:txBody>
                  <a:tcPr/>
                </a:tc>
                <a:tc>
                  <a:txBody>
                    <a:bodyPr/>
                    <a:lstStyle/>
                    <a:p>
                      <a:r>
                        <a:rPr lang="en-US" sz="1200" dirty="0" smtClean="0">
                          <a:latin typeface="Arial Narrow" pitchFamily="34" charset="0"/>
                        </a:rPr>
                        <a:t>374A</a:t>
                      </a:r>
                      <a:endParaRPr lang="en-US" sz="1200" dirty="0">
                        <a:latin typeface="Arial Narrow" pitchFamily="34" charset="0"/>
                      </a:endParaRPr>
                    </a:p>
                  </a:txBody>
                  <a:tcPr/>
                </a:tc>
                <a:tc>
                  <a:txBody>
                    <a:bodyPr/>
                    <a:lstStyle/>
                    <a:p>
                      <a:r>
                        <a:rPr lang="en-US" sz="1200" dirty="0" smtClean="0">
                          <a:latin typeface="Arial Narrow" pitchFamily="34" charset="0"/>
                        </a:rPr>
                        <a:t>Group s</a:t>
                      </a:r>
                      <a:r>
                        <a:rPr lang="en-US" sz="1200" baseline="0" dirty="0" smtClean="0">
                          <a:latin typeface="Arial Narrow" pitchFamily="34" charset="0"/>
                        </a:rPr>
                        <a:t> I, II, and III</a:t>
                      </a:r>
                      <a:endParaRPr lang="en-US" sz="1200" dirty="0">
                        <a:latin typeface="Arial Narrow" pitchFamily="34" charset="0"/>
                      </a:endParaRPr>
                    </a:p>
                  </a:txBody>
                  <a:tcPr/>
                </a:tc>
                <a:tc>
                  <a:txBody>
                    <a:bodyPr/>
                    <a:lstStyle/>
                    <a:p>
                      <a:r>
                        <a:rPr lang="en-US" sz="1200" dirty="0" smtClean="0">
                          <a:latin typeface="Arial Narrow" pitchFamily="34" charset="0"/>
                        </a:rPr>
                        <a:t>None</a:t>
                      </a:r>
                      <a:endParaRPr lang="en-US" sz="1200" dirty="0">
                        <a:latin typeface="Arial Narrow" pitchFamily="34" charset="0"/>
                      </a:endParaRPr>
                    </a:p>
                  </a:txBody>
                  <a:tcPr/>
                </a:tc>
              </a:tr>
              <a:tr h="688031">
                <a:tc>
                  <a:txBody>
                    <a:bodyPr/>
                    <a:lstStyle/>
                    <a:p>
                      <a:r>
                        <a:rPr lang="en-US" sz="1200" dirty="0" smtClean="0">
                          <a:latin typeface="Arial Narrow" pitchFamily="34" charset="0"/>
                        </a:rPr>
                        <a:t>AR-248</a:t>
                      </a:r>
                      <a:endParaRPr lang="en-US" sz="1200" dirty="0">
                        <a:latin typeface="Arial Narrow" pitchFamily="34" charset="0"/>
                      </a:endParaRPr>
                    </a:p>
                  </a:txBody>
                  <a:tcPr/>
                </a:tc>
                <a:tc>
                  <a:txBody>
                    <a:bodyPr/>
                    <a:lstStyle/>
                    <a:p>
                      <a:r>
                        <a:rPr lang="en-US" sz="1200" dirty="0" smtClean="0">
                          <a:latin typeface="Arial Narrow" pitchFamily="34" charset="0"/>
                        </a:rPr>
                        <a:t>A</a:t>
                      </a:r>
                      <a:endParaRPr lang="en-US" sz="1200" dirty="0">
                        <a:latin typeface="Arial Narrow" pitchFamily="34" charset="0"/>
                      </a:endParaRPr>
                    </a:p>
                  </a:txBody>
                  <a:tcPr/>
                </a:tc>
                <a:tc>
                  <a:txBody>
                    <a:bodyPr/>
                    <a:lstStyle/>
                    <a:p>
                      <a:r>
                        <a:rPr lang="en-US" sz="1200" dirty="0" smtClean="0">
                          <a:latin typeface="Arial Narrow" pitchFamily="34" charset="0"/>
                        </a:rPr>
                        <a:t>Annual Audit Report</a:t>
                      </a:r>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Copy of annual report or independent outside audit</a:t>
                      </a:r>
                      <a:endParaRPr lang="en-US" sz="1200" dirty="0">
                        <a:latin typeface="Arial Narrow" pitchFamily="34" charset="0"/>
                      </a:endParaRPr>
                    </a:p>
                  </a:txBody>
                  <a:tcPr/>
                </a:tc>
                <a:tc>
                  <a:txBody>
                    <a:bodyPr/>
                    <a:lstStyle/>
                    <a:p>
                      <a:r>
                        <a:rPr lang="en-US" sz="1200" dirty="0" smtClean="0">
                          <a:latin typeface="Arial Narrow" pitchFamily="34" charset="0"/>
                        </a:rPr>
                        <a:t>248.2</a:t>
                      </a:r>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Group s</a:t>
                      </a:r>
                      <a:r>
                        <a:rPr lang="en-US" sz="1200" baseline="0" dirty="0" smtClean="0">
                          <a:latin typeface="Arial Narrow" pitchFamily="34" charset="0"/>
                        </a:rPr>
                        <a:t> I, II, and III</a:t>
                      </a:r>
                      <a:endParaRPr lang="en-US" sz="1200" dirty="0" smtClean="0">
                        <a:latin typeface="Arial Narrow" pitchFamily="34" charset="0"/>
                      </a:endParaRPr>
                    </a:p>
                    <a:p>
                      <a:endParaRPr lang="en-US" sz="1200" dirty="0">
                        <a:latin typeface="Arial Narrow" pitchFamily="34" charset="0"/>
                      </a:endParaRPr>
                    </a:p>
                  </a:txBody>
                  <a:tcPr/>
                </a:tc>
                <a:tc>
                  <a:txBody>
                    <a:bodyPr/>
                    <a:lstStyle/>
                    <a:p>
                      <a:r>
                        <a:rPr lang="en-US" sz="1200" dirty="0" smtClean="0">
                          <a:latin typeface="Arial Narrow" pitchFamily="34" charset="0"/>
                        </a:rPr>
                        <a:t>Held</a:t>
                      </a:r>
                      <a:r>
                        <a:rPr lang="en-US" sz="1200" baseline="0" dirty="0" smtClean="0">
                          <a:latin typeface="Arial Narrow" pitchFamily="34" charset="0"/>
                        </a:rPr>
                        <a:t> confidential  upon carrier  request  </a:t>
                      </a:r>
                      <a:endParaRPr lang="en-US" sz="1200" dirty="0">
                        <a:latin typeface="Arial Narrow" pitchFamily="34" charset="0"/>
                      </a:endParaRPr>
                    </a:p>
                  </a:txBody>
                  <a:tcPr/>
                </a:tc>
              </a:tr>
              <a:tr h="800582">
                <a:tc>
                  <a:txBody>
                    <a:bodyPr/>
                    <a:lstStyle/>
                    <a:p>
                      <a:r>
                        <a:rPr lang="en-US" sz="1200" dirty="0" smtClean="0">
                          <a:latin typeface="Arial Narrow" pitchFamily="34" charset="0"/>
                        </a:rPr>
                        <a:t>A</a:t>
                      </a:r>
                      <a:endParaRPr lang="en-US" sz="1200" dirty="0">
                        <a:latin typeface="Arial Narrow" pitchFamily="34" charset="0"/>
                      </a:endParaRPr>
                    </a:p>
                  </a:txBody>
                  <a:tcPr/>
                </a:tc>
                <a:tc>
                  <a:txBody>
                    <a:bodyPr/>
                    <a:lstStyle/>
                    <a:p>
                      <a:r>
                        <a:rPr lang="en-US" sz="1200" dirty="0" smtClean="0">
                          <a:latin typeface="Arial Narrow" pitchFamily="34" charset="0"/>
                        </a:rPr>
                        <a:t>Q</a:t>
                      </a:r>
                      <a:endParaRPr lang="en-US" sz="1200" dirty="0">
                        <a:latin typeface="Arial Narrow" pitchFamily="34" charset="0"/>
                      </a:endParaRPr>
                    </a:p>
                  </a:txBody>
                  <a:tcPr/>
                </a:tc>
                <a:tc>
                  <a:txBody>
                    <a:bodyPr/>
                    <a:lstStyle/>
                    <a:p>
                      <a:r>
                        <a:rPr lang="en-US" sz="1200" dirty="0" smtClean="0">
                          <a:latin typeface="Arial Narrow" pitchFamily="34" charset="0"/>
                        </a:rPr>
                        <a:t>Report of Financial and Operating Statistics for Large</a:t>
                      </a:r>
                      <a:r>
                        <a:rPr lang="en-US" sz="1200" baseline="0" dirty="0" smtClean="0">
                          <a:latin typeface="Arial Narrow" pitchFamily="34" charset="0"/>
                        </a:rPr>
                        <a:t> </a:t>
                      </a:r>
                      <a:r>
                        <a:rPr lang="en-US" sz="1200" baseline="0" dirty="0" err="1" smtClean="0">
                          <a:latin typeface="Arial Narrow" pitchFamily="34" charset="0"/>
                        </a:rPr>
                        <a:t>Certif</a:t>
                      </a:r>
                      <a:r>
                        <a:rPr lang="en-US" sz="1200" baseline="0" dirty="0" smtClean="0">
                          <a:latin typeface="Arial Narrow" pitchFamily="34" charset="0"/>
                        </a:rPr>
                        <a:t> </a:t>
                      </a:r>
                      <a:r>
                        <a:rPr lang="en-US" sz="1200" baseline="0" dirty="0" err="1" smtClean="0">
                          <a:latin typeface="Arial Narrow" pitchFamily="34" charset="0"/>
                        </a:rPr>
                        <a:t>Carrierrs</a:t>
                      </a:r>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A PDF submittal</a:t>
                      </a:r>
                      <a:r>
                        <a:rPr lang="en-US" sz="1200" baseline="0" dirty="0" smtClean="0">
                          <a:latin typeface="Arial Narrow" pitchFamily="34" charset="0"/>
                        </a:rPr>
                        <a:t> certifying submittals</a:t>
                      </a:r>
                      <a:endParaRPr lang="en-US" sz="1200" dirty="0">
                        <a:latin typeface="Arial Narrow" pitchFamily="34" charset="0"/>
                      </a:endParaRPr>
                    </a:p>
                  </a:txBody>
                  <a:tcPr/>
                </a:tc>
                <a:tc>
                  <a:txBody>
                    <a:bodyPr/>
                    <a:lstStyle/>
                    <a:p>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All</a:t>
                      </a:r>
                    </a:p>
                    <a:p>
                      <a:endParaRPr lang="en-US" sz="1200" dirty="0">
                        <a:latin typeface="Arial Narrow" pitchFamily="34" charset="0"/>
                      </a:endParaRPr>
                    </a:p>
                  </a:txBody>
                  <a:tcPr/>
                </a:tc>
                <a:tc>
                  <a:txBody>
                    <a:bodyPr/>
                    <a:lstStyle/>
                    <a:p>
                      <a:endParaRPr lang="en-US" sz="1200" dirty="0">
                        <a:latin typeface="Arial Narrow" pitchFamily="34" charset="0"/>
                      </a:endParaRPr>
                    </a:p>
                  </a:txBody>
                  <a:tcPr/>
                </a:tc>
              </a:tr>
              <a:tr h="979548">
                <a:tc>
                  <a:txBody>
                    <a:bodyPr/>
                    <a:lstStyle/>
                    <a:p>
                      <a:r>
                        <a:rPr lang="en-US" sz="1200" dirty="0" smtClean="0">
                          <a:latin typeface="Arial Narrow" pitchFamily="34" charset="0"/>
                        </a:rPr>
                        <a:t>ICAO form</a:t>
                      </a:r>
                      <a:r>
                        <a:rPr lang="en-US" sz="1200" baseline="0" dirty="0" smtClean="0">
                          <a:latin typeface="Arial Narrow" pitchFamily="34" charset="0"/>
                        </a:rPr>
                        <a:t> EF</a:t>
                      </a:r>
                      <a:endParaRPr lang="en-US" sz="1200" dirty="0">
                        <a:latin typeface="Arial Narrow" pitchFamily="34" charset="0"/>
                      </a:endParaRPr>
                    </a:p>
                  </a:txBody>
                  <a:tcPr/>
                </a:tc>
                <a:tc>
                  <a:txBody>
                    <a:bodyPr/>
                    <a:lstStyle/>
                    <a:p>
                      <a:r>
                        <a:rPr lang="en-US" sz="1200" dirty="0" smtClean="0">
                          <a:latin typeface="Arial Narrow" pitchFamily="34" charset="0"/>
                        </a:rPr>
                        <a:t>A</a:t>
                      </a:r>
                      <a:endParaRPr lang="en-US" sz="1200" dirty="0">
                        <a:latin typeface="Arial Narrow" pitchFamily="34" charset="0"/>
                      </a:endParaRPr>
                    </a:p>
                  </a:txBody>
                  <a:tcPr/>
                </a:tc>
                <a:tc>
                  <a:txBody>
                    <a:bodyPr/>
                    <a:lstStyle/>
                    <a:p>
                      <a:r>
                        <a:rPr lang="en-US" sz="1200" dirty="0" smtClean="0">
                          <a:latin typeface="Arial Narrow" pitchFamily="34" charset="0"/>
                        </a:rPr>
                        <a:t>Data coming E</a:t>
                      </a:r>
                      <a:endParaRPr lang="en-US" sz="120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Narrow" pitchFamily="34" charset="0"/>
                        </a:rPr>
                        <a:t>We send to ICAO A, B, C,</a:t>
                      </a:r>
                      <a:r>
                        <a:rPr lang="en-US" sz="1200" baseline="0" dirty="0" smtClean="0">
                          <a:latin typeface="Arial Narrow" pitchFamily="34" charset="0"/>
                        </a:rPr>
                        <a:t> and D and our EF</a:t>
                      </a:r>
                      <a:endParaRPr lang="en-US" sz="1200" dirty="0">
                        <a:latin typeface="Arial Narrow" pitchFamily="34" charset="0"/>
                      </a:endParaRPr>
                    </a:p>
                  </a:txBody>
                  <a:tcPr/>
                </a:tc>
                <a:tc>
                  <a:txBody>
                    <a:bodyPr/>
                    <a:lstStyle/>
                    <a:p>
                      <a:endParaRPr lang="en-US" sz="1200" dirty="0">
                        <a:latin typeface="Arial Narrow" pitchFamily="34" charset="0"/>
                      </a:endParaRPr>
                    </a:p>
                  </a:txBody>
                  <a:tcPr/>
                </a:tc>
                <a:tc>
                  <a:txBody>
                    <a:bodyPr/>
                    <a:lstStyle/>
                    <a:p>
                      <a:r>
                        <a:rPr lang="en-US" sz="1200" dirty="0" smtClean="0">
                          <a:latin typeface="Arial Narrow" pitchFamily="34" charset="0"/>
                        </a:rPr>
                        <a:t>Group</a:t>
                      </a:r>
                      <a:r>
                        <a:rPr lang="en-US" sz="1200" baseline="0" dirty="0" smtClean="0">
                          <a:latin typeface="Arial Narrow" pitchFamily="34" charset="0"/>
                        </a:rPr>
                        <a:t> II and III</a:t>
                      </a:r>
                      <a:endParaRPr lang="en-US" sz="1200" dirty="0">
                        <a:latin typeface="Arial Narrow" pitchFamily="34" charset="0"/>
                      </a:endParaRPr>
                    </a:p>
                  </a:txBody>
                  <a:tcPr/>
                </a:tc>
                <a:tc>
                  <a:txBody>
                    <a:bodyPr/>
                    <a:lstStyle/>
                    <a:p>
                      <a:endParaRPr lang="en-US" sz="1200" dirty="0">
                        <a:latin typeface="Arial Narrow"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533400" y="228600"/>
            <a:ext cx="8229600" cy="762000"/>
          </a:xfrm>
        </p:spPr>
        <p:txBody>
          <a:bodyPr/>
          <a:lstStyle/>
          <a:p>
            <a:r>
              <a:rPr lang="en-US" b="1" smtClean="0">
                <a:latin typeface="Tahoma" pitchFamily="34" charset="0"/>
              </a:rPr>
              <a:t>Geographic Entities</a:t>
            </a:r>
          </a:p>
        </p:txBody>
      </p:sp>
      <p:sp>
        <p:nvSpPr>
          <p:cNvPr id="126979" name="Rectangle 3"/>
          <p:cNvSpPr>
            <a:spLocks noGrp="1" noChangeArrowheads="1"/>
          </p:cNvSpPr>
          <p:nvPr>
            <p:ph type="body" idx="1"/>
          </p:nvPr>
        </p:nvSpPr>
        <p:spPr>
          <a:xfrm>
            <a:off x="685800" y="1371600"/>
            <a:ext cx="8229600" cy="4525963"/>
          </a:xfrm>
        </p:spPr>
        <p:txBody>
          <a:bodyPr/>
          <a:lstStyle/>
          <a:p>
            <a:r>
              <a:rPr lang="en-US" dirty="0" smtClean="0"/>
              <a:t>Scheduled Service</a:t>
            </a:r>
          </a:p>
          <a:p>
            <a:pPr marL="657225" lvl="1"/>
            <a:r>
              <a:rPr lang="en-US" dirty="0" smtClean="0"/>
              <a:t>Domestic (includes Canada)</a:t>
            </a:r>
          </a:p>
          <a:p>
            <a:pPr marL="657225" lvl="1"/>
            <a:r>
              <a:rPr lang="en-US" dirty="0" smtClean="0"/>
              <a:t>Operations by the Atlantic Ocean</a:t>
            </a:r>
          </a:p>
          <a:p>
            <a:pPr marL="657225" lvl="1"/>
            <a:r>
              <a:rPr lang="en-US" dirty="0" smtClean="0"/>
              <a:t>Operations by the Pacific Ocean</a:t>
            </a:r>
          </a:p>
          <a:p>
            <a:pPr marL="657225" lvl="1"/>
            <a:r>
              <a:rPr lang="en-US" dirty="0" smtClean="0"/>
              <a:t>Operations to Latin America</a:t>
            </a:r>
          </a:p>
          <a:p>
            <a:r>
              <a:rPr lang="en-US" dirty="0" smtClean="0"/>
              <a:t>Non-scheduled Service</a:t>
            </a:r>
          </a:p>
          <a:p>
            <a:pPr marL="657225" lvl="1"/>
            <a:r>
              <a:rPr lang="en-US" dirty="0" smtClean="0"/>
              <a:t>Domestic</a:t>
            </a:r>
          </a:p>
          <a:p>
            <a:pPr marL="657225" lvl="1"/>
            <a:r>
              <a:rPr lang="en-US" dirty="0" smtClean="0"/>
              <a:t>International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91"/>
          <p:cNvSpPr>
            <a:spLocks noGrp="1" noChangeArrowheads="1"/>
          </p:cNvSpPr>
          <p:nvPr>
            <p:ph type="title"/>
          </p:nvPr>
        </p:nvSpPr>
        <p:spPr>
          <a:xfrm>
            <a:off x="533400" y="228600"/>
            <a:ext cx="8229600" cy="762000"/>
          </a:xfrm>
        </p:spPr>
        <p:txBody>
          <a:bodyPr/>
          <a:lstStyle/>
          <a:p>
            <a:r>
              <a:rPr lang="en-US" b="1" smtClean="0">
                <a:latin typeface="Tahoma" pitchFamily="34" charset="0"/>
              </a:rPr>
              <a:t>Form 41 Financial Data </a:t>
            </a:r>
            <a:br>
              <a:rPr lang="en-US" b="1" smtClean="0">
                <a:latin typeface="Tahoma" pitchFamily="34" charset="0"/>
              </a:rPr>
            </a:br>
            <a:r>
              <a:rPr lang="en-US" b="1" smtClean="0">
                <a:latin typeface="Tahoma" pitchFamily="34" charset="0"/>
              </a:rPr>
              <a:t>DB 10 Validation Cross Checks </a:t>
            </a:r>
          </a:p>
        </p:txBody>
      </p:sp>
      <p:sp>
        <p:nvSpPr>
          <p:cNvPr id="56323" name="Rectangle 4"/>
          <p:cNvSpPr>
            <a:spLocks noChangeArrowheads="1"/>
          </p:cNvSpPr>
          <p:nvPr/>
        </p:nvSpPr>
        <p:spPr bwMode="auto">
          <a:xfrm>
            <a:off x="762000" y="1524000"/>
            <a:ext cx="8153400" cy="701675"/>
          </a:xfrm>
          <a:prstGeom prst="rect">
            <a:avLst/>
          </a:prstGeom>
          <a:noFill/>
          <a:ln w="12700" cap="sq">
            <a:noFill/>
            <a:miter lim="800000"/>
            <a:headEnd type="none" w="sm" len="sm"/>
            <a:tailEnd type="none" w="sm" len="sm"/>
          </a:ln>
        </p:spPr>
        <p:txBody>
          <a:bodyPr>
            <a:spAutoFit/>
          </a:bodyPr>
          <a:lstStyle/>
          <a:p>
            <a:pPr eaLnBrk="1" hangingPunct="1">
              <a:spcBef>
                <a:spcPct val="0"/>
              </a:spcBef>
              <a:buFontTx/>
              <a:buNone/>
            </a:pPr>
            <a:endParaRPr lang="en-US" sz="2000">
              <a:latin typeface="Verdana" pitchFamily="34" charset="0"/>
            </a:endParaRPr>
          </a:p>
          <a:p>
            <a:pPr eaLnBrk="1" hangingPunct="1">
              <a:spcBef>
                <a:spcPct val="0"/>
              </a:spcBef>
              <a:buFontTx/>
              <a:buNone/>
            </a:pPr>
            <a:endParaRPr lang="en-US" sz="2000">
              <a:latin typeface="Verdana" pitchFamily="34" charset="0"/>
            </a:endParaRPr>
          </a:p>
        </p:txBody>
      </p:sp>
      <p:pic>
        <p:nvPicPr>
          <p:cNvPr id="56324" name="Picture 968"/>
          <p:cNvPicPr>
            <a:picLocks noChangeAspect="1" noChangeArrowheads="1"/>
          </p:cNvPicPr>
          <p:nvPr/>
        </p:nvPicPr>
        <p:blipFill>
          <a:blip r:embed="rId2" cstate="print"/>
          <a:srcRect/>
          <a:stretch>
            <a:fillRect/>
          </a:stretch>
        </p:blipFill>
        <p:spPr bwMode="auto">
          <a:xfrm>
            <a:off x="2362200" y="1295400"/>
            <a:ext cx="6629400" cy="4603750"/>
          </a:xfrm>
          <a:prstGeom prst="rect">
            <a:avLst/>
          </a:prstGeom>
          <a:noFill/>
          <a:ln w="9525" algn="ctr">
            <a:noFill/>
            <a:miter lim="800000"/>
            <a:headEnd/>
            <a:tailEnd/>
          </a:ln>
        </p:spPr>
      </p:pic>
      <p:sp>
        <p:nvSpPr>
          <p:cNvPr id="278473" name="PubOvalCallout"/>
          <p:cNvSpPr>
            <a:spLocks noEditPoints="1" noChangeArrowheads="1"/>
          </p:cNvSpPr>
          <p:nvPr/>
        </p:nvSpPr>
        <p:spPr bwMode="auto">
          <a:xfrm>
            <a:off x="152400" y="1676400"/>
            <a:ext cx="2057400" cy="1981200"/>
          </a:xfrm>
          <a:custGeom>
            <a:avLst/>
            <a:gdLst>
              <a:gd name="G0" fmla="+- 0 0 0"/>
              <a:gd name="G1" fmla="+- 10766 0 0"/>
              <a:gd name="T0" fmla="*/ 10800 w 21600"/>
              <a:gd name="T1" fmla="*/ 0 h 21600"/>
              <a:gd name="T2" fmla="*/ 0 w 21600"/>
              <a:gd name="T3" fmla="*/ 8105 h 21600"/>
              <a:gd name="T4" fmla="*/ 10766 w 21600"/>
              <a:gd name="T5" fmla="*/ 21600 h 21600"/>
              <a:gd name="T6" fmla="*/ 10800 w 21600"/>
              <a:gd name="T7" fmla="*/ 16210 h 21600"/>
              <a:gd name="T8" fmla="*/ 21600 w 21600"/>
              <a:gd name="T9" fmla="*/ 8105 h 21600"/>
              <a:gd name="T10" fmla="*/ 17694720 60000 65536"/>
              <a:gd name="T11" fmla="*/ 11796480 60000 65536"/>
              <a:gd name="T12" fmla="*/ 5898240 60000 65536"/>
              <a:gd name="T13" fmla="*/ 5898240 60000 65536"/>
              <a:gd name="T14" fmla="*/ 0 60000 65536"/>
              <a:gd name="T15" fmla="*/ 3163 w 21600"/>
              <a:gd name="T16" fmla="*/ 2374 h 21600"/>
              <a:gd name="T17" fmla="*/ 18437 w 21600"/>
              <a:gd name="T18" fmla="*/ 13836 h 21600"/>
            </a:gdLst>
            <a:ahLst/>
            <a:cxnLst>
              <a:cxn ang="T10">
                <a:pos x="T0" y="T1"/>
              </a:cxn>
              <a:cxn ang="T11">
                <a:pos x="T2" y="T3"/>
              </a:cxn>
              <a:cxn ang="T12">
                <a:pos x="T4" y="T5"/>
              </a:cxn>
              <a:cxn ang="T13">
                <a:pos x="T6" y="T7"/>
              </a:cxn>
              <a:cxn ang="T14">
                <a:pos x="T8" y="T9"/>
              </a:cxn>
            </a:cxnLst>
            <a:rect l="T15" t="T16" r="T17" b="T18"/>
            <a:pathLst>
              <a:path w="21600" h="21600">
                <a:moveTo>
                  <a:pt x="10766" y="21600"/>
                </a:moveTo>
                <a:lnTo>
                  <a:pt x="9590" y="16158"/>
                </a:lnTo>
                <a:cubicBezTo>
                  <a:pt x="9991" y="16192"/>
                  <a:pt x="10395" y="16210"/>
                  <a:pt x="10800" y="16210"/>
                </a:cubicBezTo>
                <a:cubicBezTo>
                  <a:pt x="16764" y="16210"/>
                  <a:pt x="21600" y="12581"/>
                  <a:pt x="21600" y="8105"/>
                </a:cubicBezTo>
                <a:cubicBezTo>
                  <a:pt x="21600" y="3628"/>
                  <a:pt x="16764" y="0"/>
                  <a:pt x="10800" y="0"/>
                </a:cubicBezTo>
                <a:cubicBezTo>
                  <a:pt x="4835" y="0"/>
                  <a:pt x="0" y="3628"/>
                  <a:pt x="0" y="8105"/>
                </a:cubicBezTo>
                <a:cubicBezTo>
                  <a:pt x="-1" y="10568"/>
                  <a:pt x="1493" y="12898"/>
                  <a:pt x="4057" y="14436"/>
                </a:cubicBez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pPr>
              <a:buFont typeface="Arial" charset="0"/>
              <a:buNone/>
              <a:defRPr/>
            </a:pPr>
            <a:r>
              <a:rPr lang="en-US" sz="1600" dirty="0">
                <a:latin typeface="Arial Narrow" pitchFamily="34" charset="0"/>
              </a:rPr>
              <a:t>Check to ensure same values reported across schedules</a:t>
            </a:r>
          </a:p>
        </p:txBody>
      </p:sp>
      <p:sp>
        <p:nvSpPr>
          <p:cNvPr id="56326" name="Line 970"/>
          <p:cNvSpPr>
            <a:spLocks noChangeShapeType="1"/>
          </p:cNvSpPr>
          <p:nvPr/>
        </p:nvSpPr>
        <p:spPr bwMode="auto">
          <a:xfrm>
            <a:off x="1600200" y="3200400"/>
            <a:ext cx="609600" cy="45720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33400" y="76200"/>
            <a:ext cx="8229600" cy="762000"/>
          </a:xfrm>
        </p:spPr>
        <p:txBody>
          <a:bodyPr/>
          <a:lstStyle/>
          <a:p>
            <a:r>
              <a:rPr lang="en-US" b="1" dirty="0" smtClean="0">
                <a:latin typeface="Tahoma" pitchFamily="34" charset="0"/>
              </a:rPr>
              <a:t>Form 41 Financial Data </a:t>
            </a:r>
            <a:br>
              <a:rPr lang="en-US" b="1" dirty="0" smtClean="0">
                <a:latin typeface="Tahoma" pitchFamily="34" charset="0"/>
              </a:rPr>
            </a:br>
            <a:r>
              <a:rPr lang="en-US" b="1" dirty="0" smtClean="0">
                <a:latin typeface="Tahoma" pitchFamily="34" charset="0"/>
              </a:rPr>
              <a:t>DB 10 Validation Cross Checks (Cont)</a:t>
            </a:r>
          </a:p>
        </p:txBody>
      </p:sp>
      <p:sp>
        <p:nvSpPr>
          <p:cNvPr id="57347" name="Rectangle 3"/>
          <p:cNvSpPr>
            <a:spLocks noChangeArrowheads="1"/>
          </p:cNvSpPr>
          <p:nvPr/>
        </p:nvSpPr>
        <p:spPr bwMode="auto">
          <a:xfrm>
            <a:off x="762000" y="1066800"/>
            <a:ext cx="8153400" cy="701675"/>
          </a:xfrm>
          <a:prstGeom prst="rect">
            <a:avLst/>
          </a:prstGeom>
          <a:noFill/>
          <a:ln w="12700" cap="sq">
            <a:noFill/>
            <a:miter lim="800000"/>
            <a:headEnd type="none" w="sm" len="sm"/>
            <a:tailEnd type="none" w="sm" len="sm"/>
          </a:ln>
        </p:spPr>
        <p:txBody>
          <a:bodyPr>
            <a:spAutoFit/>
          </a:bodyPr>
          <a:lstStyle/>
          <a:p>
            <a:pPr eaLnBrk="1" hangingPunct="1">
              <a:spcBef>
                <a:spcPct val="0"/>
              </a:spcBef>
              <a:buFontTx/>
              <a:buNone/>
            </a:pPr>
            <a:endParaRPr lang="en-US" sz="2000">
              <a:latin typeface="Verdana" pitchFamily="34" charset="0"/>
            </a:endParaRPr>
          </a:p>
          <a:p>
            <a:pPr eaLnBrk="1" hangingPunct="1">
              <a:spcBef>
                <a:spcPct val="0"/>
              </a:spcBef>
              <a:buFontTx/>
              <a:buNone/>
            </a:pPr>
            <a:endParaRPr lang="en-US" sz="2000">
              <a:latin typeface="Verdana" pitchFamily="34" charset="0"/>
            </a:endParaRPr>
          </a:p>
        </p:txBody>
      </p:sp>
      <p:pic>
        <p:nvPicPr>
          <p:cNvPr id="57348" name="Picture 5"/>
          <p:cNvPicPr>
            <a:picLocks noChangeAspect="1" noChangeArrowheads="1"/>
          </p:cNvPicPr>
          <p:nvPr/>
        </p:nvPicPr>
        <p:blipFill>
          <a:blip r:embed="rId2" cstate="print"/>
          <a:srcRect/>
          <a:stretch>
            <a:fillRect/>
          </a:stretch>
        </p:blipFill>
        <p:spPr bwMode="auto">
          <a:xfrm>
            <a:off x="2209800" y="885825"/>
            <a:ext cx="6172200" cy="5064125"/>
          </a:xfrm>
          <a:prstGeom prst="rect">
            <a:avLst/>
          </a:prstGeom>
          <a:noFill/>
          <a:ln w="9525" algn="ctr">
            <a:noFill/>
            <a:miter lim="800000"/>
            <a:headEnd/>
            <a:tailEnd/>
          </a:ln>
        </p:spPr>
      </p:pic>
      <p:sp>
        <p:nvSpPr>
          <p:cNvPr id="282630" name="PubOvalCallout"/>
          <p:cNvSpPr>
            <a:spLocks noEditPoints="1" noChangeArrowheads="1"/>
          </p:cNvSpPr>
          <p:nvPr/>
        </p:nvSpPr>
        <p:spPr bwMode="auto">
          <a:xfrm>
            <a:off x="152400" y="2362200"/>
            <a:ext cx="1981200" cy="2057400"/>
          </a:xfrm>
          <a:custGeom>
            <a:avLst/>
            <a:gdLst>
              <a:gd name="G0" fmla="+- 0 0 0"/>
              <a:gd name="G1" fmla="+- 10766 0 0"/>
              <a:gd name="T0" fmla="*/ 10800 w 21600"/>
              <a:gd name="T1" fmla="*/ 0 h 21600"/>
              <a:gd name="T2" fmla="*/ 0 w 21600"/>
              <a:gd name="T3" fmla="*/ 8105 h 21600"/>
              <a:gd name="T4" fmla="*/ 10766 w 21600"/>
              <a:gd name="T5" fmla="*/ 21600 h 21600"/>
              <a:gd name="T6" fmla="*/ 10800 w 21600"/>
              <a:gd name="T7" fmla="*/ 16210 h 21600"/>
              <a:gd name="T8" fmla="*/ 21600 w 21600"/>
              <a:gd name="T9" fmla="*/ 8105 h 21600"/>
              <a:gd name="T10" fmla="*/ 17694720 60000 65536"/>
              <a:gd name="T11" fmla="*/ 11796480 60000 65536"/>
              <a:gd name="T12" fmla="*/ 5898240 60000 65536"/>
              <a:gd name="T13" fmla="*/ 5898240 60000 65536"/>
              <a:gd name="T14" fmla="*/ 0 60000 65536"/>
              <a:gd name="T15" fmla="*/ 3163 w 21600"/>
              <a:gd name="T16" fmla="*/ 2374 h 21600"/>
              <a:gd name="T17" fmla="*/ 18437 w 21600"/>
              <a:gd name="T18" fmla="*/ 13836 h 21600"/>
            </a:gdLst>
            <a:ahLst/>
            <a:cxnLst>
              <a:cxn ang="T10">
                <a:pos x="T0" y="T1"/>
              </a:cxn>
              <a:cxn ang="T11">
                <a:pos x="T2" y="T3"/>
              </a:cxn>
              <a:cxn ang="T12">
                <a:pos x="T4" y="T5"/>
              </a:cxn>
              <a:cxn ang="T13">
                <a:pos x="T6" y="T7"/>
              </a:cxn>
              <a:cxn ang="T14">
                <a:pos x="T8" y="T9"/>
              </a:cxn>
            </a:cxnLst>
            <a:rect l="T15" t="T16" r="T17" b="T18"/>
            <a:pathLst>
              <a:path w="21600" h="21600">
                <a:moveTo>
                  <a:pt x="10766" y="21600"/>
                </a:moveTo>
                <a:lnTo>
                  <a:pt x="9590" y="16158"/>
                </a:lnTo>
                <a:cubicBezTo>
                  <a:pt x="9991" y="16192"/>
                  <a:pt x="10395" y="16210"/>
                  <a:pt x="10800" y="16210"/>
                </a:cubicBezTo>
                <a:cubicBezTo>
                  <a:pt x="16764" y="16210"/>
                  <a:pt x="21600" y="12581"/>
                  <a:pt x="21600" y="8105"/>
                </a:cubicBezTo>
                <a:cubicBezTo>
                  <a:pt x="21600" y="3628"/>
                  <a:pt x="16764" y="0"/>
                  <a:pt x="10800" y="0"/>
                </a:cubicBezTo>
                <a:cubicBezTo>
                  <a:pt x="4835" y="0"/>
                  <a:pt x="0" y="3628"/>
                  <a:pt x="0" y="8105"/>
                </a:cubicBezTo>
                <a:cubicBezTo>
                  <a:pt x="-1" y="10568"/>
                  <a:pt x="1493" y="12898"/>
                  <a:pt x="4057" y="14436"/>
                </a:cubicBezTo>
                <a:close/>
              </a:path>
            </a:pathLst>
          </a:custGeom>
          <a:solidFill>
            <a:srgbClr val="CCCCFF"/>
          </a:solidFill>
          <a:ln w="9525">
            <a:solidFill>
              <a:srgbClr val="000000"/>
            </a:solidFill>
            <a:miter lim="800000"/>
            <a:headEnd/>
            <a:tailEnd/>
          </a:ln>
          <a:effectLst>
            <a:outerShdw dist="107763" dir="2700000" algn="ctr" rotWithShape="0">
              <a:srgbClr val="808080"/>
            </a:outerShdw>
          </a:effectLst>
        </p:spPr>
        <p:txBody>
          <a:bodyPr/>
          <a:lstStyle/>
          <a:p>
            <a:pPr>
              <a:buFont typeface="Arial" charset="0"/>
              <a:buNone/>
              <a:defRPr/>
            </a:pPr>
            <a:r>
              <a:rPr lang="en-US" sz="1600" dirty="0">
                <a:latin typeface="Arial Narrow" pitchFamily="34" charset="0"/>
              </a:rPr>
              <a:t>Check to ensure same values reported across schedules</a:t>
            </a:r>
          </a:p>
        </p:txBody>
      </p:sp>
      <p:sp>
        <p:nvSpPr>
          <p:cNvPr id="57350" name="Line 8"/>
          <p:cNvSpPr>
            <a:spLocks noChangeShapeType="1"/>
          </p:cNvSpPr>
          <p:nvPr/>
        </p:nvSpPr>
        <p:spPr bwMode="auto">
          <a:xfrm>
            <a:off x="1524000" y="3962400"/>
            <a:ext cx="609600" cy="22860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33400" y="27296"/>
            <a:ext cx="8229600" cy="762000"/>
          </a:xfrm>
        </p:spPr>
        <p:txBody>
          <a:bodyPr/>
          <a:lstStyle/>
          <a:p>
            <a:r>
              <a:rPr lang="en-US" b="1" dirty="0" smtClean="0">
                <a:latin typeface="Tahoma" pitchFamily="34" charset="0"/>
              </a:rPr>
              <a:t>Form 41 Financial Data </a:t>
            </a:r>
            <a:br>
              <a:rPr lang="en-US" b="1" dirty="0" smtClean="0">
                <a:latin typeface="Tahoma" pitchFamily="34" charset="0"/>
              </a:rPr>
            </a:br>
            <a:r>
              <a:rPr lang="en-US" b="1" dirty="0" smtClean="0">
                <a:latin typeface="Tahoma" pitchFamily="34" charset="0"/>
              </a:rPr>
              <a:t>DB 10 Validation Cross Checks </a:t>
            </a:r>
          </a:p>
        </p:txBody>
      </p:sp>
      <p:sp>
        <p:nvSpPr>
          <p:cNvPr id="58371" name="Rectangle 3"/>
          <p:cNvSpPr>
            <a:spLocks noChangeArrowheads="1"/>
          </p:cNvSpPr>
          <p:nvPr/>
        </p:nvSpPr>
        <p:spPr bwMode="auto">
          <a:xfrm>
            <a:off x="762000" y="1219200"/>
            <a:ext cx="8153400" cy="701675"/>
          </a:xfrm>
          <a:prstGeom prst="rect">
            <a:avLst/>
          </a:prstGeom>
          <a:noFill/>
          <a:ln w="12700" cap="sq">
            <a:noFill/>
            <a:miter lim="800000"/>
            <a:headEnd type="none" w="sm" len="sm"/>
            <a:tailEnd type="none" w="sm" len="sm"/>
          </a:ln>
        </p:spPr>
        <p:txBody>
          <a:bodyPr>
            <a:spAutoFit/>
          </a:bodyPr>
          <a:lstStyle/>
          <a:p>
            <a:pPr eaLnBrk="1" hangingPunct="1">
              <a:spcBef>
                <a:spcPct val="0"/>
              </a:spcBef>
              <a:buFontTx/>
              <a:buNone/>
            </a:pPr>
            <a:endParaRPr lang="en-US" sz="2000">
              <a:latin typeface="Verdana" pitchFamily="34" charset="0"/>
            </a:endParaRPr>
          </a:p>
          <a:p>
            <a:pPr eaLnBrk="1" hangingPunct="1">
              <a:spcBef>
                <a:spcPct val="0"/>
              </a:spcBef>
              <a:buFontTx/>
              <a:buNone/>
            </a:pPr>
            <a:endParaRPr lang="en-US" sz="2000">
              <a:latin typeface="Verdana" pitchFamily="34" charset="0"/>
            </a:endParaRPr>
          </a:p>
        </p:txBody>
      </p:sp>
      <p:pic>
        <p:nvPicPr>
          <p:cNvPr id="58372" name="Picture 5"/>
          <p:cNvPicPr>
            <a:picLocks noChangeAspect="1" noChangeArrowheads="1"/>
          </p:cNvPicPr>
          <p:nvPr/>
        </p:nvPicPr>
        <p:blipFill>
          <a:blip r:embed="rId2" cstate="print"/>
          <a:srcRect/>
          <a:stretch>
            <a:fillRect/>
          </a:stretch>
        </p:blipFill>
        <p:spPr bwMode="auto">
          <a:xfrm>
            <a:off x="1447800" y="882650"/>
            <a:ext cx="5395913" cy="513715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33400" y="228600"/>
            <a:ext cx="8229600" cy="762000"/>
          </a:xfrm>
        </p:spPr>
        <p:txBody>
          <a:bodyPr/>
          <a:lstStyle/>
          <a:p>
            <a:r>
              <a:rPr lang="en-US" b="1" smtClean="0">
                <a:latin typeface="Tahoma" pitchFamily="34" charset="0"/>
              </a:rPr>
              <a:t>298c Financial Data</a:t>
            </a:r>
          </a:p>
        </p:txBody>
      </p:sp>
      <p:sp>
        <p:nvSpPr>
          <p:cNvPr id="61443" name="Rectangle 3"/>
          <p:cNvSpPr>
            <a:spLocks noGrp="1" noChangeArrowheads="1"/>
          </p:cNvSpPr>
          <p:nvPr>
            <p:ph type="body" idx="1"/>
          </p:nvPr>
        </p:nvSpPr>
        <p:spPr>
          <a:xfrm>
            <a:off x="685800" y="1371600"/>
            <a:ext cx="8229600" cy="4525963"/>
          </a:xfrm>
        </p:spPr>
        <p:txBody>
          <a:bodyPr/>
          <a:lstStyle/>
          <a:p>
            <a:pPr>
              <a:lnSpc>
                <a:spcPct val="90000"/>
              </a:lnSpc>
            </a:pPr>
            <a:endParaRPr lang="en-US" dirty="0" smtClean="0"/>
          </a:p>
          <a:p>
            <a:pPr>
              <a:lnSpc>
                <a:spcPct val="90000"/>
              </a:lnSpc>
            </a:pPr>
            <a:r>
              <a:rPr lang="en-US" dirty="0" smtClean="0"/>
              <a:t>The regulations requiring the submissions of Schedule F-1 and F-2 are in 14 CFR Part 298 Sections 298.60, and 298.62.</a:t>
            </a:r>
          </a:p>
          <a:p>
            <a:pPr>
              <a:lnSpc>
                <a:spcPct val="90000"/>
              </a:lnSpc>
            </a:pPr>
            <a:endParaRPr lang="en-US" dirty="0" smtClean="0"/>
          </a:p>
          <a:p>
            <a:pPr>
              <a:lnSpc>
                <a:spcPct val="90000"/>
              </a:lnSpc>
            </a:pPr>
            <a:r>
              <a:rPr lang="en-US" dirty="0" smtClean="0"/>
              <a:t>F1 data </a:t>
            </a:r>
          </a:p>
          <a:p>
            <a:pPr marL="657225" lvl="1">
              <a:lnSpc>
                <a:spcPct val="90000"/>
              </a:lnSpc>
            </a:pPr>
            <a:r>
              <a:rPr lang="en-US" dirty="0" smtClean="0"/>
              <a:t>This schedule is submitted by small certificated and commuter air carriers.</a:t>
            </a:r>
          </a:p>
          <a:p>
            <a:pPr marL="657225" lvl="1">
              <a:lnSpc>
                <a:spcPct val="90000"/>
              </a:lnSpc>
            </a:pPr>
            <a:r>
              <a:rPr lang="en-US" dirty="0" smtClean="0"/>
              <a:t>are withheld from public disclosure for 3 years.</a:t>
            </a:r>
          </a:p>
          <a:p>
            <a:pPr>
              <a:lnSpc>
                <a:spcPct val="90000"/>
              </a:lnSpc>
            </a:pPr>
            <a:endParaRPr lang="en-US" dirty="0" smtClean="0"/>
          </a:p>
          <a:p>
            <a:pPr>
              <a:lnSpc>
                <a:spcPct val="90000"/>
              </a:lnSpc>
            </a:pPr>
            <a:r>
              <a:rPr lang="en-US" dirty="0" smtClean="0"/>
              <a:t>F2 data are public.</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93725"/>
          </a:xfrm>
        </p:spPr>
        <p:txBody>
          <a:bodyPr/>
          <a:lstStyle/>
          <a:p>
            <a:r>
              <a:rPr lang="en-US" dirty="0" smtClean="0"/>
              <a:t>Part 298 Summary at a glance</a:t>
            </a:r>
            <a:endParaRPr lang="en-US" dirty="0"/>
          </a:p>
        </p:txBody>
      </p:sp>
      <p:sp>
        <p:nvSpPr>
          <p:cNvPr id="3" name="Content Placeholder 2"/>
          <p:cNvSpPr>
            <a:spLocks noGrp="1"/>
          </p:cNvSpPr>
          <p:nvPr>
            <p:ph idx="1"/>
          </p:nvPr>
        </p:nvSpPr>
        <p:spPr>
          <a:xfrm>
            <a:off x="457200" y="1219200"/>
            <a:ext cx="8229600" cy="838200"/>
          </a:xfrm>
        </p:spPr>
        <p:txBody>
          <a:bodyPr/>
          <a:lstStyle/>
          <a:p>
            <a:pPr eaLnBrk="1" hangingPunct="1">
              <a:spcBef>
                <a:spcPct val="0"/>
              </a:spcBef>
              <a:buFontTx/>
              <a:buNone/>
              <a:defRPr/>
            </a:pPr>
            <a:endParaRPr lang="en-US" sz="2800" dirty="0" smtClean="0"/>
          </a:p>
          <a:p>
            <a:endParaRPr lang="en-US" dirty="0"/>
          </a:p>
        </p:txBody>
      </p:sp>
      <p:graphicFrame>
        <p:nvGraphicFramePr>
          <p:cNvPr id="4" name="Table 3"/>
          <p:cNvGraphicFramePr>
            <a:graphicFrameLocks noGrp="1"/>
          </p:cNvGraphicFramePr>
          <p:nvPr/>
        </p:nvGraphicFramePr>
        <p:xfrm>
          <a:off x="609601" y="1226568"/>
          <a:ext cx="8229599" cy="4836159"/>
        </p:xfrm>
        <a:graphic>
          <a:graphicData uri="http://schemas.openxmlformats.org/drawingml/2006/table">
            <a:tbl>
              <a:tblPr firstRow="1" bandRow="1">
                <a:tableStyleId>{5C22544A-7EE6-4342-B048-85BDC9FD1C3A}</a:tableStyleId>
              </a:tblPr>
              <a:tblGrid>
                <a:gridCol w="808263"/>
                <a:gridCol w="661307"/>
                <a:gridCol w="1768303"/>
                <a:gridCol w="1257926"/>
                <a:gridCol w="968112"/>
                <a:gridCol w="1349114"/>
                <a:gridCol w="1416574"/>
              </a:tblGrid>
              <a:tr h="387756">
                <a:tc>
                  <a:txBody>
                    <a:bodyPr/>
                    <a:lstStyle/>
                    <a:p>
                      <a:endParaRPr lang="en-US" sz="1350" dirty="0">
                        <a:latin typeface="Arial Narrow" pitchFamily="34" charset="0"/>
                      </a:endParaRPr>
                    </a:p>
                  </a:txBody>
                  <a:tcPr/>
                </a:tc>
                <a:tc>
                  <a:txBody>
                    <a:bodyPr/>
                    <a:lstStyle/>
                    <a:p>
                      <a:r>
                        <a:rPr lang="en-US" sz="1350" dirty="0" smtClean="0">
                          <a:latin typeface="Arial Narrow" pitchFamily="34" charset="0"/>
                        </a:rPr>
                        <a:t>Freq</a:t>
                      </a:r>
                      <a:endParaRPr lang="en-US" sz="1350" dirty="0">
                        <a:latin typeface="Arial Narrow" pitchFamily="34" charset="0"/>
                      </a:endParaRPr>
                    </a:p>
                  </a:txBody>
                  <a:tcPr/>
                </a:tc>
                <a:tc>
                  <a:txBody>
                    <a:bodyPr/>
                    <a:lstStyle/>
                    <a:p>
                      <a:r>
                        <a:rPr lang="en-US" sz="1350" dirty="0" smtClean="0">
                          <a:latin typeface="Arial Narrow" pitchFamily="34" charset="0"/>
                        </a:rPr>
                        <a:t>Name</a:t>
                      </a:r>
                      <a:endParaRPr lang="en-US" sz="1350" dirty="0">
                        <a:latin typeface="Arial Narrow" pitchFamily="34" charset="0"/>
                      </a:endParaRPr>
                    </a:p>
                  </a:txBody>
                  <a:tcPr/>
                </a:tc>
                <a:tc>
                  <a:txBody>
                    <a:bodyPr/>
                    <a:lstStyle/>
                    <a:p>
                      <a:r>
                        <a:rPr lang="en-US" sz="1350" dirty="0" smtClean="0">
                          <a:latin typeface="Arial Narrow" pitchFamily="34" charset="0"/>
                        </a:rPr>
                        <a:t>Represents</a:t>
                      </a:r>
                      <a:endParaRPr lang="en-US" sz="1350" dirty="0">
                        <a:latin typeface="Arial Narrow" pitchFamily="34" charset="0"/>
                      </a:endParaRPr>
                    </a:p>
                  </a:txBody>
                  <a:tcPr/>
                </a:tc>
                <a:tc>
                  <a:txBody>
                    <a:bodyPr/>
                    <a:lstStyle/>
                    <a:p>
                      <a:r>
                        <a:rPr lang="en-US" sz="1350" dirty="0" smtClean="0">
                          <a:latin typeface="Arial Narrow" pitchFamily="34" charset="0"/>
                        </a:rPr>
                        <a:t>Regulation</a:t>
                      </a:r>
                      <a:endParaRPr lang="en-US" sz="1350" dirty="0">
                        <a:latin typeface="Arial Narrow" pitchFamily="34" charset="0"/>
                      </a:endParaRPr>
                    </a:p>
                  </a:txBody>
                  <a:tcPr/>
                </a:tc>
                <a:tc>
                  <a:txBody>
                    <a:bodyPr/>
                    <a:lstStyle/>
                    <a:p>
                      <a:r>
                        <a:rPr lang="en-US" sz="1350" dirty="0" smtClean="0">
                          <a:latin typeface="Arial Narrow" pitchFamily="34" charset="0"/>
                        </a:rPr>
                        <a:t>Who files</a:t>
                      </a:r>
                      <a:endParaRPr lang="en-US" sz="1350" dirty="0">
                        <a:latin typeface="Arial Narrow" pitchFamily="34" charset="0"/>
                      </a:endParaRPr>
                    </a:p>
                  </a:txBody>
                  <a:tcPr/>
                </a:tc>
                <a:tc>
                  <a:txBody>
                    <a:bodyPr/>
                    <a:lstStyle/>
                    <a:p>
                      <a:r>
                        <a:rPr lang="en-US" sz="1350" baseline="0" dirty="0" smtClean="0">
                          <a:latin typeface="Arial Narrow" pitchFamily="34" charset="0"/>
                        </a:rPr>
                        <a:t>Restrictions</a:t>
                      </a:r>
                      <a:endParaRPr lang="en-US" sz="1350" dirty="0">
                        <a:latin typeface="Arial Narrow" pitchFamily="34" charset="0"/>
                      </a:endParaRPr>
                    </a:p>
                  </a:txBody>
                  <a:tcPr/>
                </a:tc>
              </a:tr>
              <a:tr h="665733">
                <a:tc>
                  <a:txBody>
                    <a:bodyPr/>
                    <a:lstStyle/>
                    <a:p>
                      <a:r>
                        <a:rPr lang="en-US" sz="1350" dirty="0" smtClean="0">
                          <a:latin typeface="Arial Narrow" pitchFamily="34" charset="0"/>
                        </a:rPr>
                        <a:t>298 C F1</a:t>
                      </a:r>
                      <a:endParaRPr lang="en-US" sz="1350" dirty="0">
                        <a:latin typeface="Arial Narrow" pitchFamily="34" charset="0"/>
                      </a:endParaRPr>
                    </a:p>
                  </a:txBody>
                  <a:tcPr/>
                </a:tc>
                <a:tc>
                  <a:txBody>
                    <a:bodyPr/>
                    <a:lstStyle/>
                    <a:p>
                      <a:r>
                        <a:rPr lang="en-US" sz="1350" dirty="0" smtClean="0">
                          <a:latin typeface="Arial Narrow" pitchFamily="34" charset="0"/>
                        </a:rPr>
                        <a:t>Q</a:t>
                      </a:r>
                      <a:endParaRPr lang="en-US" sz="1350" dirty="0">
                        <a:latin typeface="Arial Narrow" pitchFamily="34" charset="0"/>
                      </a:endParaRPr>
                    </a:p>
                  </a:txBody>
                  <a:tcPr/>
                </a:tc>
                <a:tc>
                  <a:txBody>
                    <a:bodyPr/>
                    <a:lstStyle/>
                    <a:p>
                      <a:r>
                        <a:rPr lang="en-US" sz="1350" dirty="0" smtClean="0">
                          <a:latin typeface="Arial Narrow" pitchFamily="34" charset="0"/>
                        </a:rPr>
                        <a:t>Report</a:t>
                      </a:r>
                      <a:r>
                        <a:rPr lang="en-US" sz="1350" baseline="0" dirty="0" smtClean="0">
                          <a:latin typeface="Arial Narrow" pitchFamily="34" charset="0"/>
                        </a:rPr>
                        <a:t> of Financial Data</a:t>
                      </a:r>
                      <a:r>
                        <a:rPr lang="en-US" sz="1350" dirty="0" smtClean="0">
                          <a:latin typeface="Arial Narrow" pitchFamily="34" charset="0"/>
                        </a:rPr>
                        <a:t>	</a:t>
                      </a:r>
                      <a:endParaRPr lang="en-US" sz="1350" dirty="0">
                        <a:latin typeface="Arial Narrow" pitchFamily="34" charset="0"/>
                      </a:endParaRPr>
                    </a:p>
                  </a:txBody>
                  <a:tcPr/>
                </a:tc>
                <a:tc>
                  <a:txBody>
                    <a:bodyPr/>
                    <a:lstStyle/>
                    <a:p>
                      <a:r>
                        <a:rPr lang="en-US" sz="1350" dirty="0" smtClean="0">
                          <a:latin typeface="Arial Narrow" pitchFamily="34" charset="0"/>
                        </a:rPr>
                        <a:t>Income</a:t>
                      </a:r>
                      <a:r>
                        <a:rPr lang="en-US" sz="1350" baseline="0" dirty="0" smtClean="0">
                          <a:latin typeface="Arial Narrow" pitchFamily="34" charset="0"/>
                        </a:rPr>
                        <a:t> Statement </a:t>
                      </a:r>
                      <a:r>
                        <a:rPr lang="en-US" sz="1350" dirty="0" smtClean="0">
                          <a:latin typeface="Arial Narrow" pitchFamily="34" charset="0"/>
                        </a:rPr>
                        <a:t>for the quarter</a:t>
                      </a:r>
                      <a:endParaRPr lang="en-US" sz="1350" dirty="0">
                        <a:latin typeface="Arial Narrow" pitchFamily="34" charset="0"/>
                      </a:endParaRPr>
                    </a:p>
                  </a:txBody>
                  <a:tcPr/>
                </a:tc>
                <a:tc>
                  <a:txBody>
                    <a:bodyPr/>
                    <a:lstStyle/>
                    <a:p>
                      <a:r>
                        <a:rPr lang="en-US" sz="1350" dirty="0" smtClean="0">
                          <a:latin typeface="Arial Narrow" pitchFamily="34" charset="0"/>
                        </a:rPr>
                        <a:t>298.62</a:t>
                      </a:r>
                      <a:endParaRPr lang="en-US" sz="1350" dirty="0">
                        <a:latin typeface="Arial Narrow" pitchFamily="34" charset="0"/>
                      </a:endParaRPr>
                    </a:p>
                  </a:txBody>
                  <a:tcPr/>
                </a:tc>
                <a:tc>
                  <a:txBody>
                    <a:bodyPr/>
                    <a:lstStyle/>
                    <a:p>
                      <a:r>
                        <a:rPr lang="en-US" sz="1350" dirty="0" smtClean="0">
                          <a:latin typeface="Arial Narrow" pitchFamily="34" charset="0"/>
                        </a:rPr>
                        <a:t>Commuter and Small Certificated Air Carriers</a:t>
                      </a:r>
                      <a:endParaRPr lang="en-US" sz="1350" dirty="0">
                        <a:latin typeface="Arial Narrow" pitchFamily="34" charset="0"/>
                      </a:endParaRPr>
                    </a:p>
                  </a:txBody>
                  <a:tcPr/>
                </a:tc>
                <a:tc>
                  <a:txBody>
                    <a:bodyPr/>
                    <a:lstStyle/>
                    <a:p>
                      <a:r>
                        <a:rPr lang="en-US" sz="1350" dirty="0" smtClean="0">
                          <a:latin typeface="Arial Narrow" pitchFamily="34" charset="0"/>
                        </a:rPr>
                        <a:t>Held</a:t>
                      </a:r>
                      <a:r>
                        <a:rPr lang="en-US" sz="1350" baseline="0" dirty="0" smtClean="0">
                          <a:latin typeface="Arial Narrow" pitchFamily="34" charset="0"/>
                        </a:rPr>
                        <a:t> Confidential for three years</a:t>
                      </a:r>
                      <a:endParaRPr lang="en-US" sz="1350" dirty="0">
                        <a:latin typeface="Arial Narrow" pitchFamily="34" charset="0"/>
                      </a:endParaRPr>
                    </a:p>
                  </a:txBody>
                  <a:tcPr/>
                </a:tc>
              </a:tr>
              <a:tr h="918900">
                <a:tc>
                  <a:txBody>
                    <a:bodyPr/>
                    <a:lstStyle/>
                    <a:p>
                      <a:r>
                        <a:rPr lang="en-US" sz="1350" dirty="0" smtClean="0">
                          <a:latin typeface="Arial Narrow" pitchFamily="34" charset="0"/>
                        </a:rPr>
                        <a:t>298 C F2 for AK Carriers</a:t>
                      </a:r>
                      <a:endParaRPr lang="en-US" sz="1350" dirty="0">
                        <a:latin typeface="Arial Narrow" pitchFamily="34" charset="0"/>
                      </a:endParaRPr>
                    </a:p>
                  </a:txBody>
                  <a:tcPr/>
                </a:tc>
                <a:tc>
                  <a:txBody>
                    <a:bodyPr/>
                    <a:lstStyle/>
                    <a:p>
                      <a:r>
                        <a:rPr lang="en-US" sz="1350" dirty="0" smtClean="0">
                          <a:latin typeface="Arial Narrow" pitchFamily="34" charset="0"/>
                        </a:rPr>
                        <a:t>Q</a:t>
                      </a:r>
                      <a:endParaRPr lang="en-US" sz="1350" dirty="0">
                        <a:latin typeface="Arial Narrow" pitchFamily="34" charset="0"/>
                      </a:endParaRPr>
                    </a:p>
                  </a:txBody>
                  <a:tcPr/>
                </a:tc>
                <a:tc>
                  <a:txBody>
                    <a:bodyPr/>
                    <a:lstStyle/>
                    <a:p>
                      <a:r>
                        <a:rPr lang="en-US" sz="1350" dirty="0" smtClean="0">
                          <a:latin typeface="Arial Narrow" pitchFamily="34" charset="0"/>
                        </a:rPr>
                        <a:t>Report of Aircraft Operating Expenses &amp; Related Statistics</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Operating</a:t>
                      </a:r>
                      <a:r>
                        <a:rPr lang="en-US" sz="1350" baseline="0" dirty="0" smtClean="0">
                          <a:latin typeface="Arial Narrow" pitchFamily="34" charset="0"/>
                        </a:rPr>
                        <a:t> expenses and related statistics for the quarter</a:t>
                      </a:r>
                      <a:endParaRPr lang="en-US" sz="1350" dirty="0">
                        <a:latin typeface="Arial Narrow" pitchFamily="34" charset="0"/>
                      </a:endParaRPr>
                    </a:p>
                  </a:txBody>
                  <a:tcPr/>
                </a:tc>
                <a:tc>
                  <a:txBody>
                    <a:bodyPr/>
                    <a:lstStyle/>
                    <a:p>
                      <a:r>
                        <a:rPr lang="en-US" sz="1350" dirty="0" smtClean="0">
                          <a:latin typeface="Arial Narrow" pitchFamily="34" charset="0"/>
                        </a:rPr>
                        <a:t>298.63</a:t>
                      </a:r>
                      <a:endParaRPr lang="en-US" sz="1350" dirty="0">
                        <a:latin typeface="Arial Narrow" pitchFamily="34" charset="0"/>
                      </a:endParaRPr>
                    </a:p>
                  </a:txBody>
                  <a:tcPr/>
                </a:tc>
                <a:tc>
                  <a:txBody>
                    <a:bodyPr/>
                    <a:lstStyle/>
                    <a:p>
                      <a:r>
                        <a:rPr lang="en-US" sz="1350" dirty="0" smtClean="0">
                          <a:latin typeface="Arial Narrow" pitchFamily="34" charset="0"/>
                        </a:rPr>
                        <a:t>Small Certificated Air Carriers  Operating in AK</a:t>
                      </a:r>
                      <a:endParaRPr lang="en-US" sz="1350" dirty="0">
                        <a:latin typeface="Arial Narrow" pitchFamily="34" charset="0"/>
                      </a:endParaRPr>
                    </a:p>
                  </a:txBody>
                  <a:tcPr/>
                </a:tc>
                <a:tc>
                  <a:txBody>
                    <a:bodyPr/>
                    <a:lstStyle/>
                    <a:p>
                      <a:r>
                        <a:rPr lang="en-US" sz="1350" dirty="0" smtClean="0">
                          <a:latin typeface="Arial Narrow" pitchFamily="34" charset="0"/>
                        </a:rPr>
                        <a:t>None</a:t>
                      </a:r>
                      <a:endParaRPr lang="en-US" sz="1350" dirty="0">
                        <a:latin typeface="Arial Narrow" pitchFamily="34" charset="0"/>
                      </a:endParaRPr>
                    </a:p>
                  </a:txBody>
                  <a:tcPr/>
                </a:tc>
              </a:tr>
              <a:tr h="951881">
                <a:tc>
                  <a:txBody>
                    <a:bodyPr/>
                    <a:lstStyle/>
                    <a:p>
                      <a:r>
                        <a:rPr lang="en-US" sz="1350" dirty="0" smtClean="0">
                          <a:latin typeface="Arial Narrow" pitchFamily="34" charset="0"/>
                        </a:rPr>
                        <a:t>298 C F2  for non AK</a:t>
                      </a:r>
                      <a:r>
                        <a:rPr lang="en-US" sz="1350" baseline="0" dirty="0" smtClean="0">
                          <a:latin typeface="Arial Narrow" pitchFamily="34" charset="0"/>
                        </a:rPr>
                        <a:t> Carriers</a:t>
                      </a:r>
                      <a:endParaRPr lang="en-US" sz="1350" dirty="0">
                        <a:latin typeface="Arial Narrow" pitchFamily="34" charset="0"/>
                      </a:endParaRPr>
                    </a:p>
                  </a:txBody>
                  <a:tcPr/>
                </a:tc>
                <a:tc>
                  <a:txBody>
                    <a:bodyPr/>
                    <a:lstStyle/>
                    <a:p>
                      <a:r>
                        <a:rPr lang="en-US" sz="1350" dirty="0" smtClean="0">
                          <a:latin typeface="Arial Narrow" pitchFamily="34" charset="0"/>
                        </a:rPr>
                        <a:t>Q</a:t>
                      </a:r>
                      <a:endParaRPr lang="en-US" sz="1350" dirty="0">
                        <a:latin typeface="Arial Narrow" pitchFamily="34" charset="0"/>
                      </a:endParaRPr>
                    </a:p>
                  </a:txBody>
                  <a:tcPr/>
                </a:tc>
                <a:tc>
                  <a:txBody>
                    <a:bodyPr/>
                    <a:lstStyle/>
                    <a:p>
                      <a:r>
                        <a:rPr lang="en-US" sz="1350" dirty="0" smtClean="0">
                          <a:latin typeface="Arial Narrow" pitchFamily="34" charset="0"/>
                        </a:rPr>
                        <a:t>Report of Aircraft Operating Expenses &amp; Related Statistics</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Operating</a:t>
                      </a:r>
                      <a:r>
                        <a:rPr lang="en-US" sz="1350" baseline="0" dirty="0" smtClean="0">
                          <a:latin typeface="Arial Narrow" pitchFamily="34" charset="0"/>
                        </a:rPr>
                        <a:t> expenses and related statistics for the quarter</a:t>
                      </a:r>
                      <a:endParaRPr lang="en-US" sz="1350" dirty="0">
                        <a:latin typeface="Arial Narrow" pitchFamily="34" charset="0"/>
                      </a:endParaRPr>
                    </a:p>
                  </a:txBody>
                  <a:tcPr/>
                </a:tc>
                <a:tc>
                  <a:txBody>
                    <a:bodyPr/>
                    <a:lstStyle/>
                    <a:p>
                      <a:r>
                        <a:rPr lang="en-US" sz="1350" dirty="0" smtClean="0">
                          <a:latin typeface="Arial Narrow" pitchFamily="34" charset="0"/>
                        </a:rPr>
                        <a:t>298.63</a:t>
                      </a:r>
                      <a:endParaRPr lang="en-US" sz="1350" dirty="0">
                        <a:latin typeface="Arial Narrow" pitchFamily="34" charset="0"/>
                      </a:endParaRPr>
                    </a:p>
                  </a:txBody>
                  <a:tcPr/>
                </a:tc>
                <a:tc>
                  <a:txBody>
                    <a:bodyPr/>
                    <a:lstStyle/>
                    <a:p>
                      <a:r>
                        <a:rPr lang="en-US" sz="1350" dirty="0" smtClean="0">
                          <a:latin typeface="Arial Narrow" pitchFamily="34" charset="0"/>
                        </a:rPr>
                        <a:t>Small Certificated Air Carriers operating in the lower 48 only</a:t>
                      </a:r>
                      <a:endParaRPr lang="en-US" sz="1350" dirty="0">
                        <a:latin typeface="Arial Narrow" pitchFamily="34" charset="0"/>
                      </a:endParaRPr>
                    </a:p>
                  </a:txBody>
                  <a:tcPr/>
                </a:tc>
                <a:tc>
                  <a:txBody>
                    <a:bodyPr/>
                    <a:lstStyle/>
                    <a:p>
                      <a:r>
                        <a:rPr lang="en-US" sz="1350" dirty="0" smtClean="0">
                          <a:latin typeface="Arial Narrow" pitchFamily="34" charset="0"/>
                        </a:rPr>
                        <a:t>None</a:t>
                      </a:r>
                      <a:endParaRPr lang="en-US" sz="1350" dirty="0">
                        <a:latin typeface="Arial Narrow" pitchFamily="34" charset="0"/>
                      </a:endParaRPr>
                    </a:p>
                  </a:txBody>
                  <a:tcPr/>
                </a:tc>
              </a:tr>
              <a:tr h="1868962">
                <a:tc>
                  <a:txBody>
                    <a:bodyPr/>
                    <a:lstStyle/>
                    <a:p>
                      <a:r>
                        <a:rPr lang="en-US" sz="1350" dirty="0" smtClean="0">
                          <a:latin typeface="Arial Narrow" pitchFamily="34" charset="0"/>
                        </a:rPr>
                        <a:t>298C</a:t>
                      </a:r>
                      <a:r>
                        <a:rPr lang="en-US" sz="1350" baseline="0" dirty="0" smtClean="0">
                          <a:latin typeface="Arial Narrow" pitchFamily="34" charset="0"/>
                        </a:rPr>
                        <a:t> / T100</a:t>
                      </a:r>
                      <a:endParaRPr lang="en-US" sz="1350" dirty="0">
                        <a:latin typeface="Arial Narrow" pitchFamily="34" charset="0"/>
                      </a:endParaRPr>
                    </a:p>
                  </a:txBody>
                  <a:tcPr/>
                </a:tc>
                <a:tc>
                  <a:txBody>
                    <a:bodyPr/>
                    <a:lstStyle/>
                    <a:p>
                      <a:r>
                        <a:rPr lang="en-US" sz="1350" dirty="0" smtClean="0">
                          <a:latin typeface="Arial Narrow" pitchFamily="34" charset="0"/>
                        </a:rPr>
                        <a:t>M</a:t>
                      </a:r>
                      <a:endParaRPr lang="en-US" sz="1350" dirty="0">
                        <a:latin typeface="Arial Narrow" pitchFamily="34" charset="0"/>
                      </a:endParaRPr>
                    </a:p>
                  </a:txBody>
                  <a:tcPr/>
                </a:tc>
                <a:tc>
                  <a:txBody>
                    <a:bodyPr/>
                    <a:lstStyle/>
                    <a:p>
                      <a:r>
                        <a:rPr lang="en-US" sz="1350" dirty="0" smtClean="0">
                          <a:latin typeface="Arial Narrow" pitchFamily="34" charset="0"/>
                        </a:rPr>
                        <a:t>US</a:t>
                      </a:r>
                      <a:r>
                        <a:rPr lang="en-US" sz="1350" baseline="0" dirty="0" smtClean="0">
                          <a:latin typeface="Arial Narrow" pitchFamily="34" charset="0"/>
                        </a:rPr>
                        <a:t> Air Carrier Traffic and  Capacity Data</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Monthly Aggregate</a:t>
                      </a:r>
                      <a:r>
                        <a:rPr lang="en-US" sz="1350" baseline="0" dirty="0" smtClean="0">
                          <a:latin typeface="Arial Narrow" pitchFamily="34" charset="0"/>
                        </a:rPr>
                        <a:t> data by nonstop segment and on-flight market</a:t>
                      </a:r>
                      <a:endParaRPr lang="en-US" sz="1350" dirty="0">
                        <a:latin typeface="Arial Narrow" pitchFamily="34" charset="0"/>
                      </a:endParaRPr>
                    </a:p>
                  </a:txBody>
                  <a:tcPr/>
                </a:tc>
                <a:tc>
                  <a:txBody>
                    <a:bodyPr/>
                    <a:lstStyle/>
                    <a:p>
                      <a:r>
                        <a:rPr lang="en-US" sz="1350" dirty="0" smtClean="0">
                          <a:latin typeface="Arial Narrow" pitchFamily="34" charset="0"/>
                        </a:rPr>
                        <a:t>298.61</a:t>
                      </a:r>
                      <a:endParaRPr lang="en-US" sz="1350" dirty="0">
                        <a:latin typeface="Arial Narrow"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latin typeface="Arial Narrow" pitchFamily="34" charset="0"/>
                        </a:rPr>
                        <a:t>Commuter and Small Certificated Air Carriers</a:t>
                      </a:r>
                    </a:p>
                    <a:p>
                      <a:endParaRPr lang="en-US" sz="1350" dirty="0">
                        <a:latin typeface="Arial Narrow" pitchFamily="34" charset="0"/>
                      </a:endParaRPr>
                    </a:p>
                  </a:txBody>
                  <a:tcPr/>
                </a:tc>
                <a:tc>
                  <a:txBody>
                    <a:bodyPr/>
                    <a:lstStyle/>
                    <a:p>
                      <a:r>
                        <a:rPr lang="en-US" sz="1350" dirty="0" smtClean="0">
                          <a:latin typeface="Arial Narrow" pitchFamily="34" charset="0"/>
                        </a:rPr>
                        <a:t>US</a:t>
                      </a:r>
                      <a:r>
                        <a:rPr lang="en-US" sz="1350" baseline="0" dirty="0" smtClean="0">
                          <a:latin typeface="Arial Narrow" pitchFamily="34" charset="0"/>
                        </a:rPr>
                        <a:t> to foreign flights are restricted for 6 months</a:t>
                      </a:r>
                    </a:p>
                    <a:p>
                      <a:endParaRPr lang="en-US" sz="1350" baseline="0" dirty="0" smtClean="0">
                        <a:latin typeface="Arial Narrow" pitchFamily="34" charset="0"/>
                      </a:endParaRPr>
                    </a:p>
                    <a:p>
                      <a:r>
                        <a:rPr lang="en-US" sz="1350" baseline="0" dirty="0" smtClean="0">
                          <a:latin typeface="Arial Narrow" pitchFamily="34" charset="0"/>
                        </a:rPr>
                        <a:t>Foreign to foreign are restricted for 3 years</a:t>
                      </a:r>
                      <a:endParaRPr lang="en-US" sz="1350" dirty="0">
                        <a:latin typeface="Arial Narrow"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298 C F1 and F2 Details</a:t>
            </a:r>
            <a:endParaRPr lang="en-US" dirty="0"/>
          </a:p>
        </p:txBody>
      </p:sp>
      <p:sp>
        <p:nvSpPr>
          <p:cNvPr id="3" name="Content Placeholder 2"/>
          <p:cNvSpPr>
            <a:spLocks noGrp="1"/>
          </p:cNvSpPr>
          <p:nvPr>
            <p:ph idx="1"/>
          </p:nvPr>
        </p:nvSpPr>
        <p:spPr/>
        <p:txBody>
          <a:bodyPr/>
          <a:lstStyle/>
          <a:p>
            <a:r>
              <a:rPr lang="en-US" dirty="0" smtClean="0"/>
              <a:t>Line by line schedule details of the F1 and F2 can be found in the backup section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ahoma" pitchFamily="34" charset="0"/>
                <a:cs typeface="Tahoma" pitchFamily="34" charset="0"/>
              </a:rPr>
              <a:t>Agenda</a:t>
            </a:r>
            <a:endParaRPr lang="en-US" dirty="0"/>
          </a:p>
        </p:txBody>
      </p:sp>
      <p:sp>
        <p:nvSpPr>
          <p:cNvPr id="3" name="Content Placeholder 2"/>
          <p:cNvSpPr>
            <a:spLocks noGrp="1"/>
          </p:cNvSpPr>
          <p:nvPr>
            <p:ph idx="1"/>
          </p:nvPr>
        </p:nvSpPr>
        <p:spPr>
          <a:xfrm>
            <a:off x="457200" y="1295401"/>
            <a:ext cx="8229600" cy="4267200"/>
          </a:xfrm>
        </p:spPr>
        <p:txBody>
          <a:bodyPr/>
          <a:lstStyle/>
          <a:p>
            <a:pPr>
              <a:spcBef>
                <a:spcPts val="600"/>
              </a:spcBef>
            </a:pPr>
            <a:r>
              <a:rPr lang="en-US" dirty="0" smtClean="0"/>
              <a:t>Introductions</a:t>
            </a:r>
          </a:p>
          <a:p>
            <a:pPr>
              <a:spcBef>
                <a:spcPts val="600"/>
              </a:spcBef>
            </a:pPr>
            <a:r>
              <a:rPr lang="en-US" dirty="0" smtClean="0"/>
              <a:t>OAI Overview (</a:t>
            </a:r>
            <a:r>
              <a:rPr lang="en-US" dirty="0"/>
              <a:t>B</a:t>
            </a:r>
            <a:r>
              <a:rPr lang="en-US" dirty="0" smtClean="0"/>
              <a:t>ill Chadwick)</a:t>
            </a:r>
          </a:p>
          <a:p>
            <a:pPr>
              <a:spcBef>
                <a:spcPts val="600"/>
              </a:spcBef>
            </a:pPr>
            <a:r>
              <a:rPr lang="en-US" dirty="0" smtClean="0"/>
              <a:t>Reporting Due Dates (Marianne Seguin)</a:t>
            </a:r>
          </a:p>
          <a:p>
            <a:pPr>
              <a:spcBef>
                <a:spcPts val="600"/>
              </a:spcBef>
            </a:pPr>
            <a:r>
              <a:rPr lang="en-US" dirty="0" smtClean="0"/>
              <a:t>Form 41Financials (Jeff Gorham)</a:t>
            </a:r>
          </a:p>
          <a:p>
            <a:pPr>
              <a:spcBef>
                <a:spcPts val="600"/>
              </a:spcBef>
            </a:pPr>
            <a:r>
              <a:rPr lang="en-US" dirty="0" smtClean="0"/>
              <a:t>Origin &amp; Destination Survey (James Bouse)</a:t>
            </a:r>
          </a:p>
          <a:p>
            <a:pPr>
              <a:spcBef>
                <a:spcPts val="600"/>
              </a:spcBef>
            </a:pPr>
            <a:r>
              <a:rPr lang="en-US" dirty="0" smtClean="0"/>
              <a:t>On Time Data (Cecelia Robinson)</a:t>
            </a:r>
          </a:p>
          <a:p>
            <a:pPr>
              <a:spcBef>
                <a:spcPts val="600"/>
              </a:spcBef>
            </a:pPr>
            <a:r>
              <a:rPr lang="en-US" dirty="0" smtClean="0"/>
              <a:t>Restricted Data Access Program (Ivy Harrison)</a:t>
            </a:r>
          </a:p>
          <a:p>
            <a:pPr>
              <a:spcBef>
                <a:spcPts val="600"/>
              </a:spcBef>
            </a:pPr>
            <a:r>
              <a:rPr lang="en-US" dirty="0" smtClean="0"/>
              <a:t>Questions and Closeout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457200" y="274638"/>
            <a:ext cx="8229600" cy="1143000"/>
          </a:xfrm>
        </p:spPr>
        <p:txBody>
          <a:bodyPr/>
          <a:lstStyle/>
          <a:p>
            <a:r>
              <a:rPr lang="en-US" sz="2400" b="1" smtClean="0">
                <a:latin typeface="Verdana" pitchFamily="34" charset="0"/>
              </a:rPr>
              <a:t>Origin &amp; Destination Survey</a:t>
            </a:r>
            <a:r>
              <a:rPr lang="en-US" sz="2000" b="1" smtClean="0">
                <a:latin typeface="Verdana" pitchFamily="34" charset="0"/>
              </a:rPr>
              <a:t/>
            </a:r>
            <a:br>
              <a:rPr lang="en-US" sz="2000" b="1" smtClean="0">
                <a:latin typeface="Verdana" pitchFamily="34" charset="0"/>
              </a:rPr>
            </a:br>
            <a:r>
              <a:rPr lang="en-US" sz="1600" b="1" smtClean="0">
                <a:latin typeface="Verdana" pitchFamily="34" charset="0"/>
              </a:rPr>
              <a:t>Passenger Ticket Information</a:t>
            </a:r>
          </a:p>
        </p:txBody>
      </p:sp>
      <p:pic>
        <p:nvPicPr>
          <p:cNvPr id="102403" name="Picture 3" descr="MCBD05680_0000[1]"/>
          <p:cNvPicPr>
            <a:picLocks noGrp="1" noChangeAspect="1" noChangeArrowheads="1"/>
          </p:cNvPicPr>
          <p:nvPr>
            <p:ph type="body" idx="1"/>
          </p:nvPr>
        </p:nvPicPr>
        <p:blipFill>
          <a:blip r:embed="rId2" cstate="print"/>
          <a:srcRect/>
          <a:stretch>
            <a:fillRect/>
          </a:stretch>
        </p:blipFill>
        <p:spPr>
          <a:xfrm>
            <a:off x="2438400" y="1752600"/>
            <a:ext cx="4881563" cy="3867150"/>
          </a:xfrm>
          <a:noFill/>
        </p:spPr>
      </p:pic>
      <p:sp>
        <p:nvSpPr>
          <p:cNvPr id="4" name="Rounded Rectangle 3"/>
          <p:cNvSpPr/>
          <p:nvPr/>
        </p:nvSpPr>
        <p:spPr bwMode="auto">
          <a:xfrm>
            <a:off x="6096" y="5791200"/>
            <a:ext cx="3803904" cy="990600"/>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Origin &amp; Destination Survey</a:t>
            </a:r>
            <a:br>
              <a:rPr lang="en-US" b="1" dirty="0" smtClean="0">
                <a:latin typeface="Tahoma" pitchFamily="34" charset="0"/>
              </a:rPr>
            </a:br>
            <a:r>
              <a:rPr lang="en-US" b="1" dirty="0" smtClean="0">
                <a:latin typeface="Tahoma" pitchFamily="34" charset="0"/>
              </a:rPr>
              <a:t>Passenger Ticket Information 	</a:t>
            </a:r>
          </a:p>
        </p:txBody>
      </p:sp>
      <p:sp>
        <p:nvSpPr>
          <p:cNvPr id="103427" name="Rectangle 5"/>
          <p:cNvSpPr>
            <a:spLocks noGrp="1" noChangeArrowheads="1"/>
          </p:cNvSpPr>
          <p:nvPr>
            <p:ph type="body" idx="1"/>
          </p:nvPr>
        </p:nvSpPr>
        <p:spPr>
          <a:xfrm>
            <a:off x="533400" y="1295400"/>
            <a:ext cx="8229600" cy="4525963"/>
          </a:xfrm>
        </p:spPr>
        <p:txBody>
          <a:bodyPr/>
          <a:lstStyle/>
          <a:p>
            <a:r>
              <a:rPr lang="en-US" dirty="0" smtClean="0"/>
              <a:t> Background</a:t>
            </a:r>
          </a:p>
          <a:p>
            <a:pPr marL="657225" lvl="1"/>
            <a:r>
              <a:rPr lang="en-US" dirty="0" smtClean="0"/>
              <a:t>The Civil Aeronautics Board (CAB) launched the first airline passenger survey in 1947, based on passenger reservations. The reporting basis changed from reservations to tickets in 1968. </a:t>
            </a:r>
          </a:p>
          <a:p>
            <a:pPr marL="657225" lvl="1"/>
            <a:r>
              <a:rPr lang="en-US" dirty="0" smtClean="0"/>
              <a:t>After the CAB sunset on December 31, 1984, the Origin &amp; Destination Survey continued as a ticket-based survey under the Department of Transportation, Research and Special Projects Administration. </a:t>
            </a:r>
          </a:p>
          <a:p>
            <a:pPr marL="657225" lvl="1"/>
            <a:r>
              <a:rPr lang="en-US" dirty="0" smtClean="0"/>
              <a:t>Since 1995, the Bureau of Transportation Statistics, Office of Airline Information (OAI), has conducted the survey (see 14 CFR 241, 19-7).</a:t>
            </a:r>
          </a:p>
          <a:p>
            <a:pPr marL="657225" lvl="1"/>
            <a:endParaRPr lang="en-US" dirty="0" smtClean="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Origin &amp; Destination Survey</a:t>
            </a:r>
            <a:br>
              <a:rPr lang="en-US" b="1" dirty="0" smtClean="0">
                <a:latin typeface="Tahoma" pitchFamily="34" charset="0"/>
              </a:rPr>
            </a:br>
            <a:r>
              <a:rPr lang="en-US" b="1" dirty="0" smtClean="0">
                <a:latin typeface="Tahoma" pitchFamily="34" charset="0"/>
              </a:rPr>
              <a:t>Passenger Ticket Information</a:t>
            </a:r>
          </a:p>
        </p:txBody>
      </p:sp>
      <p:sp>
        <p:nvSpPr>
          <p:cNvPr id="104451" name="Rectangle 5"/>
          <p:cNvSpPr>
            <a:spLocks noGrp="1" noChangeArrowheads="1"/>
          </p:cNvSpPr>
          <p:nvPr>
            <p:ph type="body" idx="1"/>
          </p:nvPr>
        </p:nvSpPr>
        <p:spPr>
          <a:xfrm>
            <a:off x="533400" y="1295400"/>
            <a:ext cx="8229600" cy="4525963"/>
          </a:xfrm>
        </p:spPr>
        <p:txBody>
          <a:bodyPr/>
          <a:lstStyle/>
          <a:p>
            <a:r>
              <a:rPr lang="en-US" dirty="0" smtClean="0"/>
              <a:t>The Origin and Destination Survey is based on a system that extracts and reports all ticketed itineraries that meet DOT requirements in the 14 CFR Part 241 Section 19-7.</a:t>
            </a:r>
          </a:p>
          <a:p>
            <a:pPr marL="657225" lvl="1"/>
            <a:r>
              <a:rPr lang="en-US" dirty="0" smtClean="0"/>
              <a:t>The selection is based on lifted coupons or other source documents where ticket coupons are not available, i.e. electronic tickets or “Ticket-less travel”</a:t>
            </a:r>
          </a:p>
          <a:p>
            <a:r>
              <a:rPr lang="en-US" dirty="0" smtClean="0"/>
              <a:t>Who reports?</a:t>
            </a:r>
          </a:p>
          <a:p>
            <a:pPr marL="657225" lvl="1"/>
            <a:r>
              <a:rPr lang="en-US" dirty="0" smtClean="0"/>
              <a:t>Large Certificated U.S. air carriers who operate scheduled service with at least one aircraft designed to carry more than 60 passengers report.</a:t>
            </a:r>
          </a:p>
          <a:p>
            <a:r>
              <a:rPr lang="en-US" dirty="0" smtClean="0"/>
              <a:t>Any certificated U.S. air carrier who operated scheduled service to/from an international destination.</a:t>
            </a:r>
          </a:p>
          <a:p>
            <a:endParaRPr lang="en-US" dirty="0" smtClean="0"/>
          </a:p>
          <a:p>
            <a:endParaRPr lang="en-US"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Origin &amp; Destination Survey</a:t>
            </a:r>
            <a:br>
              <a:rPr lang="en-US" b="1" dirty="0" smtClean="0">
                <a:latin typeface="Tahoma" pitchFamily="34" charset="0"/>
              </a:rPr>
            </a:br>
            <a:r>
              <a:rPr lang="en-US" b="1" dirty="0" smtClean="0">
                <a:latin typeface="Tahoma" pitchFamily="34" charset="0"/>
              </a:rPr>
              <a:t>Passenger Ticket Information</a:t>
            </a:r>
          </a:p>
        </p:txBody>
      </p:sp>
      <p:sp>
        <p:nvSpPr>
          <p:cNvPr id="74755" name="Rectangle 5"/>
          <p:cNvSpPr>
            <a:spLocks noGrp="1" noChangeArrowheads="1"/>
          </p:cNvSpPr>
          <p:nvPr>
            <p:ph type="body" idx="1"/>
          </p:nvPr>
        </p:nvSpPr>
        <p:spPr>
          <a:xfrm>
            <a:off x="533400" y="1219200"/>
            <a:ext cx="8382000" cy="4525963"/>
          </a:xfrm>
        </p:spPr>
        <p:txBody>
          <a:bodyPr/>
          <a:lstStyle/>
          <a:p>
            <a:pPr>
              <a:spcAft>
                <a:spcPts val="0"/>
              </a:spcAft>
              <a:defRPr/>
            </a:pPr>
            <a:r>
              <a:rPr lang="en-US" dirty="0" smtClean="0">
                <a:solidFill>
                  <a:schemeClr val="accent2">
                    <a:lumMod val="10000"/>
                  </a:schemeClr>
                </a:solidFill>
              </a:rPr>
              <a:t>What is included?</a:t>
            </a:r>
          </a:p>
          <a:p>
            <a:pPr marL="657225" lvl="1">
              <a:spcAft>
                <a:spcPts val="0"/>
              </a:spcAft>
              <a:defRPr/>
            </a:pPr>
            <a:r>
              <a:rPr lang="en-US" sz="2400" dirty="0" smtClean="0">
                <a:solidFill>
                  <a:schemeClr val="accent2">
                    <a:lumMod val="10000"/>
                  </a:schemeClr>
                </a:solidFill>
              </a:rPr>
              <a:t>The O&amp;D data include the full itinerary and dollar amount paid by each passenger.  The data are summarized by routing and dollars paid. </a:t>
            </a:r>
          </a:p>
          <a:p>
            <a:pPr marL="657225" lvl="1">
              <a:spcAft>
                <a:spcPts val="0"/>
              </a:spcAft>
              <a:defRPr/>
            </a:pPr>
            <a:r>
              <a:rPr lang="en-US" sz="2400" dirty="0" smtClean="0">
                <a:solidFill>
                  <a:schemeClr val="accent2">
                    <a:lumMod val="10000"/>
                  </a:schemeClr>
                </a:solidFill>
              </a:rPr>
              <a:t>Beginning with the first quarter of 1998, the O&amp;D data identifies both the Ticketing and Operating carriers for each coupon of the ticket. </a:t>
            </a:r>
          </a:p>
          <a:p>
            <a:pPr>
              <a:spcAft>
                <a:spcPts val="0"/>
              </a:spcAft>
              <a:defRPr/>
            </a:pPr>
            <a:r>
              <a:rPr lang="en-US" dirty="0" smtClean="0">
                <a:solidFill>
                  <a:schemeClr val="accent2">
                    <a:lumMod val="10000"/>
                  </a:schemeClr>
                </a:solidFill>
              </a:rPr>
              <a:t>During OAI processing of the reported data, the mileage for each coupon is posted and for each airport, a world area code is added to indicate the airport’s state/country.  </a:t>
            </a:r>
          </a:p>
          <a:p>
            <a:pPr>
              <a:spcAft>
                <a:spcPts val="0"/>
              </a:spcAft>
              <a:defRPr/>
            </a:pPr>
            <a:r>
              <a:rPr lang="en-US" dirty="0" smtClean="0">
                <a:solidFill>
                  <a:schemeClr val="accent2">
                    <a:lumMod val="10000"/>
                  </a:schemeClr>
                </a:solidFill>
              </a:rPr>
              <a:t>The O&amp;D data for international passengers reported by US Carriers are permanently subject to restricted access.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Origin &amp; Destination Survey </a:t>
            </a:r>
            <a:br>
              <a:rPr lang="en-US" b="1" dirty="0" smtClean="0">
                <a:latin typeface="Tahoma" pitchFamily="34" charset="0"/>
              </a:rPr>
            </a:br>
            <a:r>
              <a:rPr lang="en-US" b="1" dirty="0" smtClean="0">
                <a:latin typeface="Tahoma" pitchFamily="34" charset="0"/>
              </a:rPr>
              <a:t>Ticket/Data Includes:</a:t>
            </a:r>
          </a:p>
        </p:txBody>
      </p:sp>
      <p:sp>
        <p:nvSpPr>
          <p:cNvPr id="107523" name="Rectangle 5"/>
          <p:cNvSpPr>
            <a:spLocks noGrp="1" noChangeArrowheads="1"/>
          </p:cNvSpPr>
          <p:nvPr>
            <p:ph type="body" idx="1"/>
          </p:nvPr>
        </p:nvSpPr>
        <p:spPr>
          <a:xfrm>
            <a:off x="685800" y="1265237"/>
            <a:ext cx="8229600" cy="4830763"/>
          </a:xfrm>
        </p:spPr>
        <p:txBody>
          <a:bodyPr/>
          <a:lstStyle/>
          <a:p>
            <a:pPr>
              <a:spcBef>
                <a:spcPts val="1200"/>
              </a:spcBef>
            </a:pPr>
            <a:r>
              <a:rPr lang="en-US" sz="2000" dirty="0" smtClean="0"/>
              <a:t>Data reported are a 10% sample and are summarized with passenger counts for identical Fares on identical tickets</a:t>
            </a:r>
          </a:p>
          <a:p>
            <a:pPr>
              <a:spcBef>
                <a:spcPts val="1200"/>
              </a:spcBef>
            </a:pPr>
            <a:r>
              <a:rPr lang="en-US" sz="2000" dirty="0" smtClean="0"/>
              <a:t>Operating Air Carrier for each Ticket Coupon/Segment</a:t>
            </a:r>
          </a:p>
          <a:p>
            <a:pPr>
              <a:spcBef>
                <a:spcPts val="1200"/>
              </a:spcBef>
            </a:pPr>
            <a:r>
              <a:rPr lang="en-US" sz="2000" dirty="0" smtClean="0"/>
              <a:t>Marketing Air Carrier for each Ticket Coupon/Segment</a:t>
            </a:r>
          </a:p>
          <a:p>
            <a:pPr>
              <a:spcBef>
                <a:spcPts val="1200"/>
              </a:spcBef>
            </a:pPr>
            <a:r>
              <a:rPr lang="en-US" sz="2000" dirty="0" smtClean="0"/>
              <a:t>Airport Origins, Airport Destinations, Transfers, Stopovers</a:t>
            </a:r>
          </a:p>
          <a:p>
            <a:pPr>
              <a:spcBef>
                <a:spcPts val="1200"/>
              </a:spcBef>
            </a:pPr>
            <a:r>
              <a:rPr lang="en-US" sz="2000" dirty="0" smtClean="0"/>
              <a:t>Fare-Basis Code for Each Ticket Coupon/Segment</a:t>
            </a:r>
          </a:p>
          <a:p>
            <a:pPr>
              <a:spcBef>
                <a:spcPts val="1200"/>
              </a:spcBef>
            </a:pPr>
            <a:r>
              <a:rPr lang="en-US" sz="2000" dirty="0" smtClean="0"/>
              <a:t>Fares (fares are total including taxes, security fees, airport passenger facility charges, and any additional fee paid at the time of the original ticket purchase).</a:t>
            </a:r>
          </a:p>
          <a:p>
            <a:endParaRPr lang="en-US" sz="20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4"/>
          <p:cNvSpPr>
            <a:spLocks noGrp="1" noChangeArrowheads="1"/>
          </p:cNvSpPr>
          <p:nvPr>
            <p:ph type="title"/>
          </p:nvPr>
        </p:nvSpPr>
        <p:spPr>
          <a:xfrm>
            <a:off x="533400" y="76200"/>
            <a:ext cx="8229600" cy="762000"/>
          </a:xfrm>
        </p:spPr>
        <p:txBody>
          <a:bodyPr/>
          <a:lstStyle/>
          <a:p>
            <a:r>
              <a:rPr lang="en-US" b="1" dirty="0" smtClean="0">
                <a:latin typeface="Tahoma" pitchFamily="34" charset="0"/>
              </a:rPr>
              <a:t>How are Domestic Average Fares calculated?</a:t>
            </a:r>
          </a:p>
        </p:txBody>
      </p:sp>
      <p:sp>
        <p:nvSpPr>
          <p:cNvPr id="109571" name="Rectangle 5"/>
          <p:cNvSpPr>
            <a:spLocks noGrp="1" noChangeArrowheads="1"/>
          </p:cNvSpPr>
          <p:nvPr>
            <p:ph type="body" idx="1"/>
          </p:nvPr>
        </p:nvSpPr>
        <p:spPr>
          <a:xfrm>
            <a:off x="533400" y="762000"/>
            <a:ext cx="8229600" cy="5105400"/>
          </a:xfrm>
        </p:spPr>
        <p:txBody>
          <a:bodyPr/>
          <a:lstStyle/>
          <a:p>
            <a:pPr>
              <a:spcBef>
                <a:spcPts val="25"/>
              </a:spcBef>
              <a:spcAft>
                <a:spcPts val="600"/>
              </a:spcAft>
            </a:pPr>
            <a:r>
              <a:rPr lang="en-US" sz="2000" dirty="0" smtClean="0"/>
              <a:t>Average Fares are calculated from the quarterly Airline Origin and Destination Survey (DB1B) for domestic-only itineraries. </a:t>
            </a:r>
          </a:p>
          <a:p>
            <a:pPr>
              <a:spcBef>
                <a:spcPts val="25"/>
              </a:spcBef>
              <a:spcAft>
                <a:spcPts val="600"/>
              </a:spcAft>
            </a:pPr>
            <a:r>
              <a:rPr lang="en-US" sz="2000" dirty="0" smtClean="0"/>
              <a:t>The Domestic Average Fare for each ticket includes the actual fare, federal taxes, airport passenger service charges, and U.S. Dept. of Homeland Security fees. </a:t>
            </a:r>
          </a:p>
          <a:p>
            <a:pPr>
              <a:spcBef>
                <a:spcPts val="25"/>
              </a:spcBef>
              <a:spcAft>
                <a:spcPts val="600"/>
              </a:spcAft>
            </a:pPr>
            <a:r>
              <a:rPr lang="en-US" sz="2000" dirty="0" smtClean="0"/>
              <a:t>To calculate Domestic Average Fares: </a:t>
            </a:r>
          </a:p>
          <a:p>
            <a:pPr marL="657225" lvl="1">
              <a:spcBef>
                <a:spcPts val="25"/>
              </a:spcBef>
            </a:pPr>
            <a:r>
              <a:rPr lang="en-US" sz="2000" dirty="0" smtClean="0"/>
              <a:t>Fares for complete domestic itineraries are summed by origin airport. </a:t>
            </a:r>
          </a:p>
          <a:p>
            <a:pPr marL="657225" lvl="1">
              <a:spcBef>
                <a:spcPts val="25"/>
              </a:spcBef>
            </a:pPr>
            <a:r>
              <a:rPr lang="en-US" sz="2000" dirty="0" smtClean="0"/>
              <a:t>Passengers are summed by origin airport. </a:t>
            </a:r>
          </a:p>
          <a:p>
            <a:pPr marL="657225" lvl="1">
              <a:spcBef>
                <a:spcPts val="25"/>
              </a:spcBef>
            </a:pPr>
            <a:r>
              <a:rPr lang="en-US" sz="2000" dirty="0" smtClean="0"/>
              <a:t>Revenues and passenger counts for Bulk Fare records are removed. </a:t>
            </a:r>
          </a:p>
          <a:p>
            <a:pPr marL="657225" lvl="1">
              <a:spcBef>
                <a:spcPts val="25"/>
              </a:spcBef>
            </a:pPr>
            <a:r>
              <a:rPr lang="en-US" sz="2000" dirty="0" smtClean="0"/>
              <a:t>The sum of all revenues is divided by the sum of all originating passengers for each airport to give an Average Itinerary Fare for that airport. </a:t>
            </a:r>
          </a:p>
          <a:p>
            <a:pPr>
              <a:lnSpc>
                <a:spcPct val="80000"/>
              </a:lnSpc>
              <a:spcBef>
                <a:spcPts val="1200"/>
              </a:spcBef>
              <a:buNone/>
            </a:pPr>
            <a:r>
              <a:rPr lang="en-US" sz="1600" i="1" dirty="0" smtClean="0"/>
              <a:t>An itinerary is a round-trip or a one-way trip for which no return ticket is purchased.</a:t>
            </a:r>
          </a:p>
          <a:p>
            <a:pPr>
              <a:lnSpc>
                <a:spcPct val="80000"/>
              </a:lnSpc>
              <a:spcBef>
                <a:spcPts val="1200"/>
              </a:spcBef>
            </a:pPr>
            <a:endParaRPr lang="en-US" sz="20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457200" y="76200"/>
            <a:ext cx="8229600" cy="1143000"/>
          </a:xfrm>
        </p:spPr>
        <p:txBody>
          <a:bodyPr/>
          <a:lstStyle/>
          <a:p>
            <a:r>
              <a:rPr lang="en-US" b="1" dirty="0" smtClean="0">
                <a:latin typeface="Verdana" pitchFamily="34" charset="0"/>
              </a:rPr>
              <a:t>Part 234 - </a:t>
            </a:r>
            <a:r>
              <a:rPr lang="en-US" sz="3200" b="1" dirty="0" smtClean="0">
                <a:latin typeface="Tahoma" pitchFamily="34" charset="0"/>
              </a:rPr>
              <a:t>Airline Service Quality Performance Reports </a:t>
            </a:r>
            <a:r>
              <a:rPr lang="en-US" sz="3200" dirty="0" smtClean="0">
                <a:latin typeface="Tahoma" pitchFamily="34" charset="0"/>
              </a:rPr>
              <a:t>(</a:t>
            </a:r>
            <a:r>
              <a:rPr lang="en-US" sz="3200" b="1" dirty="0" smtClean="0">
                <a:latin typeface="Tahoma" pitchFamily="34" charset="0"/>
              </a:rPr>
              <a:t>ASQP)</a:t>
            </a:r>
          </a:p>
        </p:txBody>
      </p:sp>
      <p:pic>
        <p:nvPicPr>
          <p:cNvPr id="113667" name="Picture 3" descr="MPj04005520000[1]"/>
          <p:cNvPicPr>
            <a:picLocks noGrp="1" noChangeAspect="1" noChangeArrowheads="1"/>
          </p:cNvPicPr>
          <p:nvPr>
            <p:ph type="body" idx="1"/>
          </p:nvPr>
        </p:nvPicPr>
        <p:blipFill>
          <a:blip r:embed="rId2" cstate="print"/>
          <a:srcRect/>
          <a:stretch>
            <a:fillRect/>
          </a:stretch>
        </p:blipFill>
        <p:spPr>
          <a:xfrm>
            <a:off x="2057400" y="1905000"/>
            <a:ext cx="5502275" cy="3667125"/>
          </a:xfrm>
          <a:noFill/>
        </p:spPr>
      </p:pic>
      <p:sp>
        <p:nvSpPr>
          <p:cNvPr id="4" name="Rounded Rectangle 3"/>
          <p:cNvSpPr/>
          <p:nvPr/>
        </p:nvSpPr>
        <p:spPr bwMode="auto">
          <a:xfrm>
            <a:off x="6096" y="5791200"/>
            <a:ext cx="3803904" cy="990600"/>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93725"/>
          </a:xfrm>
        </p:spPr>
        <p:txBody>
          <a:bodyPr/>
          <a:lstStyle/>
          <a:p>
            <a:r>
              <a:rPr lang="en-US" dirty="0" smtClean="0"/>
              <a:t>On Time Summary at a glance</a:t>
            </a:r>
            <a:endParaRPr lang="en-US" dirty="0"/>
          </a:p>
        </p:txBody>
      </p:sp>
      <p:sp>
        <p:nvSpPr>
          <p:cNvPr id="3" name="Content Placeholder 2"/>
          <p:cNvSpPr>
            <a:spLocks noGrp="1"/>
          </p:cNvSpPr>
          <p:nvPr>
            <p:ph idx="1"/>
          </p:nvPr>
        </p:nvSpPr>
        <p:spPr>
          <a:xfrm>
            <a:off x="457200" y="914400"/>
            <a:ext cx="8229600" cy="838200"/>
          </a:xfrm>
        </p:spPr>
        <p:txBody>
          <a:bodyPr/>
          <a:lstStyle/>
          <a:p>
            <a:pPr eaLnBrk="1" hangingPunct="1">
              <a:spcBef>
                <a:spcPct val="0"/>
              </a:spcBef>
              <a:buFontTx/>
              <a:buNone/>
              <a:defRPr/>
            </a:pPr>
            <a:endParaRPr lang="en-US" sz="2800" dirty="0" smtClean="0"/>
          </a:p>
          <a:p>
            <a:endParaRPr lang="en-US" dirty="0"/>
          </a:p>
        </p:txBody>
      </p:sp>
      <p:graphicFrame>
        <p:nvGraphicFramePr>
          <p:cNvPr id="4" name="Table 3"/>
          <p:cNvGraphicFramePr>
            <a:graphicFrameLocks noGrp="1"/>
          </p:cNvGraphicFramePr>
          <p:nvPr/>
        </p:nvGraphicFramePr>
        <p:xfrm>
          <a:off x="304801" y="921768"/>
          <a:ext cx="8534399" cy="5085339"/>
        </p:xfrm>
        <a:graphic>
          <a:graphicData uri="http://schemas.openxmlformats.org/drawingml/2006/table">
            <a:tbl>
              <a:tblPr firstRow="1" bandRow="1">
                <a:tableStyleId>{5C22544A-7EE6-4342-B048-85BDC9FD1C3A}</a:tableStyleId>
              </a:tblPr>
              <a:tblGrid>
                <a:gridCol w="685799"/>
                <a:gridCol w="685800"/>
                <a:gridCol w="1066800"/>
                <a:gridCol w="2057400"/>
                <a:gridCol w="1219200"/>
                <a:gridCol w="1600200"/>
                <a:gridCol w="1219200"/>
              </a:tblGrid>
              <a:tr h="373632">
                <a:tc>
                  <a:txBody>
                    <a:bodyPr/>
                    <a:lstStyle/>
                    <a:p>
                      <a:endParaRPr lang="en-US" sz="1350" dirty="0"/>
                    </a:p>
                  </a:txBody>
                  <a:tcPr/>
                </a:tc>
                <a:tc>
                  <a:txBody>
                    <a:bodyPr/>
                    <a:lstStyle/>
                    <a:p>
                      <a:r>
                        <a:rPr lang="en-US" sz="1350" dirty="0" smtClean="0"/>
                        <a:t>Freq</a:t>
                      </a:r>
                      <a:endParaRPr lang="en-US" sz="1350" dirty="0"/>
                    </a:p>
                  </a:txBody>
                  <a:tcPr/>
                </a:tc>
                <a:tc>
                  <a:txBody>
                    <a:bodyPr/>
                    <a:lstStyle/>
                    <a:p>
                      <a:r>
                        <a:rPr lang="en-US" sz="1350" dirty="0" smtClean="0"/>
                        <a:t>Name</a:t>
                      </a:r>
                      <a:endParaRPr lang="en-US" sz="1350" dirty="0"/>
                    </a:p>
                  </a:txBody>
                  <a:tcPr/>
                </a:tc>
                <a:tc>
                  <a:txBody>
                    <a:bodyPr/>
                    <a:lstStyle/>
                    <a:p>
                      <a:r>
                        <a:rPr lang="en-US" sz="1350" dirty="0" smtClean="0"/>
                        <a:t>Represents</a:t>
                      </a:r>
                      <a:endParaRPr lang="en-US" sz="1350" dirty="0"/>
                    </a:p>
                  </a:txBody>
                  <a:tcPr/>
                </a:tc>
                <a:tc>
                  <a:txBody>
                    <a:bodyPr/>
                    <a:lstStyle/>
                    <a:p>
                      <a:r>
                        <a:rPr lang="en-US" sz="1350" dirty="0" smtClean="0"/>
                        <a:t>Regulations</a:t>
                      </a:r>
                      <a:endParaRPr lang="en-US" sz="1350" dirty="0"/>
                    </a:p>
                  </a:txBody>
                  <a:tcPr/>
                </a:tc>
                <a:tc>
                  <a:txBody>
                    <a:bodyPr/>
                    <a:lstStyle/>
                    <a:p>
                      <a:r>
                        <a:rPr lang="en-US" sz="1350" dirty="0" smtClean="0"/>
                        <a:t>Who files</a:t>
                      </a:r>
                      <a:endParaRPr lang="en-US" sz="1350" dirty="0"/>
                    </a:p>
                  </a:txBody>
                  <a:tcPr/>
                </a:tc>
                <a:tc>
                  <a:txBody>
                    <a:bodyPr/>
                    <a:lstStyle/>
                    <a:p>
                      <a:r>
                        <a:rPr lang="en-US" sz="1350" baseline="0" dirty="0" smtClean="0"/>
                        <a:t>Restrictions</a:t>
                      </a:r>
                      <a:endParaRPr lang="en-US" sz="1350" dirty="0"/>
                    </a:p>
                  </a:txBody>
                  <a:tcPr/>
                </a:tc>
              </a:tr>
              <a:tr h="946293">
                <a:tc>
                  <a:txBody>
                    <a:bodyPr/>
                    <a:lstStyle/>
                    <a:p>
                      <a:r>
                        <a:rPr lang="en-US" sz="1350" baseline="0" dirty="0" smtClean="0"/>
                        <a:t>234</a:t>
                      </a:r>
                      <a:endParaRPr lang="en-US" sz="1350" dirty="0"/>
                    </a:p>
                  </a:txBody>
                  <a:tcPr/>
                </a:tc>
                <a:tc>
                  <a:txBody>
                    <a:bodyPr/>
                    <a:lstStyle/>
                    <a:p>
                      <a:r>
                        <a:rPr lang="en-US" sz="1350" dirty="0" smtClean="0"/>
                        <a:t>M</a:t>
                      </a:r>
                      <a:endParaRPr lang="en-US" sz="1350" dirty="0"/>
                    </a:p>
                  </a:txBody>
                  <a:tcPr/>
                </a:tc>
                <a:tc>
                  <a:txBody>
                    <a:bodyPr/>
                    <a:lstStyle/>
                    <a:p>
                      <a:r>
                        <a:rPr lang="en-US" sz="1350" dirty="0" smtClean="0"/>
                        <a:t>Airline Service Quality Performance Reporting</a:t>
                      </a:r>
                      <a:endParaRPr lang="en-US" sz="13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t>Monthly </a:t>
                      </a:r>
                      <a:r>
                        <a:rPr lang="en-US" sz="1350" baseline="0" dirty="0" smtClean="0"/>
                        <a:t>nonstop segment data for each scheduled passenger flight (required for all flights to and from reportable airports, but airlines report their entire domestic passenger operations, probably as a way to improve their on time performance</a:t>
                      </a:r>
                      <a:endParaRPr lang="en-US" sz="1350" dirty="0"/>
                    </a:p>
                  </a:txBody>
                  <a:tcPr/>
                </a:tc>
                <a:tc>
                  <a:txBody>
                    <a:bodyPr/>
                    <a:lstStyle/>
                    <a:p>
                      <a:r>
                        <a:rPr lang="en-US" sz="1350" dirty="0" smtClean="0"/>
                        <a:t>234.4</a:t>
                      </a:r>
                      <a:endParaRPr lang="en-US" sz="13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t>Airlines</a:t>
                      </a:r>
                      <a:r>
                        <a:rPr lang="en-US" sz="1350" baseline="0" dirty="0" smtClean="0"/>
                        <a:t> that account for at least one percent of domestic passenger revenues, in the prior year (12 months ended June of the prior year)</a:t>
                      </a:r>
                      <a:endParaRPr lang="en-US" sz="1350" dirty="0" smtClean="0"/>
                    </a:p>
                  </a:txBody>
                  <a:tcPr/>
                </a:tc>
                <a:tc>
                  <a:txBody>
                    <a:bodyPr/>
                    <a:lstStyle/>
                    <a:p>
                      <a:r>
                        <a:rPr lang="en-US" sz="1350" baseline="0" dirty="0" smtClean="0"/>
                        <a:t>None</a:t>
                      </a:r>
                      <a:endParaRPr lang="en-US" sz="1350" dirty="0"/>
                    </a:p>
                  </a:txBody>
                  <a:tcPr/>
                </a:tc>
              </a:tr>
              <a:tr h="1031247">
                <a:tc>
                  <a:txBody>
                    <a:bodyPr/>
                    <a:lstStyle/>
                    <a:p>
                      <a:r>
                        <a:rPr lang="en-US" sz="1350" dirty="0" smtClean="0"/>
                        <a:t>234.6</a:t>
                      </a:r>
                      <a:endParaRPr lang="en-US" sz="1350" dirty="0"/>
                    </a:p>
                  </a:txBody>
                  <a:tcPr/>
                </a:tc>
                <a:tc>
                  <a:txBody>
                    <a:bodyPr/>
                    <a:lstStyle/>
                    <a:p>
                      <a:r>
                        <a:rPr lang="en-US" sz="1350" dirty="0" smtClean="0"/>
                        <a:t>M</a:t>
                      </a:r>
                      <a:endParaRPr lang="en-US" sz="1350" dirty="0"/>
                    </a:p>
                  </a:txBody>
                  <a:tcPr/>
                </a:tc>
                <a:tc>
                  <a:txBody>
                    <a:bodyPr/>
                    <a:lstStyle/>
                    <a:p>
                      <a:r>
                        <a:rPr lang="en-US" sz="1350" dirty="0" smtClean="0"/>
                        <a:t>Mishandled</a:t>
                      </a:r>
                      <a:r>
                        <a:rPr lang="en-US" sz="1350" baseline="0" dirty="0" smtClean="0"/>
                        <a:t> Baggage Reports</a:t>
                      </a:r>
                      <a:endParaRPr lang="en-US" sz="13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t>A tally of the number of mishandled baggage reports.</a:t>
                      </a:r>
                      <a:endParaRPr lang="en-US" sz="1350" dirty="0"/>
                    </a:p>
                  </a:txBody>
                  <a:tcPr/>
                </a:tc>
                <a:tc>
                  <a:txBody>
                    <a:bodyPr/>
                    <a:lstStyle/>
                    <a:p>
                      <a:r>
                        <a:rPr lang="en-US" sz="1350" dirty="0" smtClean="0"/>
                        <a:t>234.6</a:t>
                      </a:r>
                      <a:endParaRPr lang="en-US" sz="13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t>Same group as 234</a:t>
                      </a:r>
                    </a:p>
                  </a:txBody>
                  <a:tcPr/>
                </a:tc>
                <a:tc>
                  <a:txBody>
                    <a:bodyPr/>
                    <a:lstStyle/>
                    <a:p>
                      <a:r>
                        <a:rPr lang="en-US" sz="1350" baseline="0" dirty="0" smtClean="0"/>
                        <a:t>None</a:t>
                      </a:r>
                    </a:p>
                  </a:txBody>
                  <a:tcPr/>
                </a:tc>
              </a:tr>
              <a:tr h="1031247">
                <a:tc>
                  <a:txBody>
                    <a:bodyPr/>
                    <a:lstStyle/>
                    <a:p>
                      <a:r>
                        <a:rPr lang="en-US" sz="1350" dirty="0" smtClean="0"/>
                        <a:t>251</a:t>
                      </a:r>
                      <a:endParaRPr lang="en-US" sz="1350" dirty="0"/>
                    </a:p>
                  </a:txBody>
                  <a:tcPr/>
                </a:tc>
                <a:tc>
                  <a:txBody>
                    <a:bodyPr/>
                    <a:lstStyle/>
                    <a:p>
                      <a:r>
                        <a:rPr lang="en-US" sz="1350" dirty="0" smtClean="0"/>
                        <a:t>Q</a:t>
                      </a:r>
                      <a:endParaRPr lang="en-US" sz="1350" dirty="0"/>
                    </a:p>
                  </a:txBody>
                  <a:tcPr/>
                </a:tc>
                <a:tc>
                  <a:txBody>
                    <a:bodyPr/>
                    <a:lstStyle/>
                    <a:p>
                      <a:r>
                        <a:rPr lang="en-US" sz="1350" dirty="0" smtClean="0"/>
                        <a:t>Passengers Denied Confirmed Space</a:t>
                      </a:r>
                      <a:endParaRPr lang="en-US" sz="13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t>A tally of the number of passengers denied boarding</a:t>
                      </a:r>
                      <a:r>
                        <a:rPr lang="en-US" sz="1350" baseline="0" dirty="0" smtClean="0"/>
                        <a:t> for the period, broken out by voluntary and involuntary</a:t>
                      </a:r>
                      <a:endParaRPr lang="en-US" sz="1350" dirty="0"/>
                    </a:p>
                  </a:txBody>
                  <a:tcPr/>
                </a:tc>
                <a:tc>
                  <a:txBody>
                    <a:bodyPr/>
                    <a:lstStyle/>
                    <a:p>
                      <a:r>
                        <a:rPr lang="en-US" sz="1350" dirty="0" smtClean="0"/>
                        <a:t>250.10.</a:t>
                      </a:r>
                      <a:endParaRPr lang="en-US" sz="13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50" dirty="0" smtClean="0"/>
                        <a:t>Sane group</a:t>
                      </a:r>
                      <a:r>
                        <a:rPr lang="en-US" sz="1350" baseline="0" dirty="0" smtClean="0"/>
                        <a:t> as 234</a:t>
                      </a:r>
                      <a:endParaRPr lang="en-US" sz="1350" dirty="0" smtClean="0"/>
                    </a:p>
                  </a:txBody>
                  <a:tcPr/>
                </a:tc>
                <a:tc>
                  <a:txBody>
                    <a:bodyPr/>
                    <a:lstStyle/>
                    <a:p>
                      <a:r>
                        <a:rPr lang="en-US" sz="1350" baseline="0" dirty="0" smtClean="0"/>
                        <a:t>None</a:t>
                      </a:r>
                    </a:p>
                  </a:txBody>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6"/>
          <p:cNvSpPr>
            <a:spLocks noGrp="1" noChangeArrowheads="1"/>
          </p:cNvSpPr>
          <p:nvPr>
            <p:ph type="title"/>
          </p:nvPr>
        </p:nvSpPr>
        <p:spPr>
          <a:xfrm>
            <a:off x="533400" y="228600"/>
            <a:ext cx="8229600" cy="762000"/>
          </a:xfrm>
        </p:spPr>
        <p:txBody>
          <a:bodyPr/>
          <a:lstStyle/>
          <a:p>
            <a:r>
              <a:rPr lang="en-US" b="1" dirty="0" smtClean="0">
                <a:latin typeface="Tahoma" pitchFamily="34" charset="0"/>
              </a:rPr>
              <a:t>Background</a:t>
            </a:r>
          </a:p>
        </p:txBody>
      </p:sp>
      <p:sp>
        <p:nvSpPr>
          <p:cNvPr id="114691" name="Rectangle 7"/>
          <p:cNvSpPr>
            <a:spLocks noGrp="1" noChangeArrowheads="1"/>
          </p:cNvSpPr>
          <p:nvPr>
            <p:ph type="body" idx="1"/>
          </p:nvPr>
        </p:nvSpPr>
        <p:spPr>
          <a:xfrm>
            <a:off x="685800" y="1371600"/>
            <a:ext cx="8229600" cy="4525963"/>
          </a:xfrm>
        </p:spPr>
        <p:txBody>
          <a:bodyPr/>
          <a:lstStyle/>
          <a:p>
            <a:r>
              <a:rPr lang="en-US" dirty="0" smtClean="0"/>
              <a:t>In 1987, close to 40 percent of all flights were either late or cancelled.</a:t>
            </a:r>
          </a:p>
          <a:p>
            <a:r>
              <a:rPr lang="en-US" dirty="0" smtClean="0"/>
              <a:t>Carriers were shaving scheduled block times to receive preferential listing in CRS. </a:t>
            </a:r>
          </a:p>
          <a:p>
            <a:r>
              <a:rPr lang="en-US" dirty="0" smtClean="0"/>
              <a:t>A late flight was defined as arriving at the destination airport 15 minutes or more after the scheduled arrival time.</a:t>
            </a:r>
          </a:p>
          <a:p>
            <a:r>
              <a:rPr lang="en-US" dirty="0" smtClean="0"/>
              <a:t>On-time performance reporting created a market-based incentive for carriers to improve their service and scheduling.</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a:xfrm>
            <a:off x="457200" y="50800"/>
            <a:ext cx="8229600" cy="990600"/>
          </a:xfrm>
        </p:spPr>
        <p:txBody>
          <a:bodyPr/>
          <a:lstStyle/>
          <a:p>
            <a:pPr eaLnBrk="1" hangingPunct="1">
              <a:defRPr/>
            </a:pPr>
            <a:r>
              <a:rPr lang="en-US" dirty="0" smtClean="0"/>
              <a:t>On-time Performance Data</a:t>
            </a:r>
          </a:p>
        </p:txBody>
      </p:sp>
      <p:sp>
        <p:nvSpPr>
          <p:cNvPr id="115715" name="Rectangle 10"/>
          <p:cNvSpPr>
            <a:spLocks noGrp="1" noChangeArrowheads="1"/>
          </p:cNvSpPr>
          <p:nvPr>
            <p:ph idx="1"/>
          </p:nvPr>
        </p:nvSpPr>
        <p:spPr>
          <a:xfrm>
            <a:off x="457200" y="1041400"/>
            <a:ext cx="8001000" cy="4800600"/>
          </a:xfrm>
        </p:spPr>
        <p:txBody>
          <a:bodyPr/>
          <a:lstStyle/>
          <a:p>
            <a:pPr eaLnBrk="1" hangingPunct="1">
              <a:buFont typeface="Wingdings" pitchFamily="2" charset="2"/>
              <a:buNone/>
            </a:pPr>
            <a:r>
              <a:rPr lang="en-US" sz="2000" b="1" dirty="0" smtClean="0"/>
              <a:t>What is “on time?”</a:t>
            </a:r>
            <a:r>
              <a:rPr lang="en-US" sz="2000" dirty="0" smtClean="0"/>
              <a:t> Flights arriving or departing the gate less than 15 minutes after the scheduled time.</a:t>
            </a:r>
          </a:p>
          <a:p>
            <a:pPr eaLnBrk="1" hangingPunct="1">
              <a:buFont typeface="Wingdings" pitchFamily="2" charset="2"/>
              <a:buNone/>
            </a:pPr>
            <a:endParaRPr lang="en-US" sz="2000" dirty="0" smtClean="0"/>
          </a:p>
          <a:p>
            <a:pPr eaLnBrk="1" hangingPunct="1">
              <a:buFont typeface="Wingdings" pitchFamily="2" charset="2"/>
              <a:buNone/>
            </a:pPr>
            <a:r>
              <a:rPr lang="en-US" sz="2000" b="1" dirty="0" smtClean="0"/>
              <a:t>What is reported?</a:t>
            </a:r>
            <a:r>
              <a:rPr lang="en-US" sz="2000" dirty="0" smtClean="0"/>
              <a:t> </a:t>
            </a:r>
          </a:p>
          <a:p>
            <a:pPr eaLnBrk="1" hangingPunct="1">
              <a:spcBef>
                <a:spcPts val="600"/>
              </a:spcBef>
            </a:pPr>
            <a:r>
              <a:rPr lang="en-US" sz="1800" dirty="0" smtClean="0"/>
              <a:t>14 CFR Part 234 reporting is required by U.S. air carriers that have at least 1 percent of total domestic scheduled-service passenger revenues.  In 2011, 15 carriers are required to report and one carrier reports voluntarily. </a:t>
            </a:r>
          </a:p>
          <a:p>
            <a:pPr eaLnBrk="1" hangingPunct="1">
              <a:spcBef>
                <a:spcPts val="600"/>
              </a:spcBef>
            </a:pPr>
            <a:r>
              <a:rPr lang="en-US" sz="1800" dirty="0" smtClean="0"/>
              <a:t>Carriers must report operations to and from the 29 U.S. airports that account for at least 1% of the nation's total domestic scheduled-service passenger enplanements.</a:t>
            </a:r>
          </a:p>
          <a:p>
            <a:pPr eaLnBrk="1" hangingPunct="1">
              <a:spcBef>
                <a:spcPts val="600"/>
              </a:spcBef>
            </a:pPr>
            <a:r>
              <a:rPr lang="en-US" sz="1800" dirty="0" smtClean="0"/>
              <a:t>In 2010, 85 percent of all domestic passengers were covered by ASQP.</a:t>
            </a:r>
          </a:p>
          <a:p>
            <a:pPr eaLnBrk="1" hangingPunct="1">
              <a:spcBef>
                <a:spcPts val="600"/>
              </a:spcBef>
            </a:pPr>
            <a:r>
              <a:rPr lang="en-US" sz="1800" dirty="0" smtClean="0"/>
              <a:t>70 percent of all scheduled domestic flights reported in ASQP.</a:t>
            </a:r>
          </a:p>
          <a:p>
            <a:pPr eaLnBrk="1" hangingPunct="1">
              <a:spcBef>
                <a:spcPts val="600"/>
              </a:spcBef>
            </a:pPr>
            <a:r>
              <a:rPr lang="en-US" sz="1800" dirty="0" smtClean="0"/>
              <a:t>Carriers voluntarily report their entire domestic operations (beyond the top 29 airports).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ahoma" pitchFamily="34" charset="0"/>
                <a:cs typeface="Tahoma" pitchFamily="34" charset="0"/>
              </a:rPr>
              <a:t>Objectives</a:t>
            </a:r>
            <a:endParaRPr lang="en-US" dirty="0">
              <a:latin typeface="Tahoma" pitchFamily="34" charset="0"/>
              <a:cs typeface="Tahoma" pitchFamily="34" charset="0"/>
            </a:endParaRPr>
          </a:p>
        </p:txBody>
      </p:sp>
      <p:sp>
        <p:nvSpPr>
          <p:cNvPr id="3" name="Content Placeholder 2"/>
          <p:cNvSpPr>
            <a:spLocks noGrp="1"/>
          </p:cNvSpPr>
          <p:nvPr>
            <p:ph idx="1"/>
          </p:nvPr>
        </p:nvSpPr>
        <p:spPr>
          <a:xfrm>
            <a:off x="457200" y="1371600"/>
            <a:ext cx="8229600" cy="4525963"/>
          </a:xfrm>
        </p:spPr>
        <p:txBody>
          <a:bodyPr/>
          <a:lstStyle/>
          <a:p>
            <a:r>
              <a:rPr lang="en-US" dirty="0" smtClean="0"/>
              <a:t>To Introduce the OAI Data Program including:</a:t>
            </a:r>
          </a:p>
          <a:p>
            <a:pPr lvl="1"/>
            <a:r>
              <a:rPr lang="en-US" sz="2400" dirty="0" smtClean="0"/>
              <a:t>The staff who work with the various data sets</a:t>
            </a:r>
          </a:p>
          <a:p>
            <a:pPr lvl="1"/>
            <a:r>
              <a:rPr lang="en-US" sz="2400" dirty="0" smtClean="0"/>
              <a:t>High-level overview of the </a:t>
            </a:r>
            <a:r>
              <a:rPr lang="en-US" sz="2400" dirty="0" err="1" smtClean="0"/>
              <a:t>OAI</a:t>
            </a:r>
            <a:r>
              <a:rPr lang="en-US" sz="2400" dirty="0" smtClean="0"/>
              <a:t> data</a:t>
            </a:r>
          </a:p>
          <a:p>
            <a:pPr lvl="2"/>
            <a:r>
              <a:rPr lang="en-US" sz="2400" dirty="0" smtClean="0"/>
              <a:t>guidelines for air carrier submittal of data</a:t>
            </a:r>
          </a:p>
          <a:p>
            <a:pPr lvl="2"/>
            <a:r>
              <a:rPr lang="en-US" sz="2400" dirty="0" smtClean="0"/>
              <a:t>guidelines for customer access to the data</a:t>
            </a:r>
          </a:p>
          <a:p>
            <a:pPr lvl="1"/>
            <a:r>
              <a:rPr lang="en-US" sz="2400" dirty="0" smtClean="0"/>
              <a:t>Accessing the data</a:t>
            </a:r>
          </a:p>
          <a:p>
            <a:pPr lvl="2"/>
            <a:r>
              <a:rPr lang="en-US" sz="2400" dirty="0" smtClean="0"/>
              <a:t>Public</a:t>
            </a:r>
          </a:p>
          <a:p>
            <a:pPr lvl="2"/>
            <a:r>
              <a:rPr lang="en-US" sz="2400" dirty="0" smtClean="0"/>
              <a:t>Periods </a:t>
            </a:r>
            <a:r>
              <a:rPr lang="en-US" sz="2400" dirty="0"/>
              <a:t>of restriction for the data</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533400" y="228600"/>
            <a:ext cx="8229600" cy="762000"/>
          </a:xfrm>
        </p:spPr>
        <p:txBody>
          <a:bodyPr/>
          <a:lstStyle/>
          <a:p>
            <a:r>
              <a:rPr lang="en-US" b="1" dirty="0" smtClean="0">
                <a:latin typeface="Tahoma" pitchFamily="34" charset="0"/>
              </a:rPr>
              <a:t>Cancellation and Delay Codes </a:t>
            </a:r>
          </a:p>
        </p:txBody>
      </p:sp>
      <p:sp>
        <p:nvSpPr>
          <p:cNvPr id="116739" name="Rectangle 3"/>
          <p:cNvSpPr>
            <a:spLocks noGrp="1" noChangeArrowheads="1"/>
          </p:cNvSpPr>
          <p:nvPr>
            <p:ph type="body" sz="half" idx="1"/>
          </p:nvPr>
        </p:nvSpPr>
        <p:spPr>
          <a:xfrm>
            <a:off x="685800" y="1371600"/>
            <a:ext cx="4038600" cy="4525963"/>
          </a:xfrm>
        </p:spPr>
        <p:txBody>
          <a:bodyPr/>
          <a:lstStyle/>
          <a:p>
            <a:pPr>
              <a:spcAft>
                <a:spcPts val="600"/>
              </a:spcAft>
              <a:buNone/>
            </a:pPr>
            <a:r>
              <a:rPr lang="en-US" sz="2400" b="1" dirty="0" smtClean="0"/>
              <a:t>Cancellation Codes</a:t>
            </a:r>
          </a:p>
          <a:p>
            <a:pPr>
              <a:spcBef>
                <a:spcPts val="600"/>
              </a:spcBef>
            </a:pPr>
            <a:r>
              <a:rPr lang="en-US" sz="2400" dirty="0" smtClean="0"/>
              <a:t>A-Carrier Cause		</a:t>
            </a:r>
          </a:p>
          <a:p>
            <a:pPr>
              <a:spcBef>
                <a:spcPts val="600"/>
              </a:spcBef>
            </a:pPr>
            <a:r>
              <a:rPr lang="en-US" sz="2400" dirty="0" smtClean="0"/>
              <a:t>B-Weather	</a:t>
            </a:r>
          </a:p>
          <a:p>
            <a:pPr>
              <a:spcBef>
                <a:spcPts val="600"/>
              </a:spcBef>
            </a:pPr>
            <a:r>
              <a:rPr lang="en-US" sz="2400" dirty="0" smtClean="0"/>
              <a:t>C-National Aviation System	</a:t>
            </a:r>
          </a:p>
          <a:p>
            <a:pPr>
              <a:spcBef>
                <a:spcPts val="600"/>
              </a:spcBef>
            </a:pPr>
            <a:r>
              <a:rPr lang="en-US" sz="2400" dirty="0" smtClean="0"/>
              <a:t>D-Security</a:t>
            </a:r>
            <a:r>
              <a:rPr lang="en-US" sz="2400" b="1" dirty="0" smtClean="0"/>
              <a:t>		          		</a:t>
            </a:r>
          </a:p>
          <a:p>
            <a:pPr>
              <a:buFont typeface="Wingdings" pitchFamily="2" charset="2"/>
              <a:buNone/>
            </a:pPr>
            <a:r>
              <a:rPr lang="en-US" sz="2400" b="1" dirty="0" smtClean="0"/>
              <a:t>					</a:t>
            </a:r>
          </a:p>
        </p:txBody>
      </p:sp>
      <p:sp>
        <p:nvSpPr>
          <p:cNvPr id="116740" name="Rectangle 4"/>
          <p:cNvSpPr>
            <a:spLocks noGrp="1" noChangeArrowheads="1"/>
          </p:cNvSpPr>
          <p:nvPr>
            <p:ph type="body" sz="half" idx="2"/>
          </p:nvPr>
        </p:nvSpPr>
        <p:spPr>
          <a:xfrm>
            <a:off x="4876800" y="1371600"/>
            <a:ext cx="4038600" cy="4525963"/>
          </a:xfrm>
        </p:spPr>
        <p:txBody>
          <a:bodyPr/>
          <a:lstStyle/>
          <a:p>
            <a:pPr>
              <a:spcAft>
                <a:spcPts val="600"/>
              </a:spcAft>
              <a:buNone/>
            </a:pPr>
            <a:r>
              <a:rPr lang="en-US" sz="2400" b="1" dirty="0" smtClean="0"/>
              <a:t>Delay Cause</a:t>
            </a:r>
          </a:p>
          <a:p>
            <a:pPr>
              <a:spcBef>
                <a:spcPts val="600"/>
              </a:spcBef>
            </a:pPr>
            <a:r>
              <a:rPr lang="en-US" sz="2400" dirty="0" smtClean="0"/>
              <a:t>E-Carrier Caused</a:t>
            </a:r>
          </a:p>
          <a:p>
            <a:pPr>
              <a:spcBef>
                <a:spcPts val="600"/>
              </a:spcBef>
            </a:pPr>
            <a:r>
              <a:rPr lang="en-US" sz="2400" dirty="0" smtClean="0"/>
              <a:t>F-Weather</a:t>
            </a:r>
          </a:p>
          <a:p>
            <a:pPr>
              <a:spcBef>
                <a:spcPts val="600"/>
              </a:spcBef>
            </a:pPr>
            <a:r>
              <a:rPr lang="en-US" sz="2400" dirty="0" smtClean="0"/>
              <a:t>G-National Aviation System</a:t>
            </a:r>
          </a:p>
          <a:p>
            <a:pPr>
              <a:spcBef>
                <a:spcPts val="600"/>
              </a:spcBef>
            </a:pPr>
            <a:r>
              <a:rPr lang="en-US" sz="2400" dirty="0" smtClean="0"/>
              <a:t>H-Security 	</a:t>
            </a:r>
          </a:p>
          <a:p>
            <a:pPr>
              <a:spcBef>
                <a:spcPts val="600"/>
              </a:spcBef>
            </a:pPr>
            <a:r>
              <a:rPr lang="en-US" sz="2400" dirty="0" smtClean="0"/>
              <a:t>I-Late Arriving Aircraft</a:t>
            </a:r>
          </a:p>
          <a:p>
            <a:pPr>
              <a:buFont typeface="Wingdings" pitchFamily="2" charset="2"/>
              <a:buNone/>
            </a:pPr>
            <a:endParaRPr lang="en-US" sz="2400" b="1"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533400" y="228600"/>
            <a:ext cx="8229600" cy="762000"/>
          </a:xfrm>
        </p:spPr>
        <p:txBody>
          <a:bodyPr/>
          <a:lstStyle/>
          <a:p>
            <a:r>
              <a:rPr lang="en-US" b="1" dirty="0" smtClean="0">
                <a:latin typeface="Tahoma" pitchFamily="34" charset="0"/>
              </a:rPr>
              <a:t>Effective Reporting Date for Data Elements by Air Carriers</a:t>
            </a:r>
          </a:p>
        </p:txBody>
      </p:sp>
      <p:sp>
        <p:nvSpPr>
          <p:cNvPr id="117763" name="Rectangle 3"/>
          <p:cNvSpPr>
            <a:spLocks noGrp="1" noChangeArrowheads="1"/>
          </p:cNvSpPr>
          <p:nvPr>
            <p:ph type="body" idx="1"/>
          </p:nvPr>
        </p:nvSpPr>
        <p:spPr>
          <a:xfrm>
            <a:off x="685800" y="1371600"/>
            <a:ext cx="8229600" cy="4525963"/>
          </a:xfrm>
        </p:spPr>
        <p:txBody>
          <a:bodyPr/>
          <a:lstStyle/>
          <a:p>
            <a:r>
              <a:rPr lang="en-US" dirty="0" smtClean="0"/>
              <a:t>Data collected since September 1987 for Data Elements A. through S.</a:t>
            </a:r>
          </a:p>
          <a:p>
            <a:r>
              <a:rPr lang="en-US" dirty="0" smtClean="0"/>
              <a:t>Data collected since January 1995 for Data Elements T. through V., and the Office of Airline Information calculated Taxi-Out Time, Taxi-In Time and Airborne Time.</a:t>
            </a:r>
          </a:p>
          <a:p>
            <a:r>
              <a:rPr lang="en-US" dirty="0" smtClean="0"/>
              <a:t>Data collected since June 2003 for Data Elements W. through AB.</a:t>
            </a:r>
          </a:p>
          <a:p>
            <a:r>
              <a:rPr lang="en-US" dirty="0" smtClean="0"/>
              <a:t>Data collected since October 2008 for Data Elements AC. through BJ.</a:t>
            </a:r>
          </a:p>
          <a:p>
            <a:pPr>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Data Items Collected Since October 2008</a:t>
            </a:r>
          </a:p>
        </p:txBody>
      </p:sp>
      <p:sp>
        <p:nvSpPr>
          <p:cNvPr id="118787" name="Rectangle 5"/>
          <p:cNvSpPr>
            <a:spLocks noGrp="1" noChangeArrowheads="1"/>
          </p:cNvSpPr>
          <p:nvPr>
            <p:ph type="body" idx="1"/>
          </p:nvPr>
        </p:nvSpPr>
        <p:spPr>
          <a:xfrm>
            <a:off x="685800" y="1371600"/>
            <a:ext cx="8229600" cy="4525963"/>
          </a:xfrm>
        </p:spPr>
        <p:txBody>
          <a:bodyPr/>
          <a:lstStyle/>
          <a:p>
            <a:r>
              <a:rPr lang="en-US" dirty="0" smtClean="0"/>
              <a:t>Time on tarmac before gate return</a:t>
            </a:r>
          </a:p>
          <a:p>
            <a:r>
              <a:rPr lang="en-US" dirty="0" smtClean="0"/>
              <a:t>Wheels-on time at diverted airport</a:t>
            </a:r>
          </a:p>
          <a:p>
            <a:r>
              <a:rPr lang="en-US" dirty="0" smtClean="0"/>
              <a:t>Longest single tarmac time at diverted airport</a:t>
            </a:r>
          </a:p>
          <a:p>
            <a:r>
              <a:rPr lang="en-US" dirty="0" smtClean="0"/>
              <a:t>Total tarmac time at diverted airport</a:t>
            </a:r>
          </a:p>
          <a:p>
            <a:r>
              <a:rPr lang="en-US" dirty="0" smtClean="0"/>
              <a:t>Wheels-off time at diverted airport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4"/>
          <p:cNvSpPr>
            <a:spLocks noGrp="1" noChangeArrowheads="1"/>
          </p:cNvSpPr>
          <p:nvPr>
            <p:ph type="title"/>
          </p:nvPr>
        </p:nvSpPr>
        <p:spPr>
          <a:xfrm>
            <a:off x="533400" y="228600"/>
            <a:ext cx="8229600" cy="762000"/>
          </a:xfrm>
        </p:spPr>
        <p:txBody>
          <a:bodyPr/>
          <a:lstStyle/>
          <a:p>
            <a:r>
              <a:rPr lang="en-US" b="1" smtClean="0">
                <a:latin typeface="Tahoma" pitchFamily="34" charset="0"/>
              </a:rPr>
              <a:t>Causal Reporting Requirements  </a:t>
            </a:r>
          </a:p>
        </p:txBody>
      </p:sp>
      <p:sp>
        <p:nvSpPr>
          <p:cNvPr id="119811" name="Rectangle 5"/>
          <p:cNvSpPr>
            <a:spLocks noGrp="1" noChangeArrowheads="1"/>
          </p:cNvSpPr>
          <p:nvPr>
            <p:ph type="body" idx="1"/>
          </p:nvPr>
        </p:nvSpPr>
        <p:spPr>
          <a:xfrm>
            <a:off x="685800" y="1371600"/>
            <a:ext cx="8229600" cy="4525963"/>
          </a:xfrm>
        </p:spPr>
        <p:txBody>
          <a:bodyPr/>
          <a:lstStyle/>
          <a:p>
            <a:pPr marL="457200" indent="-457200">
              <a:lnSpc>
                <a:spcPct val="90000"/>
              </a:lnSpc>
              <a:buFont typeface="Wingdings" pitchFamily="2" charset="2"/>
              <a:buNone/>
            </a:pPr>
            <a:r>
              <a:rPr lang="en-US" smtClean="0"/>
              <a:t>What Flights Require Causal Information?</a:t>
            </a:r>
          </a:p>
          <a:p>
            <a:pPr marL="828675" lvl="1" indent="-457200">
              <a:lnSpc>
                <a:spcPct val="90000"/>
              </a:lnSpc>
              <a:buFont typeface="Arial Unicode MS" pitchFamily="34" charset="-128"/>
              <a:buAutoNum type="arabicPeriod"/>
            </a:pPr>
            <a:r>
              <a:rPr lang="en-US" smtClean="0"/>
              <a:t>Flights that are cancelled.</a:t>
            </a:r>
          </a:p>
          <a:p>
            <a:pPr marL="828675" lvl="1" indent="-457200">
              <a:lnSpc>
                <a:spcPct val="90000"/>
              </a:lnSpc>
              <a:buFont typeface="Arial Unicode MS" pitchFamily="34" charset="-128"/>
              <a:buAutoNum type="arabicPeriod"/>
            </a:pPr>
            <a:r>
              <a:rPr lang="en-US" smtClean="0"/>
              <a:t>Flights that arrive at their destination airport 15 minutes or more after the scheduled arrival time.</a:t>
            </a:r>
          </a:p>
          <a:p>
            <a:pPr marL="457200" indent="-457200">
              <a:lnSpc>
                <a:spcPct val="90000"/>
              </a:lnSpc>
            </a:pPr>
            <a:endParaRPr lang="en-US" smtClean="0"/>
          </a:p>
          <a:p>
            <a:pPr marL="457200" indent="-457200">
              <a:lnSpc>
                <a:spcPct val="90000"/>
              </a:lnSpc>
              <a:buFont typeface="Wingdings" pitchFamily="2" charset="2"/>
              <a:buNone/>
            </a:pPr>
            <a:r>
              <a:rPr lang="en-US" smtClean="0"/>
              <a:t>What Flights do not Require Causal Data?</a:t>
            </a:r>
          </a:p>
          <a:p>
            <a:pPr marL="828675" lvl="1" indent="-457200">
              <a:lnSpc>
                <a:spcPct val="90000"/>
              </a:lnSpc>
              <a:buFont typeface="Arial Unicode MS" pitchFamily="34" charset="-128"/>
              <a:buAutoNum type="arabicPeriod"/>
            </a:pPr>
            <a:r>
              <a:rPr lang="en-US" smtClean="0"/>
              <a:t>Flights that are on-time (the flight arrived before the end of the 14 minute 59 second grace period of its scheduled arrival time).</a:t>
            </a:r>
          </a:p>
          <a:p>
            <a:pPr marL="828675" lvl="1" indent="-457200">
              <a:lnSpc>
                <a:spcPct val="90000"/>
              </a:lnSpc>
              <a:buFont typeface="Arial Unicode MS" pitchFamily="34" charset="-128"/>
              <a:buAutoNum type="arabicPeriod"/>
            </a:pPr>
            <a:r>
              <a:rPr lang="en-US" smtClean="0"/>
              <a:t>Flights that are diverted away from their scheduled destination airport.</a:t>
            </a:r>
          </a:p>
          <a:p>
            <a:pPr marL="457200" indent="-457200">
              <a:lnSpc>
                <a:spcPct val="90000"/>
              </a:lnSpc>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4"/>
          <p:cNvSpPr>
            <a:spLocks noGrp="1" noChangeArrowheads="1"/>
          </p:cNvSpPr>
          <p:nvPr>
            <p:ph type="title"/>
          </p:nvPr>
        </p:nvSpPr>
        <p:spPr>
          <a:xfrm>
            <a:off x="533400" y="228600"/>
            <a:ext cx="8229600" cy="762000"/>
          </a:xfrm>
        </p:spPr>
        <p:txBody>
          <a:bodyPr/>
          <a:lstStyle/>
          <a:p>
            <a:r>
              <a:rPr lang="en-US" b="1" smtClean="0">
                <a:latin typeface="Tahoma" pitchFamily="34" charset="0"/>
              </a:rPr>
              <a:t>Causal Data Tracked by Carriers</a:t>
            </a:r>
          </a:p>
        </p:txBody>
      </p:sp>
      <p:sp>
        <p:nvSpPr>
          <p:cNvPr id="120835" name="Rectangle 5"/>
          <p:cNvSpPr>
            <a:spLocks noGrp="1" noChangeArrowheads="1"/>
          </p:cNvSpPr>
          <p:nvPr>
            <p:ph type="body" idx="1"/>
          </p:nvPr>
        </p:nvSpPr>
        <p:spPr>
          <a:xfrm>
            <a:off x="685800" y="1371600"/>
            <a:ext cx="8229600" cy="4525963"/>
          </a:xfrm>
        </p:spPr>
        <p:txBody>
          <a:bodyPr/>
          <a:lstStyle/>
          <a:p>
            <a:pPr>
              <a:buFont typeface="Wingdings" pitchFamily="2" charset="2"/>
              <a:buNone/>
            </a:pPr>
            <a:r>
              <a:rPr lang="en-US" dirty="0" smtClean="0"/>
              <a:t>What Causal Information Do Air Carriers Track?</a:t>
            </a:r>
          </a:p>
          <a:p>
            <a:pPr>
              <a:spcBef>
                <a:spcPts val="1200"/>
              </a:spcBef>
            </a:pPr>
            <a:r>
              <a:rPr lang="en-US" dirty="0" smtClean="0"/>
              <a:t>They account for the causes and length of departure delays of 6 minutes or longer.</a:t>
            </a:r>
          </a:p>
          <a:p>
            <a:pPr>
              <a:spcBef>
                <a:spcPts val="1200"/>
              </a:spcBef>
            </a:pPr>
            <a:r>
              <a:rPr lang="en-US" dirty="0" smtClean="0"/>
              <a:t>They report the cause of cancellations.</a:t>
            </a:r>
          </a:p>
          <a:p>
            <a:pPr>
              <a:spcBef>
                <a:spcPts val="1200"/>
              </a:spcBef>
            </a:pPr>
            <a:r>
              <a:rPr lang="en-US" dirty="0" smtClean="0"/>
              <a:t>The majority of delays occurring after gate departure are assigned to the NAS.</a:t>
            </a:r>
          </a:p>
          <a:p>
            <a:pPr>
              <a:spcBef>
                <a:spcPts val="1200"/>
              </a:spcBef>
            </a:pPr>
            <a:r>
              <a:rPr lang="en-US" dirty="0" smtClean="0"/>
              <a:t>The FAA through its OPSNET reporting system verifies the carriers’ reporting of NAS delays.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4"/>
          <p:cNvSpPr>
            <a:spLocks noGrp="1" noChangeArrowheads="1"/>
          </p:cNvSpPr>
          <p:nvPr>
            <p:ph type="title"/>
          </p:nvPr>
        </p:nvSpPr>
        <p:spPr>
          <a:xfrm>
            <a:off x="533400" y="228600"/>
            <a:ext cx="8229600" cy="762000"/>
          </a:xfrm>
        </p:spPr>
        <p:txBody>
          <a:bodyPr/>
          <a:lstStyle/>
          <a:p>
            <a:r>
              <a:rPr lang="en-US" b="1" smtClean="0">
                <a:latin typeface="Tahoma" pitchFamily="34" charset="0"/>
              </a:rPr>
              <a:t>Customer Uses for ASQP Data</a:t>
            </a:r>
          </a:p>
        </p:txBody>
      </p:sp>
      <p:sp>
        <p:nvSpPr>
          <p:cNvPr id="121859" name="Rectangle 5"/>
          <p:cNvSpPr>
            <a:spLocks noGrp="1" noChangeArrowheads="1"/>
          </p:cNvSpPr>
          <p:nvPr>
            <p:ph type="body" idx="1"/>
          </p:nvPr>
        </p:nvSpPr>
        <p:spPr>
          <a:xfrm>
            <a:off x="685800" y="1371600"/>
            <a:ext cx="8229600" cy="4525963"/>
          </a:xfrm>
        </p:spPr>
        <p:txBody>
          <a:bodyPr/>
          <a:lstStyle/>
          <a:p>
            <a:r>
              <a:rPr lang="en-US" dirty="0" smtClean="0">
                <a:solidFill>
                  <a:schemeClr val="accent2">
                    <a:lumMod val="10000"/>
                  </a:schemeClr>
                </a:solidFill>
              </a:rPr>
              <a:t>Overall airline and airport on-time performance</a:t>
            </a:r>
          </a:p>
          <a:p>
            <a:r>
              <a:rPr lang="en-US" dirty="0" smtClean="0">
                <a:solidFill>
                  <a:schemeClr val="accent2">
                    <a:lumMod val="10000"/>
                  </a:schemeClr>
                </a:solidFill>
              </a:rPr>
              <a:t>Taxi times by airport</a:t>
            </a:r>
          </a:p>
          <a:p>
            <a:r>
              <a:rPr lang="en-US" dirty="0" smtClean="0">
                <a:solidFill>
                  <a:schemeClr val="accent2">
                    <a:lumMod val="10000"/>
                  </a:schemeClr>
                </a:solidFill>
              </a:rPr>
              <a:t>Changes in the scheduled elapsed times over individual routings</a:t>
            </a:r>
          </a:p>
          <a:p>
            <a:r>
              <a:rPr lang="en-US" dirty="0" smtClean="0">
                <a:solidFill>
                  <a:schemeClr val="accent2">
                    <a:lumMod val="10000"/>
                  </a:schemeClr>
                </a:solidFill>
              </a:rPr>
              <a:t>Tracking aircraft through the system by using tail numbers</a:t>
            </a:r>
          </a:p>
          <a:p>
            <a:r>
              <a:rPr lang="en-US" dirty="0" smtClean="0">
                <a:solidFill>
                  <a:schemeClr val="accent2">
                    <a:lumMod val="10000"/>
                  </a:schemeClr>
                </a:solidFill>
              </a:rPr>
              <a:t>Identifying long tarmac times for consumer protection purposes</a:t>
            </a:r>
          </a:p>
          <a:p>
            <a:r>
              <a:rPr lang="en-US" dirty="0" smtClean="0">
                <a:solidFill>
                  <a:schemeClr val="accent2">
                    <a:lumMod val="10000"/>
                  </a:schemeClr>
                </a:solidFill>
              </a:rPr>
              <a:t>Identify gate returns, fly returns, and diverted landings</a:t>
            </a:r>
          </a:p>
          <a:p>
            <a:r>
              <a:rPr lang="en-US" dirty="0" smtClean="0">
                <a:solidFill>
                  <a:schemeClr val="accent2">
                    <a:lumMod val="10000"/>
                  </a:schemeClr>
                </a:solidFill>
              </a:rPr>
              <a:t>Identify a generic cause of delay or cancellation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533400" y="228600"/>
            <a:ext cx="8229600" cy="762000"/>
          </a:xfrm>
        </p:spPr>
        <p:txBody>
          <a:bodyPr/>
          <a:lstStyle/>
          <a:p>
            <a:r>
              <a:rPr lang="en-US" b="1" dirty="0" smtClean="0">
                <a:latin typeface="Tahoma" pitchFamily="34" charset="0"/>
              </a:rPr>
              <a:t>Applying </a:t>
            </a:r>
            <a:r>
              <a:rPr lang="en-US" dirty="0" smtClean="0">
                <a:latin typeface="Tahoma" pitchFamily="34" charset="0"/>
              </a:rPr>
              <a:t>the OAI Operational Data</a:t>
            </a:r>
            <a:endParaRPr lang="en-US" b="1" dirty="0" smtClean="0">
              <a:latin typeface="Tahoma" pitchFamily="34" charset="0"/>
            </a:endParaRPr>
          </a:p>
        </p:txBody>
      </p:sp>
      <p:sp>
        <p:nvSpPr>
          <p:cNvPr id="132099" name="Rectangle 3"/>
          <p:cNvSpPr>
            <a:spLocks noGrp="1" noChangeArrowheads="1"/>
          </p:cNvSpPr>
          <p:nvPr>
            <p:ph type="body" idx="1"/>
          </p:nvPr>
        </p:nvSpPr>
        <p:spPr>
          <a:xfrm>
            <a:off x="381000" y="1066800"/>
            <a:ext cx="8305800" cy="5029200"/>
          </a:xfrm>
        </p:spPr>
        <p:txBody>
          <a:bodyPr/>
          <a:lstStyle/>
          <a:p>
            <a:pPr>
              <a:lnSpc>
                <a:spcPct val="90000"/>
              </a:lnSpc>
              <a:spcBef>
                <a:spcPts val="1200"/>
              </a:spcBef>
            </a:pPr>
            <a:r>
              <a:rPr lang="en-US" dirty="0" smtClean="0"/>
              <a:t>How do you know what data set to use?</a:t>
            </a:r>
          </a:p>
          <a:p>
            <a:pPr>
              <a:lnSpc>
                <a:spcPct val="90000"/>
              </a:lnSpc>
              <a:spcBef>
                <a:spcPts val="1200"/>
              </a:spcBef>
            </a:pPr>
            <a:r>
              <a:rPr lang="en-US" dirty="0" smtClean="0"/>
              <a:t>If you are seeking Available Seat-Miles (ASM), Revenue Seat-Miles, Revenue Ton-Miles, Revenue Aircraft Hours you can use T-1 or T-2 data. </a:t>
            </a:r>
          </a:p>
          <a:p>
            <a:pPr>
              <a:lnSpc>
                <a:spcPct val="90000"/>
              </a:lnSpc>
              <a:spcBef>
                <a:spcPts val="1200"/>
              </a:spcBef>
            </a:pPr>
            <a:r>
              <a:rPr lang="en-US" dirty="0" smtClean="0"/>
              <a:t>You can obtain airborne time, taxi times, and scheduled elapsed times from ASQP data. </a:t>
            </a:r>
          </a:p>
          <a:p>
            <a:pPr>
              <a:lnSpc>
                <a:spcPct val="90000"/>
              </a:lnSpc>
              <a:spcBef>
                <a:spcPts val="1200"/>
              </a:spcBef>
            </a:pPr>
            <a:r>
              <a:rPr lang="en-US" dirty="0" smtClean="0"/>
              <a:t>If you are seeking cancellation information, the on-time ASPQ is the best source for individual carrier data.  </a:t>
            </a:r>
          </a:p>
          <a:p>
            <a:pPr marL="657225" lvl="1">
              <a:lnSpc>
                <a:spcPct val="90000"/>
              </a:lnSpc>
              <a:spcBef>
                <a:spcPts val="1200"/>
              </a:spcBef>
            </a:pPr>
            <a:r>
              <a:rPr lang="en-US" dirty="0" smtClean="0"/>
              <a:t>The one draw back is ASQP currently covers only 16 air carriers. </a:t>
            </a:r>
          </a:p>
          <a:p>
            <a:pPr marL="657225" lvl="1">
              <a:lnSpc>
                <a:spcPct val="90000"/>
              </a:lnSpc>
              <a:spcBef>
                <a:spcPts val="1200"/>
              </a:spcBef>
            </a:pPr>
            <a:r>
              <a:rPr lang="en-US" dirty="0" smtClean="0"/>
              <a:t>The problem, with using T-100 segment data to compute cancellations, is Departures Performed include extra section flights which are not included in Scheduled Departures.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5"/>
          <p:cNvSpPr>
            <a:spLocks noGrp="1" noChangeArrowheads="1"/>
          </p:cNvSpPr>
          <p:nvPr>
            <p:ph type="title"/>
          </p:nvPr>
        </p:nvSpPr>
        <p:spPr>
          <a:xfrm>
            <a:off x="533400" y="228600"/>
            <a:ext cx="8229600" cy="762000"/>
          </a:xfrm>
        </p:spPr>
        <p:txBody>
          <a:bodyPr/>
          <a:lstStyle/>
          <a:p>
            <a:r>
              <a:rPr lang="en-US" b="1" dirty="0" smtClean="0">
                <a:latin typeface="Tahoma" pitchFamily="34" charset="0"/>
              </a:rPr>
              <a:t>Restricted Data Program</a:t>
            </a:r>
          </a:p>
        </p:txBody>
      </p:sp>
      <p:sp>
        <p:nvSpPr>
          <p:cNvPr id="123907" name="Rectangle 6"/>
          <p:cNvSpPr>
            <a:spLocks noGrp="1" noChangeArrowheads="1"/>
          </p:cNvSpPr>
          <p:nvPr>
            <p:ph type="body" idx="1"/>
          </p:nvPr>
        </p:nvSpPr>
        <p:spPr>
          <a:xfrm>
            <a:off x="685800" y="1371600"/>
            <a:ext cx="8229600" cy="4525963"/>
          </a:xfrm>
        </p:spPr>
        <p:txBody>
          <a:bodyPr/>
          <a:lstStyle/>
          <a:p>
            <a:endParaRPr lang="en-US" smtClean="0"/>
          </a:p>
          <a:p>
            <a:endParaRPr lang="en-US" smtClean="0"/>
          </a:p>
        </p:txBody>
      </p:sp>
      <p:pic>
        <p:nvPicPr>
          <p:cNvPr id="123908" name="Picture 4" descr="MPj04088650000[1]"/>
          <p:cNvPicPr>
            <a:picLocks noChangeAspect="1" noChangeArrowheads="1"/>
          </p:cNvPicPr>
          <p:nvPr/>
        </p:nvPicPr>
        <p:blipFill>
          <a:blip r:embed="rId2" cstate="print"/>
          <a:srcRect/>
          <a:stretch>
            <a:fillRect/>
          </a:stretch>
        </p:blipFill>
        <p:spPr bwMode="auto">
          <a:xfrm>
            <a:off x="990600" y="914400"/>
            <a:ext cx="7391400" cy="5011738"/>
          </a:xfrm>
          <a:prstGeom prst="rect">
            <a:avLst/>
          </a:prstGeom>
          <a:noFill/>
          <a:ln w="9525">
            <a:noFill/>
            <a:miter lim="800000"/>
            <a:headEnd/>
            <a:tailEnd/>
          </a:ln>
        </p:spPr>
      </p:pic>
      <p:sp>
        <p:nvSpPr>
          <p:cNvPr id="5" name="Rounded Rectangle 4"/>
          <p:cNvSpPr/>
          <p:nvPr/>
        </p:nvSpPr>
        <p:spPr bwMode="auto">
          <a:xfrm>
            <a:off x="76200" y="6078538"/>
            <a:ext cx="3581400" cy="779462"/>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Rounded Rectangle 1"/>
          <p:cNvSpPr/>
          <p:nvPr/>
        </p:nvSpPr>
        <p:spPr bwMode="auto">
          <a:xfrm>
            <a:off x="76200" y="5562600"/>
            <a:ext cx="762000" cy="838200"/>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4"/>
          <p:cNvSpPr>
            <a:spLocks noGrp="1" noChangeArrowheads="1"/>
          </p:cNvSpPr>
          <p:nvPr>
            <p:ph type="title"/>
          </p:nvPr>
        </p:nvSpPr>
        <p:spPr>
          <a:xfrm>
            <a:off x="533400" y="228600"/>
            <a:ext cx="8229600" cy="762000"/>
          </a:xfrm>
        </p:spPr>
        <p:txBody>
          <a:bodyPr/>
          <a:lstStyle/>
          <a:p>
            <a:r>
              <a:rPr lang="en-US" b="1" dirty="0" smtClean="0">
                <a:latin typeface="Tahoma" pitchFamily="34" charset="0"/>
              </a:rPr>
              <a:t>What Data are Restricted?</a:t>
            </a:r>
          </a:p>
        </p:txBody>
      </p:sp>
      <p:sp>
        <p:nvSpPr>
          <p:cNvPr id="124931" name="Rectangle 5"/>
          <p:cNvSpPr>
            <a:spLocks noGrp="1" noChangeArrowheads="1"/>
          </p:cNvSpPr>
          <p:nvPr>
            <p:ph type="body" idx="1"/>
          </p:nvPr>
        </p:nvSpPr>
        <p:spPr>
          <a:xfrm>
            <a:off x="685800" y="960437"/>
            <a:ext cx="8229600" cy="4754563"/>
          </a:xfrm>
        </p:spPr>
        <p:txBody>
          <a:bodyPr/>
          <a:lstStyle/>
          <a:p>
            <a:pPr>
              <a:lnSpc>
                <a:spcPct val="95000"/>
              </a:lnSpc>
              <a:spcBef>
                <a:spcPts val="0"/>
              </a:spcBef>
            </a:pPr>
            <a:r>
              <a:rPr lang="en-US" sz="2000" dirty="0" smtClean="0"/>
              <a:t>Per The Regulations (see earlier tables for each schedule)</a:t>
            </a:r>
          </a:p>
          <a:p>
            <a:pPr lvl="1">
              <a:lnSpc>
                <a:spcPct val="95000"/>
              </a:lnSpc>
              <a:spcBef>
                <a:spcPts val="0"/>
              </a:spcBef>
            </a:pPr>
            <a:r>
              <a:rPr lang="en-US" dirty="0" smtClean="0"/>
              <a:t>6 month period of restriction</a:t>
            </a:r>
          </a:p>
          <a:p>
            <a:pPr lvl="2">
              <a:lnSpc>
                <a:spcPct val="95000"/>
              </a:lnSpc>
              <a:spcBef>
                <a:spcPts val="0"/>
              </a:spcBef>
            </a:pPr>
            <a:r>
              <a:rPr lang="en-US" sz="1800" dirty="0" smtClean="0"/>
              <a:t>T-100 and T-100(f), and 298(C) traffic between US and foreign airports </a:t>
            </a:r>
          </a:p>
          <a:p>
            <a:pPr lvl="1">
              <a:lnSpc>
                <a:spcPct val="95000"/>
              </a:lnSpc>
              <a:spcBef>
                <a:spcPts val="0"/>
              </a:spcBef>
            </a:pPr>
            <a:r>
              <a:rPr lang="en-US" dirty="0" smtClean="0"/>
              <a:t>3 year period of restriction</a:t>
            </a:r>
          </a:p>
          <a:p>
            <a:pPr lvl="2">
              <a:lnSpc>
                <a:spcPct val="95000"/>
              </a:lnSpc>
              <a:spcBef>
                <a:spcPts val="0"/>
              </a:spcBef>
            </a:pPr>
            <a:r>
              <a:rPr lang="en-US" sz="1800" dirty="0" smtClean="0"/>
              <a:t>T-100 and 298(C) traffic between foreign airports</a:t>
            </a:r>
          </a:p>
          <a:p>
            <a:pPr lvl="2">
              <a:lnSpc>
                <a:spcPct val="95000"/>
              </a:lnSpc>
              <a:spcBef>
                <a:spcPts val="0"/>
              </a:spcBef>
            </a:pPr>
            <a:r>
              <a:rPr lang="en-US" sz="1800" dirty="0" smtClean="0"/>
              <a:t>298C F1 Report of financial data</a:t>
            </a:r>
          </a:p>
          <a:p>
            <a:pPr lvl="1">
              <a:lnSpc>
                <a:spcPct val="95000"/>
              </a:lnSpc>
              <a:spcBef>
                <a:spcPts val="0"/>
              </a:spcBef>
            </a:pPr>
            <a:r>
              <a:rPr lang="en-US" sz="2200" dirty="0" smtClean="0"/>
              <a:t>Forever Restricted</a:t>
            </a:r>
          </a:p>
          <a:p>
            <a:pPr lvl="2">
              <a:lnSpc>
                <a:spcPct val="95000"/>
              </a:lnSpc>
              <a:spcBef>
                <a:spcPts val="0"/>
              </a:spcBef>
            </a:pPr>
            <a:r>
              <a:rPr lang="en-US" sz="1800" dirty="0" err="1" smtClean="0"/>
              <a:t>OnD</a:t>
            </a:r>
            <a:r>
              <a:rPr lang="en-US" sz="1800" dirty="0" smtClean="0"/>
              <a:t>, DB1B data between foreign airports </a:t>
            </a:r>
          </a:p>
          <a:p>
            <a:pPr lvl="2">
              <a:lnSpc>
                <a:spcPct val="95000"/>
              </a:lnSpc>
              <a:spcBef>
                <a:spcPts val="0"/>
              </a:spcBef>
            </a:pPr>
            <a:r>
              <a:rPr lang="en-US" sz="1800" dirty="0" err="1" smtClean="0"/>
              <a:t>OnD</a:t>
            </a:r>
            <a:r>
              <a:rPr lang="en-US" sz="1800" dirty="0" smtClean="0"/>
              <a:t>, DB1B data between US and foreign airports</a:t>
            </a:r>
          </a:p>
          <a:p>
            <a:pPr marL="657225" lvl="1">
              <a:lnSpc>
                <a:spcPct val="80000"/>
              </a:lnSpc>
              <a:spcBef>
                <a:spcPts val="0"/>
              </a:spcBef>
            </a:pPr>
            <a:r>
              <a:rPr lang="en-US" dirty="0" smtClean="0"/>
              <a:t>Financial Data</a:t>
            </a:r>
          </a:p>
          <a:p>
            <a:pPr lvl="2">
              <a:lnSpc>
                <a:spcPct val="95000"/>
              </a:lnSpc>
              <a:spcBef>
                <a:spcPts val="0"/>
              </a:spcBef>
            </a:pPr>
            <a:r>
              <a:rPr lang="en-US" sz="1800" dirty="0" smtClean="0"/>
              <a:t>Schedule P-12(a) Fuel Consumption by Type of Service and Entity – monthly</a:t>
            </a:r>
          </a:p>
          <a:p>
            <a:pPr lvl="2">
              <a:lnSpc>
                <a:spcPct val="95000"/>
              </a:lnSpc>
              <a:spcBef>
                <a:spcPts val="0"/>
              </a:spcBef>
            </a:pPr>
            <a:r>
              <a:rPr lang="en-US" sz="1800" dirty="0" smtClean="0"/>
              <a:t>Schedule P-1(a) Interim Operations Report - monthly</a:t>
            </a:r>
          </a:p>
          <a:p>
            <a:pPr lvl="2">
              <a:lnSpc>
                <a:spcPct val="95000"/>
              </a:lnSpc>
              <a:spcBef>
                <a:spcPts val="0"/>
              </a:spcBef>
            </a:pPr>
            <a:r>
              <a:rPr lang="en-US" sz="1800" dirty="0" smtClean="0"/>
              <a:t>Form 41 Preliminary Year-End Reports - annually</a:t>
            </a:r>
          </a:p>
          <a:p>
            <a:pPr lvl="2">
              <a:lnSpc>
                <a:spcPct val="95000"/>
              </a:lnSpc>
              <a:spcBef>
                <a:spcPts val="0"/>
              </a:spcBef>
            </a:pPr>
            <a:r>
              <a:rPr lang="en-US" sz="1800" dirty="0" smtClean="0"/>
              <a:t>Annual Audit Report - filing required only if air carrier has an audit by an independent public accountant.  Report is withheld from public disclosure upon request of submitting carrier.</a:t>
            </a:r>
          </a:p>
          <a:p>
            <a:pPr lvl="2">
              <a:lnSpc>
                <a:spcPct val="95000"/>
              </a:lnSpc>
              <a:spcBef>
                <a:spcPct val="10000"/>
              </a:spcBef>
            </a:pPr>
            <a:endParaRPr lang="en-US" sz="1800" dirty="0" smtClean="0"/>
          </a:p>
          <a:p>
            <a:pPr marL="657225" lvl="1">
              <a:lnSpc>
                <a:spcPct val="95000"/>
              </a:lnSpc>
              <a:spcBef>
                <a:spcPct val="10000"/>
              </a:spcBef>
            </a:pPr>
            <a:endParaRPr lang="en-US"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4"/>
          <p:cNvSpPr>
            <a:spLocks noGrp="1" noChangeArrowheads="1"/>
          </p:cNvSpPr>
          <p:nvPr>
            <p:ph type="title"/>
          </p:nvPr>
        </p:nvSpPr>
        <p:spPr>
          <a:xfrm>
            <a:off x="533400" y="228600"/>
            <a:ext cx="8229600" cy="762000"/>
          </a:xfrm>
        </p:spPr>
        <p:txBody>
          <a:bodyPr/>
          <a:lstStyle/>
          <a:p>
            <a:r>
              <a:rPr lang="en-US" dirty="0" smtClean="0">
                <a:latin typeface="Tahoma" pitchFamily="34" charset="0"/>
              </a:rPr>
              <a:t>What Data are Restricted? (cont.)</a:t>
            </a:r>
            <a:endParaRPr lang="en-US" b="1" dirty="0" smtClean="0">
              <a:latin typeface="Tahoma" pitchFamily="34" charset="0"/>
            </a:endParaRPr>
          </a:p>
        </p:txBody>
      </p:sp>
      <p:sp>
        <p:nvSpPr>
          <p:cNvPr id="125955" name="Rectangle 5"/>
          <p:cNvSpPr>
            <a:spLocks noGrp="1" noChangeArrowheads="1"/>
          </p:cNvSpPr>
          <p:nvPr>
            <p:ph type="body" idx="1"/>
          </p:nvPr>
        </p:nvSpPr>
        <p:spPr>
          <a:xfrm>
            <a:off x="381000" y="1066800"/>
            <a:ext cx="8534400" cy="4800600"/>
          </a:xfrm>
        </p:spPr>
        <p:txBody>
          <a:bodyPr/>
          <a:lstStyle/>
          <a:p>
            <a:r>
              <a:rPr lang="en-US" sz="2000" dirty="0" smtClean="0"/>
              <a:t>Air carriers can request that information in their filings be withheld from public disclosure. </a:t>
            </a:r>
          </a:p>
          <a:p>
            <a:pPr lvl="1"/>
            <a:r>
              <a:rPr lang="en-US" dirty="0" smtClean="0"/>
              <a:t>Pursuant to Rule 12 of the Department's Rules of Practice</a:t>
            </a:r>
          </a:p>
          <a:p>
            <a:pPr lvl="1"/>
            <a:r>
              <a:rPr lang="en-US" dirty="0" smtClean="0"/>
              <a:t>As a result additional data beyond the CFR guidelines may be restricted</a:t>
            </a:r>
          </a:p>
          <a:p>
            <a:r>
              <a:rPr lang="en-US" sz="2000" dirty="0" smtClean="0"/>
              <a:t>Director of BTS may grant or deny petitions for confidential treatment filed under Rule 12 </a:t>
            </a:r>
          </a:p>
          <a:p>
            <a:pPr lvl="1"/>
            <a:r>
              <a:rPr lang="en-US" dirty="0" smtClean="0"/>
              <a:t>Pursuant to 14 CFR 385.19 (</a:t>
            </a:r>
            <a:r>
              <a:rPr lang="en-US" dirty="0" err="1" smtClean="0"/>
              <a:t>i</a:t>
            </a:r>
            <a:r>
              <a:rPr lang="en-US" dirty="0" smtClean="0"/>
              <a:t>) and (j), the.</a:t>
            </a:r>
          </a:p>
          <a:p>
            <a:pPr marL="257175"/>
            <a:r>
              <a:rPr lang="en-US" sz="2000" dirty="0" smtClean="0"/>
              <a:t>Restricted data shall be disclosed only to </a:t>
            </a:r>
          </a:p>
          <a:p>
            <a:pPr marL="657225" lvl="1"/>
            <a:r>
              <a:rPr lang="en-US" dirty="0" smtClean="0">
                <a:ea typeface="+mn-ea"/>
                <a:cs typeface="+mn-cs"/>
              </a:rPr>
              <a:t>air carriers contributing data to the Survey, </a:t>
            </a:r>
          </a:p>
          <a:p>
            <a:pPr marL="657225" lvl="1"/>
            <a:r>
              <a:rPr lang="en-US" dirty="0" smtClean="0">
                <a:ea typeface="+mn-ea"/>
                <a:cs typeface="+mn-cs"/>
              </a:rPr>
              <a:t>to parties in proceeding before the Department as ordered by the law judge, </a:t>
            </a:r>
          </a:p>
          <a:p>
            <a:pPr marL="657225" lvl="1"/>
            <a:r>
              <a:rPr lang="en-US" dirty="0" smtClean="0">
                <a:ea typeface="+mn-ea"/>
                <a:cs typeface="+mn-cs"/>
              </a:rPr>
              <a:t>to other Federal Agencies, </a:t>
            </a:r>
          </a:p>
          <a:p>
            <a:pPr marL="657225" lvl="1">
              <a:spcBef>
                <a:spcPct val="10000"/>
              </a:spcBef>
            </a:pPr>
            <a:r>
              <a:rPr lang="en-US" dirty="0" smtClean="0"/>
              <a:t>to foreigners as provided in formal reciprocal agreements.</a:t>
            </a:r>
          </a:p>
          <a:p>
            <a:pPr>
              <a:buNone/>
            </a:pPr>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533400" y="304800"/>
            <a:ext cx="8229600" cy="762000"/>
          </a:xfrm>
        </p:spPr>
        <p:txBody>
          <a:bodyPr/>
          <a:lstStyle/>
          <a:p>
            <a:r>
              <a:rPr lang="en-US" sz="2400" b="1" smtClean="0">
                <a:latin typeface="Tahoma" pitchFamily="34" charset="0"/>
              </a:rPr>
              <a:t>Introduction -- Congress Requires Airline Data</a:t>
            </a:r>
          </a:p>
        </p:txBody>
      </p:sp>
      <p:sp>
        <p:nvSpPr>
          <p:cNvPr id="8195" name="Rectangle 5"/>
          <p:cNvSpPr>
            <a:spLocks noGrp="1" noChangeArrowheads="1"/>
          </p:cNvSpPr>
          <p:nvPr>
            <p:ph type="body" idx="1"/>
          </p:nvPr>
        </p:nvSpPr>
        <p:spPr>
          <a:xfrm>
            <a:off x="685800" y="990600"/>
            <a:ext cx="8229600" cy="4906963"/>
          </a:xfrm>
        </p:spPr>
        <p:txBody>
          <a:bodyPr/>
          <a:lstStyle/>
          <a:p>
            <a:pPr>
              <a:lnSpc>
                <a:spcPct val="95000"/>
              </a:lnSpc>
            </a:pPr>
            <a:r>
              <a:rPr lang="en-US" sz="2100" dirty="0" smtClean="0"/>
              <a:t>Aviation data collections began in the 1930’s by the Civil Aviation Authority (CAA) at the direction of President Roosevelt and Congress.</a:t>
            </a:r>
          </a:p>
          <a:p>
            <a:pPr>
              <a:lnSpc>
                <a:spcPct val="95000"/>
              </a:lnSpc>
            </a:pPr>
            <a:r>
              <a:rPr lang="en-US" sz="2100" dirty="0" smtClean="0"/>
              <a:t>The Secretary of Transportation must collect and disseminate data on the origin and destination of passengers and on the number of passenger traveling between pairs of points (49 U.S.C. 329(b)(1)).</a:t>
            </a:r>
          </a:p>
          <a:p>
            <a:pPr>
              <a:lnSpc>
                <a:spcPct val="95000"/>
              </a:lnSpc>
            </a:pPr>
            <a:r>
              <a:rPr lang="en-US" sz="2100" dirty="0" smtClean="0"/>
              <a:t>SAFETEA-LU requires DOT to collect transportation information related to global competitiveness.</a:t>
            </a:r>
          </a:p>
          <a:p>
            <a:pPr>
              <a:lnSpc>
                <a:spcPct val="95000"/>
              </a:lnSpc>
            </a:pPr>
            <a:r>
              <a:rPr lang="en-US" sz="2100" dirty="0" smtClean="0"/>
              <a:t>AIR-21 requires the Secretary to disclose to the public the nature and source of delays and cancellations experienced by air travelers.</a:t>
            </a:r>
          </a:p>
          <a:p>
            <a:pPr>
              <a:lnSpc>
                <a:spcPct val="95000"/>
              </a:lnSpc>
            </a:pPr>
            <a:r>
              <a:rPr lang="en-US" sz="2100" dirty="0" smtClean="0"/>
              <a:t>39 U.S.C. 5402(k) requires the Secretary to collect data to be provided to the U.S. Postal Service for mail tender purposes.</a:t>
            </a:r>
            <a:endParaRPr lang="en-US" sz="2000"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533400" y="228600"/>
            <a:ext cx="8229600" cy="762000"/>
          </a:xfrm>
        </p:spPr>
        <p:txBody>
          <a:bodyPr/>
          <a:lstStyle/>
          <a:p>
            <a:r>
              <a:rPr lang="en-US" b="1" dirty="0" smtClean="0">
                <a:latin typeface="Tahoma" pitchFamily="34" charset="0"/>
              </a:rPr>
              <a:t>Responsibilities of Using Restricted Data</a:t>
            </a:r>
          </a:p>
        </p:txBody>
      </p:sp>
      <p:sp>
        <p:nvSpPr>
          <p:cNvPr id="128003" name="Rectangle 3"/>
          <p:cNvSpPr>
            <a:spLocks noGrp="1" noChangeArrowheads="1"/>
          </p:cNvSpPr>
          <p:nvPr>
            <p:ph type="body" idx="1"/>
          </p:nvPr>
        </p:nvSpPr>
        <p:spPr>
          <a:xfrm>
            <a:off x="609600" y="914400"/>
            <a:ext cx="8077200" cy="5029200"/>
          </a:xfrm>
        </p:spPr>
        <p:txBody>
          <a:bodyPr/>
          <a:lstStyle/>
          <a:p>
            <a:pPr>
              <a:lnSpc>
                <a:spcPct val="90000"/>
              </a:lnSpc>
            </a:pPr>
            <a:r>
              <a:rPr lang="en-US" dirty="0" smtClean="0"/>
              <a:t>As a Federal Agency, you have access to the data, </a:t>
            </a:r>
            <a:r>
              <a:rPr lang="en-US" u="sng" dirty="0" smtClean="0"/>
              <a:t>but</a:t>
            </a:r>
            <a:endParaRPr lang="en-US" dirty="0" smtClean="0"/>
          </a:p>
          <a:p>
            <a:pPr marL="657225" lvl="1">
              <a:lnSpc>
                <a:spcPct val="90000"/>
              </a:lnSpc>
            </a:pPr>
            <a:r>
              <a:rPr lang="en-US" dirty="0" smtClean="0"/>
              <a:t>You need to apply for access and understand the restrictions </a:t>
            </a:r>
          </a:p>
          <a:p>
            <a:pPr marL="657225" lvl="1">
              <a:lnSpc>
                <a:spcPct val="90000"/>
              </a:lnSpc>
            </a:pPr>
            <a:r>
              <a:rPr lang="en-US" dirty="0" smtClean="0"/>
              <a:t>Contractors are only granted access for the purpose of the study and client that sponsored their access.</a:t>
            </a:r>
          </a:p>
          <a:p>
            <a:pPr marL="657225" lvl="1">
              <a:lnSpc>
                <a:spcPct val="90000"/>
              </a:lnSpc>
            </a:pPr>
            <a:r>
              <a:rPr lang="en-US" dirty="0" smtClean="0"/>
              <a:t> Users should ensure that all team members (including contractors) are aware of access and use  restrictions.</a:t>
            </a:r>
          </a:p>
          <a:p>
            <a:pPr marL="657225" lvl="1">
              <a:lnSpc>
                <a:spcPct val="90000"/>
              </a:lnSpc>
            </a:pPr>
            <a:endParaRPr lang="en-US" dirty="0" smtClean="0">
              <a:solidFill>
                <a:srgbClr val="0000FF"/>
              </a:solidFill>
            </a:endParaRPr>
          </a:p>
          <a:p>
            <a:pPr>
              <a:lnSpc>
                <a:spcPct val="90000"/>
              </a:lnSpc>
            </a:pPr>
            <a:r>
              <a:rPr lang="en-US" dirty="0" smtClean="0"/>
              <a:t>The public data may be sufficient to support study needs</a:t>
            </a:r>
          </a:p>
          <a:p>
            <a:pPr lvl="1">
              <a:lnSpc>
                <a:spcPct val="90000"/>
              </a:lnSpc>
            </a:pPr>
            <a:r>
              <a:rPr lang="en-US" dirty="0" smtClean="0"/>
              <a:t>Be aware of what data is withheld, in planning your study. </a:t>
            </a:r>
          </a:p>
          <a:p>
            <a:pPr lvl="1">
              <a:lnSpc>
                <a:spcPct val="90000"/>
              </a:lnSpc>
            </a:pPr>
            <a:r>
              <a:rPr lang="en-US" dirty="0" smtClean="0"/>
              <a:t>Be aware of any data gaps that may exist from carriers who were granted requests for their data to be withheld.</a:t>
            </a:r>
          </a:p>
          <a:p>
            <a:pPr lvl="1">
              <a:lnSpc>
                <a:spcPct val="90000"/>
              </a:lnSpc>
            </a:pPr>
            <a:endParaRPr lang="en-US" dirty="0" smtClean="0"/>
          </a:p>
          <a:p>
            <a:pPr>
              <a:lnSpc>
                <a:spcPct val="90000"/>
              </a:lnSpc>
            </a:pPr>
            <a:r>
              <a:rPr lang="en-US" dirty="0" smtClean="0"/>
              <a:t>Contact Ivy Harrison for restricted data access at </a:t>
            </a:r>
            <a:r>
              <a:rPr lang="en-US" dirty="0" smtClean="0">
                <a:solidFill>
                  <a:srgbClr val="0000FF"/>
                </a:solidFill>
                <a:hlinkClick r:id="rId2"/>
              </a:rPr>
              <a:t>ivy.harrison@dot.gov</a:t>
            </a:r>
            <a:endParaRPr lang="en-US" dirty="0" smtClean="0">
              <a:solidFill>
                <a:srgbClr val="0000FF"/>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33400" y="1143000"/>
            <a:ext cx="8153400" cy="4648200"/>
          </a:xfrm>
        </p:spPr>
        <p:txBody>
          <a:bodyPr/>
          <a:lstStyle/>
          <a:p>
            <a:r>
              <a:rPr lang="en-US" sz="1800" dirty="0" smtClean="0"/>
              <a:t>All customers must submit:</a:t>
            </a:r>
          </a:p>
          <a:p>
            <a:pPr marL="914400" lvl="1" indent="-457200">
              <a:spcBef>
                <a:spcPts val="0"/>
              </a:spcBef>
              <a:buFont typeface="+mj-lt"/>
              <a:buAutoNum type="arabicPeriod"/>
            </a:pPr>
            <a:r>
              <a:rPr lang="en-US" sz="1400" dirty="0" smtClean="0"/>
              <a:t>A completed copy of the </a:t>
            </a:r>
            <a:r>
              <a:rPr lang="en-US" sz="1400" u="sng" dirty="0" smtClean="0"/>
              <a:t>Certification to Protect Restricted-release Aviation Economic Information</a:t>
            </a:r>
            <a:r>
              <a:rPr lang="en-US" sz="1400" dirty="0" smtClean="0"/>
              <a:t> </a:t>
            </a:r>
          </a:p>
          <a:p>
            <a:pPr marL="914400" lvl="1" indent="-457200">
              <a:spcBef>
                <a:spcPts val="0"/>
              </a:spcBef>
              <a:buFont typeface="+mj-lt"/>
              <a:buAutoNum type="arabicPeriod"/>
            </a:pPr>
            <a:r>
              <a:rPr lang="en-US" sz="1400" dirty="0" smtClean="0"/>
              <a:t>A letter requesting access.  This letter </a:t>
            </a:r>
            <a:r>
              <a:rPr lang="en-US" sz="1400" u="sng" dirty="0" smtClean="0"/>
              <a:t>must</a:t>
            </a:r>
            <a:r>
              <a:rPr lang="en-US" sz="1400" dirty="0" smtClean="0"/>
              <a:t> include: </a:t>
            </a:r>
          </a:p>
          <a:p>
            <a:pPr marL="1314450" lvl="2" indent="-457200">
              <a:spcBef>
                <a:spcPts val="0"/>
              </a:spcBef>
            </a:pPr>
            <a:r>
              <a:rPr lang="en-US" sz="1400" dirty="0" smtClean="0"/>
              <a:t>A statement identifying the restricted database for which access is requested: </a:t>
            </a:r>
          </a:p>
          <a:p>
            <a:pPr marL="1314450" lvl="2" indent="-457200">
              <a:spcBef>
                <a:spcPts val="0"/>
              </a:spcBef>
            </a:pPr>
            <a:r>
              <a:rPr lang="en-US" sz="1400" dirty="0" smtClean="0"/>
              <a:t>A statement concerning whether our organization meets the U.S. Citizenship requirement</a:t>
            </a:r>
          </a:p>
          <a:p>
            <a:pPr marL="1314450" lvl="2" indent="-457200">
              <a:spcBef>
                <a:spcPts val="0"/>
              </a:spcBef>
            </a:pPr>
            <a:r>
              <a:rPr lang="en-US" sz="1400" dirty="0" smtClean="0"/>
              <a:t>A list of intermediaries to be used, </a:t>
            </a:r>
          </a:p>
          <a:p>
            <a:pPr marL="1314450" lvl="2" indent="-457200">
              <a:spcBef>
                <a:spcPts val="0"/>
              </a:spcBef>
            </a:pPr>
            <a:r>
              <a:rPr lang="en-US" sz="1400" dirty="0" smtClean="0"/>
              <a:t>A brief description of the proposed use of the data.</a:t>
            </a:r>
          </a:p>
          <a:p>
            <a:pPr marL="1314450" lvl="2" indent="-457200">
              <a:spcBef>
                <a:spcPts val="0"/>
              </a:spcBef>
            </a:pPr>
            <a:r>
              <a:rPr lang="en-US" sz="1400" dirty="0" smtClean="0"/>
              <a:t>A statement indicating an understanding of and agreement to abide by the protection and disclosure rules (see back of certification). </a:t>
            </a:r>
          </a:p>
          <a:p>
            <a:pPr marL="1314450" lvl="2" indent="-457200">
              <a:spcBef>
                <a:spcPts val="0"/>
              </a:spcBef>
            </a:pPr>
            <a:r>
              <a:rPr lang="en-US" sz="1400" dirty="0" smtClean="0"/>
              <a:t>A brief description of HOW the restricted data will be protected from unauthorized use or disclosure while in your or your firm’s possession,.</a:t>
            </a:r>
          </a:p>
          <a:p>
            <a:pPr>
              <a:spcBef>
                <a:spcPts val="0"/>
              </a:spcBef>
            </a:pPr>
            <a:r>
              <a:rPr lang="en-US" sz="1400" dirty="0" smtClean="0"/>
              <a:t>The completed certification and accompanying letter </a:t>
            </a:r>
            <a:r>
              <a:rPr lang="en-US" sz="1400" u="sng" dirty="0" smtClean="0"/>
              <a:t>must both be signed by the Responsible Official</a:t>
            </a:r>
            <a:r>
              <a:rPr lang="en-US" sz="1400" dirty="0" smtClean="0"/>
              <a:t>, who is designated on the certification, and submitted to:</a:t>
            </a:r>
          </a:p>
          <a:p>
            <a:pPr marL="1377950" lvl="3" indent="-6350">
              <a:spcBef>
                <a:spcPts val="0"/>
              </a:spcBef>
              <a:buNone/>
            </a:pPr>
            <a:r>
              <a:rPr lang="en-US" sz="1100" dirty="0" smtClean="0"/>
              <a:t/>
            </a:r>
            <a:br>
              <a:rPr lang="en-US" sz="1100" dirty="0" smtClean="0"/>
            </a:br>
            <a:r>
              <a:rPr lang="en-US" sz="1100" dirty="0" smtClean="0"/>
              <a:t>Director, Office of Airline Information, RTS-42</a:t>
            </a:r>
          </a:p>
          <a:p>
            <a:pPr lvl="3">
              <a:spcBef>
                <a:spcPts val="0"/>
              </a:spcBef>
              <a:buNone/>
            </a:pPr>
            <a:r>
              <a:rPr lang="en-US" sz="1100" dirty="0" smtClean="0"/>
              <a:t>Bureau of Transportation Statistics, E34</a:t>
            </a:r>
          </a:p>
          <a:p>
            <a:pPr lvl="3">
              <a:spcBef>
                <a:spcPts val="0"/>
              </a:spcBef>
              <a:buNone/>
            </a:pPr>
            <a:r>
              <a:rPr lang="en-US" sz="1100" dirty="0" smtClean="0"/>
              <a:t>Research and Innovative Technology Administration</a:t>
            </a:r>
          </a:p>
          <a:p>
            <a:pPr lvl="3">
              <a:spcBef>
                <a:spcPts val="0"/>
              </a:spcBef>
              <a:buNone/>
            </a:pPr>
            <a:r>
              <a:rPr lang="en-US" sz="1100" dirty="0" smtClean="0"/>
              <a:t>U.S. Department of Transportation</a:t>
            </a:r>
          </a:p>
          <a:p>
            <a:pPr lvl="3">
              <a:spcBef>
                <a:spcPts val="0"/>
              </a:spcBef>
              <a:buNone/>
            </a:pPr>
            <a:r>
              <a:rPr lang="en-US" sz="1100" dirty="0" smtClean="0"/>
              <a:t>1200 New Jersey Avenue, S.E., Washington, D.C. 20590-0001</a:t>
            </a:r>
          </a:p>
          <a:p>
            <a:pPr lvl="1"/>
            <a:r>
              <a:rPr lang="en-US" sz="1600" dirty="0" smtClean="0"/>
              <a:t> </a:t>
            </a:r>
            <a:r>
              <a:rPr lang="en-US" sz="1800" dirty="0" smtClean="0"/>
              <a:t>Questions: </a:t>
            </a:r>
            <a:r>
              <a:rPr lang="en-US" sz="1800" u="sng" dirty="0" smtClean="0"/>
              <a:t>ivy.harrison</a:t>
            </a:r>
            <a:r>
              <a:rPr lang="en-US" sz="1800" u="sng" dirty="0" smtClean="0">
                <a:hlinkClick r:id="rId2"/>
              </a:rPr>
              <a:t>@dot.gov</a:t>
            </a:r>
            <a:r>
              <a:rPr lang="en-US" sz="1800" dirty="0" smtClean="0"/>
              <a:t> or (202) 366-5235</a:t>
            </a:r>
            <a:endParaRPr lang="en-US" sz="1600" dirty="0"/>
          </a:p>
        </p:txBody>
      </p:sp>
      <p:sp>
        <p:nvSpPr>
          <p:cNvPr id="3" name="Title 2"/>
          <p:cNvSpPr>
            <a:spLocks noGrp="1"/>
          </p:cNvSpPr>
          <p:nvPr>
            <p:ph type="title"/>
          </p:nvPr>
        </p:nvSpPr>
        <p:spPr>
          <a:xfrm>
            <a:off x="381000" y="228600"/>
            <a:ext cx="8229600" cy="914400"/>
          </a:xfrm>
        </p:spPr>
        <p:txBody>
          <a:bodyPr/>
          <a:lstStyle/>
          <a:p>
            <a:r>
              <a:rPr lang="en-US" dirty="0" smtClean="0">
                <a:latin typeface="Tahoma" pitchFamily="34" charset="0"/>
                <a:cs typeface="Tahoma" pitchFamily="34" charset="0"/>
              </a:rPr>
              <a:t>The Current Restricted Data Access Process</a:t>
            </a:r>
            <a:endParaRPr lang="en-US" dirty="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pPr marL="0" indent="0">
              <a:buNone/>
            </a:pPr>
            <a:endParaRPr lang="en-US" dirty="0" smtClean="0"/>
          </a:p>
          <a:p>
            <a:pPr marL="0" indent="0">
              <a:buNone/>
            </a:pPr>
            <a:endParaRPr lang="en-US" dirty="0"/>
          </a:p>
          <a:p>
            <a:pPr marL="0" indent="0" algn="ctr">
              <a:buNone/>
            </a:pPr>
            <a:r>
              <a:rPr lang="en-US" sz="4800" dirty="0" smtClean="0">
                <a:solidFill>
                  <a:schemeClr val="accent2">
                    <a:lumMod val="25000"/>
                  </a:schemeClr>
                </a:solidFill>
              </a:rPr>
              <a:t>QUESTIONS?</a:t>
            </a:r>
          </a:p>
          <a:p>
            <a:pPr marL="0" indent="0">
              <a:buNone/>
            </a:pP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pPr marL="0" indent="0">
              <a:buNone/>
            </a:pPr>
            <a:endParaRPr lang="en-US" dirty="0" smtClean="0"/>
          </a:p>
          <a:p>
            <a:pPr marL="0" indent="0">
              <a:buNone/>
            </a:pPr>
            <a:endParaRPr lang="en-US" dirty="0"/>
          </a:p>
          <a:p>
            <a:pPr marL="0" indent="0" algn="ctr">
              <a:buNone/>
            </a:pPr>
            <a:r>
              <a:rPr lang="en-US" sz="4800" i="1" dirty="0" smtClean="0">
                <a:solidFill>
                  <a:schemeClr val="accent2">
                    <a:lumMod val="25000"/>
                  </a:schemeClr>
                </a:solidFill>
              </a:rPr>
              <a:t>Thank You!</a:t>
            </a:r>
          </a:p>
          <a:p>
            <a:pPr marL="0" indent="0">
              <a:buNone/>
            </a:pPr>
            <a:endParaRPr lang="en-US" dirty="0"/>
          </a:p>
        </p:txBody>
      </p:sp>
    </p:spTree>
    <p:extLst>
      <p:ext uri="{BB962C8B-B14F-4D97-AF65-F5344CB8AC3E}">
        <p14:creationId xmlns:p14="http://schemas.microsoft.com/office/powerpoint/2010/main" val="3286223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228600"/>
            <a:ext cx="8229600" cy="762000"/>
          </a:xfrm>
        </p:spPr>
        <p:txBody>
          <a:bodyPr/>
          <a:lstStyle/>
          <a:p>
            <a:r>
              <a:rPr lang="en-US" b="1" dirty="0" smtClean="0">
                <a:latin typeface="Tahoma" pitchFamily="34" charset="0"/>
              </a:rPr>
              <a:t>Mission</a:t>
            </a:r>
          </a:p>
        </p:txBody>
      </p:sp>
      <p:sp>
        <p:nvSpPr>
          <p:cNvPr id="6147" name="Rectangle 3"/>
          <p:cNvSpPr>
            <a:spLocks noGrp="1" noChangeArrowheads="1"/>
          </p:cNvSpPr>
          <p:nvPr>
            <p:ph type="body" idx="1"/>
          </p:nvPr>
        </p:nvSpPr>
        <p:spPr>
          <a:xfrm>
            <a:off x="457200" y="1219200"/>
            <a:ext cx="8458200" cy="4525963"/>
          </a:xfrm>
        </p:spPr>
        <p:txBody>
          <a:bodyPr/>
          <a:lstStyle/>
          <a:p>
            <a:pPr>
              <a:lnSpc>
                <a:spcPct val="95000"/>
              </a:lnSpc>
            </a:pPr>
            <a:r>
              <a:rPr lang="en-US" dirty="0" smtClean="0"/>
              <a:t>OAI’s Mission is governed by:</a:t>
            </a:r>
          </a:p>
          <a:p>
            <a:pPr marL="657225" lvl="1">
              <a:lnSpc>
                <a:spcPct val="95000"/>
              </a:lnSpc>
            </a:pPr>
            <a:r>
              <a:rPr lang="en-US" sz="2400" dirty="0" smtClean="0"/>
              <a:t>Public Law, </a:t>
            </a:r>
          </a:p>
          <a:p>
            <a:pPr lvl="2">
              <a:lnSpc>
                <a:spcPct val="95000"/>
              </a:lnSpc>
            </a:pPr>
            <a:r>
              <a:rPr lang="en-US" sz="2400" dirty="0" smtClean="0"/>
              <a:t>49 USC (United States Code) 329(b) </a:t>
            </a:r>
          </a:p>
          <a:p>
            <a:pPr lvl="2">
              <a:lnSpc>
                <a:spcPct val="95000"/>
              </a:lnSpc>
            </a:pPr>
            <a:r>
              <a:rPr lang="en-US" sz="2400" dirty="0" smtClean="0"/>
              <a:t>SAFETEA-LU</a:t>
            </a:r>
          </a:p>
          <a:p>
            <a:pPr lvl="2">
              <a:lnSpc>
                <a:spcPct val="95000"/>
              </a:lnSpc>
            </a:pPr>
            <a:r>
              <a:rPr lang="en-US" sz="2400" dirty="0" smtClean="0"/>
              <a:t>AIR-21 </a:t>
            </a:r>
          </a:p>
          <a:p>
            <a:pPr lvl="2">
              <a:lnSpc>
                <a:spcPct val="95000"/>
              </a:lnSpc>
            </a:pPr>
            <a:r>
              <a:rPr lang="en-US" sz="2400" dirty="0" smtClean="0"/>
              <a:t>39 U.S.C. 5402(k)</a:t>
            </a:r>
          </a:p>
          <a:p>
            <a:pPr lvl="2">
              <a:lnSpc>
                <a:spcPct val="95000"/>
              </a:lnSpc>
            </a:pPr>
            <a:r>
              <a:rPr lang="en-US" sz="2400" dirty="0" smtClean="0"/>
              <a:t>Rural Service Improvement Act of 2002 (has to do with allocating mail tender and setting rates in AK)</a:t>
            </a:r>
          </a:p>
          <a:p>
            <a:pPr marL="657225" lvl="1">
              <a:lnSpc>
                <a:spcPct val="95000"/>
              </a:lnSpc>
            </a:pPr>
            <a:r>
              <a:rPr lang="en-US" sz="2400" dirty="0" smtClean="0"/>
              <a:t>Treaty, Convention on International Civil Aviation, 1947 (ICAO)</a:t>
            </a:r>
          </a:p>
          <a:p>
            <a:pPr marL="657225" lvl="1">
              <a:lnSpc>
                <a:spcPct val="95000"/>
              </a:lnSpc>
            </a:pPr>
            <a:r>
              <a:rPr lang="en-US" sz="2400" dirty="0" smtClean="0"/>
              <a:t>Regulations, 14 CFR (Code of Federal Regulations)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457200" y="381000"/>
            <a:ext cx="8229600" cy="762000"/>
          </a:xfrm>
        </p:spPr>
        <p:txBody>
          <a:bodyPr/>
          <a:lstStyle/>
          <a:p>
            <a:r>
              <a:rPr lang="en-US" sz="2400" dirty="0" smtClean="0"/>
              <a:t> BTS maintains extensive data on the airline industry  </a:t>
            </a:r>
          </a:p>
        </p:txBody>
      </p:sp>
      <p:sp>
        <p:nvSpPr>
          <p:cNvPr id="41988" name="Rectangle 3"/>
          <p:cNvSpPr>
            <a:spLocks noChangeArrowheads="1"/>
          </p:cNvSpPr>
          <p:nvPr/>
        </p:nvSpPr>
        <p:spPr bwMode="auto">
          <a:xfrm>
            <a:off x="609600" y="1600200"/>
            <a:ext cx="7924800" cy="4191000"/>
          </a:xfrm>
          <a:prstGeom prst="rect">
            <a:avLst/>
          </a:prstGeom>
          <a:noFill/>
          <a:ln w="9525">
            <a:noFill/>
            <a:miter lim="800000"/>
            <a:headEnd/>
            <a:tailEnd/>
          </a:ln>
        </p:spPr>
        <p:txBody>
          <a:bodyPr/>
          <a:lstStyle/>
          <a:p>
            <a:pPr marL="171450" indent="-171450">
              <a:buFont typeface="Wingdings" pitchFamily="2" charset="2"/>
              <a:buChar char="§"/>
            </a:pPr>
            <a:r>
              <a:rPr lang="en-US" sz="2400" dirty="0"/>
              <a:t>BTS regularly collects a wide range of airline-related data used by USDOT, including the Office of Aviation Analysis, the Federal Aviation Administration (FAA), and the Office of the General Counsel. Stakeholders outside of the USDOT, such as Congress, the Department of Homeland Security, state and local governments, the air transportation industry, researchers, academia, and the public, also rely on BTS airline data products and reports</a:t>
            </a:r>
            <a:r>
              <a:rPr lang="en-US" sz="2400"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28600" y="228600"/>
            <a:ext cx="8642350" cy="6434138"/>
          </a:xfrm>
          <a:prstGeom prst="rect">
            <a:avLst/>
          </a:prstGeom>
          <a:noFill/>
          <a:ln w="9525">
            <a:noFill/>
            <a:miter lim="800000"/>
            <a:headEnd/>
            <a:tailEnd/>
          </a:ln>
        </p:spPr>
        <p:txBody>
          <a:bodyPr/>
          <a:lstStyle/>
          <a:p>
            <a:pPr marL="342900" indent="-342900" algn="ctr">
              <a:buFont typeface="Wingdings" pitchFamily="2" charset="2"/>
              <a:buNone/>
            </a:pPr>
            <a:endParaRPr lang="en-US" sz="600"/>
          </a:p>
        </p:txBody>
      </p:sp>
      <p:pic>
        <p:nvPicPr>
          <p:cNvPr id="7171" name="Picture 3"/>
          <p:cNvPicPr>
            <a:picLocks noChangeAspect="1" noChangeArrowheads="1"/>
          </p:cNvPicPr>
          <p:nvPr/>
        </p:nvPicPr>
        <p:blipFill>
          <a:blip r:embed="rId3" cstate="print"/>
          <a:srcRect/>
          <a:stretch>
            <a:fillRect/>
          </a:stretch>
        </p:blipFill>
        <p:spPr bwMode="auto">
          <a:xfrm>
            <a:off x="4559300" y="3343275"/>
            <a:ext cx="1746250" cy="2033588"/>
          </a:xfrm>
          <a:prstGeom prst="rect">
            <a:avLst/>
          </a:prstGeom>
          <a:noFill/>
          <a:ln w="9525">
            <a:noFill/>
            <a:miter lim="800000"/>
            <a:headEnd/>
            <a:tailEnd/>
          </a:ln>
        </p:spPr>
      </p:pic>
      <p:pic>
        <p:nvPicPr>
          <p:cNvPr id="7172" name="Picture 4"/>
          <p:cNvPicPr>
            <a:picLocks noChangeAspect="1" noChangeArrowheads="1"/>
          </p:cNvPicPr>
          <p:nvPr/>
        </p:nvPicPr>
        <p:blipFill>
          <a:blip r:embed="rId4" cstate="print"/>
          <a:srcRect/>
          <a:stretch>
            <a:fillRect/>
          </a:stretch>
        </p:blipFill>
        <p:spPr bwMode="auto">
          <a:xfrm>
            <a:off x="3138488" y="1922463"/>
            <a:ext cx="1746250" cy="2028825"/>
          </a:xfrm>
          <a:prstGeom prst="rect">
            <a:avLst/>
          </a:prstGeom>
          <a:noFill/>
          <a:ln w="9525">
            <a:noFill/>
            <a:miter lim="800000"/>
            <a:headEnd/>
            <a:tailEnd/>
          </a:ln>
        </p:spPr>
      </p:pic>
      <p:pic>
        <p:nvPicPr>
          <p:cNvPr id="7173" name="Picture 5"/>
          <p:cNvPicPr>
            <a:picLocks noChangeAspect="1" noChangeArrowheads="1"/>
          </p:cNvPicPr>
          <p:nvPr/>
        </p:nvPicPr>
        <p:blipFill>
          <a:blip r:embed="rId5" cstate="print"/>
          <a:srcRect/>
          <a:stretch>
            <a:fillRect/>
          </a:stretch>
        </p:blipFill>
        <p:spPr bwMode="auto">
          <a:xfrm>
            <a:off x="4427538" y="1905000"/>
            <a:ext cx="1897062" cy="1925638"/>
          </a:xfrm>
          <a:prstGeom prst="rect">
            <a:avLst/>
          </a:prstGeom>
          <a:noFill/>
          <a:ln w="9525">
            <a:noFill/>
            <a:miter lim="800000"/>
            <a:headEnd/>
            <a:tailEnd/>
          </a:ln>
        </p:spPr>
      </p:pic>
      <p:sp>
        <p:nvSpPr>
          <p:cNvPr id="7174" name="Text Box 6"/>
          <p:cNvSpPr txBox="1">
            <a:spLocks noChangeArrowheads="1"/>
          </p:cNvSpPr>
          <p:nvPr/>
        </p:nvSpPr>
        <p:spPr bwMode="auto">
          <a:xfrm>
            <a:off x="541338" y="1889125"/>
            <a:ext cx="2590800" cy="1833563"/>
          </a:xfrm>
          <a:prstGeom prst="rect">
            <a:avLst/>
          </a:prstGeom>
          <a:noFill/>
          <a:ln w="9525">
            <a:noFill/>
            <a:miter lim="800000"/>
            <a:headEnd/>
            <a:tailEnd/>
          </a:ln>
        </p:spPr>
        <p:txBody>
          <a:bodyPr>
            <a:spAutoFit/>
          </a:bodyPr>
          <a:lstStyle/>
          <a:p>
            <a:pPr eaLnBrk="1" hangingPunct="1">
              <a:spcBef>
                <a:spcPct val="0"/>
              </a:spcBef>
              <a:buFontTx/>
              <a:buNone/>
            </a:pPr>
            <a:r>
              <a:rPr lang="en-US" sz="1800" b="1"/>
              <a:t>Traffic</a:t>
            </a:r>
            <a:endParaRPr lang="en-US" sz="600" b="1"/>
          </a:p>
          <a:p>
            <a:pPr marL="238125" lvl="1" eaLnBrk="1" hangingPunct="1">
              <a:spcBef>
                <a:spcPct val="0"/>
              </a:spcBef>
              <a:buFontTx/>
              <a:buChar char="•"/>
            </a:pPr>
            <a:r>
              <a:rPr lang="en-US" sz="1600" b="1"/>
              <a:t>Passengers</a:t>
            </a:r>
          </a:p>
          <a:p>
            <a:pPr marL="238125" lvl="1" eaLnBrk="1" hangingPunct="1">
              <a:spcBef>
                <a:spcPct val="0"/>
              </a:spcBef>
              <a:buFontTx/>
              <a:buChar char="•"/>
            </a:pPr>
            <a:r>
              <a:rPr lang="en-US" sz="1600" b="1"/>
              <a:t>Freight/Mail</a:t>
            </a:r>
          </a:p>
          <a:p>
            <a:pPr marL="238125" lvl="1" eaLnBrk="1" hangingPunct="1">
              <a:spcBef>
                <a:spcPct val="0"/>
              </a:spcBef>
              <a:buFontTx/>
              <a:buChar char="•"/>
            </a:pPr>
            <a:r>
              <a:rPr lang="en-US" sz="1600" b="1"/>
              <a:t>Capacity</a:t>
            </a:r>
          </a:p>
          <a:p>
            <a:pPr marL="238125" lvl="1" eaLnBrk="1" hangingPunct="1">
              <a:spcBef>
                <a:spcPct val="0"/>
              </a:spcBef>
              <a:buFontTx/>
              <a:buChar char="•"/>
            </a:pPr>
            <a:r>
              <a:rPr lang="en-US" sz="1600" b="1"/>
              <a:t>Operational Statistics</a:t>
            </a:r>
          </a:p>
          <a:p>
            <a:pPr marL="508000" lvl="2" indent="58738" eaLnBrk="1" hangingPunct="1">
              <a:spcBef>
                <a:spcPct val="0"/>
              </a:spcBef>
              <a:buFontTx/>
              <a:buChar char="•"/>
            </a:pPr>
            <a:r>
              <a:rPr lang="en-US" sz="1600" b="1"/>
              <a:t>Departures</a:t>
            </a:r>
          </a:p>
          <a:p>
            <a:pPr marL="508000" lvl="2" indent="58738" eaLnBrk="1" hangingPunct="1">
              <a:spcBef>
                <a:spcPct val="0"/>
              </a:spcBef>
              <a:buFontTx/>
              <a:buChar char="•"/>
            </a:pPr>
            <a:r>
              <a:rPr lang="en-US" sz="1600" b="1"/>
              <a:t>Aircraft hours</a:t>
            </a:r>
          </a:p>
        </p:txBody>
      </p:sp>
      <p:sp>
        <p:nvSpPr>
          <p:cNvPr id="7175" name="Text Box 7"/>
          <p:cNvSpPr txBox="1">
            <a:spLocks noChangeArrowheads="1"/>
          </p:cNvSpPr>
          <p:nvPr/>
        </p:nvSpPr>
        <p:spPr bwMode="auto">
          <a:xfrm>
            <a:off x="6400800" y="1828800"/>
            <a:ext cx="2743200" cy="1552575"/>
          </a:xfrm>
          <a:prstGeom prst="rect">
            <a:avLst/>
          </a:prstGeom>
          <a:noFill/>
          <a:ln w="9525">
            <a:noFill/>
            <a:miter lim="800000"/>
            <a:headEnd/>
            <a:tailEnd/>
          </a:ln>
        </p:spPr>
        <p:txBody>
          <a:bodyPr>
            <a:spAutoFit/>
          </a:bodyPr>
          <a:lstStyle/>
          <a:p>
            <a:pPr eaLnBrk="1" hangingPunct="1">
              <a:spcBef>
                <a:spcPct val="0"/>
              </a:spcBef>
              <a:buFontTx/>
              <a:buNone/>
            </a:pPr>
            <a:r>
              <a:rPr lang="en-US" sz="1800" b="1"/>
              <a:t>Financial</a:t>
            </a:r>
            <a:endParaRPr lang="en-US" sz="600" b="1"/>
          </a:p>
          <a:p>
            <a:pPr marL="238125" lvl="1" eaLnBrk="1" hangingPunct="1">
              <a:spcBef>
                <a:spcPct val="0"/>
              </a:spcBef>
              <a:buFontTx/>
              <a:buChar char="•"/>
            </a:pPr>
            <a:r>
              <a:rPr lang="en-US" b="1"/>
              <a:t>Balance Sheet</a:t>
            </a:r>
          </a:p>
          <a:p>
            <a:pPr marL="238125" lvl="1" eaLnBrk="1" hangingPunct="1">
              <a:spcBef>
                <a:spcPct val="0"/>
              </a:spcBef>
              <a:buFontTx/>
              <a:buChar char="•"/>
            </a:pPr>
            <a:r>
              <a:rPr lang="en-US" b="1"/>
              <a:t>Income Statement</a:t>
            </a:r>
          </a:p>
          <a:p>
            <a:pPr marL="238125" lvl="1" eaLnBrk="1" hangingPunct="1">
              <a:spcBef>
                <a:spcPct val="0"/>
              </a:spcBef>
              <a:buFontTx/>
              <a:buChar char="•"/>
            </a:pPr>
            <a:r>
              <a:rPr lang="en-US" b="1"/>
              <a:t>Operating Expenses</a:t>
            </a:r>
          </a:p>
          <a:p>
            <a:pPr marL="465138" lvl="2" eaLnBrk="1" hangingPunct="1">
              <a:spcBef>
                <a:spcPct val="0"/>
              </a:spcBef>
              <a:buFontTx/>
              <a:buChar char="•"/>
            </a:pPr>
            <a:r>
              <a:rPr lang="en-US" sz="1200" b="1"/>
              <a:t>Employment</a:t>
            </a:r>
          </a:p>
          <a:p>
            <a:pPr marL="465138" lvl="2" eaLnBrk="1" hangingPunct="1">
              <a:spcBef>
                <a:spcPct val="0"/>
              </a:spcBef>
              <a:buFontTx/>
              <a:buChar char="•"/>
            </a:pPr>
            <a:r>
              <a:rPr lang="en-US" sz="1200" b="1"/>
              <a:t>Fuel Cost  and Consumption</a:t>
            </a:r>
          </a:p>
        </p:txBody>
      </p:sp>
      <p:sp>
        <p:nvSpPr>
          <p:cNvPr id="7176" name="Text Box 8"/>
          <p:cNvSpPr txBox="1">
            <a:spLocks noChangeArrowheads="1"/>
          </p:cNvSpPr>
          <p:nvPr/>
        </p:nvSpPr>
        <p:spPr bwMode="auto">
          <a:xfrm>
            <a:off x="6324600" y="3733800"/>
            <a:ext cx="2743200" cy="1281113"/>
          </a:xfrm>
          <a:prstGeom prst="rect">
            <a:avLst/>
          </a:prstGeom>
          <a:noFill/>
          <a:ln w="9525">
            <a:noFill/>
            <a:miter lim="800000"/>
            <a:headEnd/>
            <a:tailEnd/>
          </a:ln>
        </p:spPr>
        <p:txBody>
          <a:bodyPr>
            <a:spAutoFit/>
          </a:bodyPr>
          <a:lstStyle/>
          <a:p>
            <a:pPr eaLnBrk="1" hangingPunct="1">
              <a:spcBef>
                <a:spcPct val="0"/>
              </a:spcBef>
              <a:buFontTx/>
              <a:buNone/>
            </a:pPr>
            <a:r>
              <a:rPr lang="en-US" sz="1800" b="1" dirty="0"/>
              <a:t>Ticket Information</a:t>
            </a:r>
          </a:p>
          <a:p>
            <a:pPr eaLnBrk="1" hangingPunct="1">
              <a:spcBef>
                <a:spcPct val="0"/>
              </a:spcBef>
              <a:buFontTx/>
              <a:buNone/>
            </a:pPr>
            <a:r>
              <a:rPr lang="en-US" sz="1600" b="1" dirty="0"/>
              <a:t>Passenger Itinerary &amp; Cost (</a:t>
            </a:r>
            <a:r>
              <a:rPr lang="en-US" sz="1600" b="1" dirty="0" err="1"/>
              <a:t>O&amp;D</a:t>
            </a:r>
            <a:r>
              <a:rPr lang="en-US" sz="1600" b="1" dirty="0"/>
              <a:t>)</a:t>
            </a:r>
          </a:p>
          <a:p>
            <a:pPr marL="238125" lvl="1" eaLnBrk="1" hangingPunct="1">
              <a:spcBef>
                <a:spcPct val="0"/>
              </a:spcBef>
              <a:buFontTx/>
              <a:buChar char="•"/>
            </a:pPr>
            <a:r>
              <a:rPr lang="en-US" b="1" dirty="0"/>
              <a:t>Average Fare</a:t>
            </a:r>
          </a:p>
          <a:p>
            <a:pPr marL="238125" lvl="1" eaLnBrk="1" hangingPunct="1">
              <a:spcBef>
                <a:spcPct val="0"/>
              </a:spcBef>
              <a:buFontTx/>
              <a:buChar char="•"/>
            </a:pPr>
            <a:r>
              <a:rPr lang="en-US" b="1" dirty="0"/>
              <a:t>Market</a:t>
            </a:r>
          </a:p>
        </p:txBody>
      </p:sp>
      <p:pic>
        <p:nvPicPr>
          <p:cNvPr id="7177" name="Picture 9"/>
          <p:cNvPicPr>
            <a:picLocks noChangeAspect="1" noChangeArrowheads="1"/>
          </p:cNvPicPr>
          <p:nvPr/>
        </p:nvPicPr>
        <p:blipFill>
          <a:blip r:embed="rId6" cstate="print"/>
          <a:srcRect/>
          <a:stretch>
            <a:fillRect/>
          </a:stretch>
        </p:blipFill>
        <p:spPr bwMode="auto">
          <a:xfrm>
            <a:off x="3155950" y="3476625"/>
            <a:ext cx="1871663" cy="1905000"/>
          </a:xfrm>
          <a:prstGeom prst="rect">
            <a:avLst/>
          </a:prstGeom>
          <a:noFill/>
          <a:ln w="9525">
            <a:noFill/>
            <a:miter lim="800000"/>
            <a:headEnd/>
            <a:tailEnd/>
          </a:ln>
        </p:spPr>
      </p:pic>
      <p:sp>
        <p:nvSpPr>
          <p:cNvPr id="7178" name="Rectangle 10"/>
          <p:cNvSpPr>
            <a:spLocks noChangeArrowheads="1"/>
          </p:cNvSpPr>
          <p:nvPr/>
        </p:nvSpPr>
        <p:spPr bwMode="auto">
          <a:xfrm>
            <a:off x="762000" y="1295400"/>
            <a:ext cx="7920038" cy="420688"/>
          </a:xfrm>
          <a:prstGeom prst="rect">
            <a:avLst/>
          </a:prstGeom>
          <a:noFill/>
          <a:ln w="12700" cap="sq">
            <a:noFill/>
            <a:miter lim="800000"/>
            <a:headEnd type="none" w="sm" len="sm"/>
            <a:tailEnd type="none" w="sm" len="sm"/>
          </a:ln>
        </p:spPr>
        <p:txBody>
          <a:bodyPr>
            <a:spAutoFit/>
          </a:bodyPr>
          <a:lstStyle/>
          <a:p>
            <a:pPr eaLnBrk="1" hangingPunct="1">
              <a:lnSpc>
                <a:spcPct val="90000"/>
              </a:lnSpc>
              <a:buFontTx/>
              <a:buNone/>
            </a:pPr>
            <a:r>
              <a:rPr lang="en-US" sz="2400" b="1" i="1">
                <a:solidFill>
                  <a:srgbClr val="339966"/>
                </a:solidFill>
              </a:rPr>
              <a:t>Collect, Validate, Compile &amp; Disseminate </a:t>
            </a:r>
          </a:p>
        </p:txBody>
      </p:sp>
      <p:sp>
        <p:nvSpPr>
          <p:cNvPr id="7179" name="Rectangle 11"/>
          <p:cNvSpPr>
            <a:spLocks noGrp="1" noChangeArrowheads="1"/>
          </p:cNvSpPr>
          <p:nvPr>
            <p:ph type="title"/>
          </p:nvPr>
        </p:nvSpPr>
        <p:spPr>
          <a:xfrm>
            <a:off x="533400" y="228600"/>
            <a:ext cx="8229600" cy="762000"/>
          </a:xfrm>
        </p:spPr>
        <p:txBody>
          <a:bodyPr/>
          <a:lstStyle/>
          <a:p>
            <a:r>
              <a:rPr lang="en-US" b="1" smtClean="0">
                <a:latin typeface="Tahoma" pitchFamily="34" charset="0"/>
              </a:rPr>
              <a:t>OAI Services-Mandate</a:t>
            </a:r>
            <a:endParaRPr lang="en-US" sz="3600" b="1" smtClean="0">
              <a:latin typeface="Tahoma" pitchFamily="34" charset="0"/>
            </a:endParaRPr>
          </a:p>
        </p:txBody>
      </p:sp>
      <p:sp>
        <p:nvSpPr>
          <p:cNvPr id="7180" name="Text Box 12"/>
          <p:cNvSpPr txBox="1">
            <a:spLocks noChangeArrowheads="1"/>
          </p:cNvSpPr>
          <p:nvPr/>
        </p:nvSpPr>
        <p:spPr bwMode="auto">
          <a:xfrm>
            <a:off x="541338" y="3886200"/>
            <a:ext cx="2590800" cy="1100138"/>
          </a:xfrm>
          <a:prstGeom prst="rect">
            <a:avLst/>
          </a:prstGeom>
          <a:noFill/>
          <a:ln w="9525">
            <a:noFill/>
            <a:miter lim="800000"/>
            <a:headEnd/>
            <a:tailEnd/>
          </a:ln>
        </p:spPr>
        <p:txBody>
          <a:bodyPr>
            <a:spAutoFit/>
          </a:bodyPr>
          <a:lstStyle/>
          <a:p>
            <a:pPr eaLnBrk="1" hangingPunct="1">
              <a:spcBef>
                <a:spcPct val="0"/>
              </a:spcBef>
              <a:buFontTx/>
              <a:buNone/>
            </a:pPr>
            <a:r>
              <a:rPr lang="en-US" sz="1800" b="1"/>
              <a:t>Performance</a:t>
            </a:r>
            <a:endParaRPr lang="en-US" sz="600" b="1"/>
          </a:p>
          <a:p>
            <a:pPr marL="238125" lvl="1" eaLnBrk="1" hangingPunct="1">
              <a:spcBef>
                <a:spcPct val="0"/>
              </a:spcBef>
              <a:buFontTx/>
              <a:buChar char="•"/>
            </a:pPr>
            <a:r>
              <a:rPr lang="en-US" sz="1600" b="1"/>
              <a:t>On-time arrivals</a:t>
            </a:r>
          </a:p>
          <a:p>
            <a:pPr marL="238125" lvl="1" eaLnBrk="1" hangingPunct="1">
              <a:spcBef>
                <a:spcPct val="0"/>
              </a:spcBef>
              <a:buFontTx/>
              <a:buChar char="•"/>
            </a:pPr>
            <a:r>
              <a:rPr lang="en-US" sz="1600" b="1"/>
              <a:t>Causes of Delay</a:t>
            </a:r>
          </a:p>
          <a:p>
            <a:pPr marL="238125" lvl="1" eaLnBrk="1" hangingPunct="1">
              <a:spcBef>
                <a:spcPct val="0"/>
              </a:spcBef>
              <a:buFontTx/>
              <a:buChar char="•"/>
            </a:pPr>
            <a:endParaRPr lang="en-US" sz="1600" b="1"/>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xfrm>
            <a:off x="533400" y="228600"/>
            <a:ext cx="8229600" cy="762000"/>
          </a:xfrm>
        </p:spPr>
        <p:txBody>
          <a:bodyPr/>
          <a:lstStyle/>
          <a:p>
            <a:r>
              <a:rPr lang="en-US" b="1" smtClean="0">
                <a:latin typeface="Tahoma" pitchFamily="34" charset="0"/>
              </a:rPr>
              <a:t>The Airline Data the Carriers Report</a:t>
            </a:r>
          </a:p>
        </p:txBody>
      </p:sp>
      <p:sp>
        <p:nvSpPr>
          <p:cNvPr id="10243" name="Rectangle 5"/>
          <p:cNvSpPr>
            <a:spLocks noGrp="1" noChangeArrowheads="1"/>
          </p:cNvSpPr>
          <p:nvPr>
            <p:ph type="body" idx="1"/>
          </p:nvPr>
        </p:nvSpPr>
        <p:spPr>
          <a:xfrm>
            <a:off x="685800" y="1371600"/>
            <a:ext cx="8229600" cy="4525963"/>
          </a:xfrm>
        </p:spPr>
        <p:txBody>
          <a:bodyPr/>
          <a:lstStyle/>
          <a:p>
            <a:pPr>
              <a:lnSpc>
                <a:spcPct val="90000"/>
              </a:lnSpc>
            </a:pPr>
            <a:r>
              <a:rPr lang="en-US" dirty="0" smtClean="0"/>
              <a:t>Traffic – (T-100 and </a:t>
            </a:r>
            <a:r>
              <a:rPr lang="en-US" dirty="0" err="1" smtClean="0"/>
              <a:t>T100f</a:t>
            </a:r>
            <a:r>
              <a:rPr lang="en-US" dirty="0" smtClean="0"/>
              <a:t>)</a:t>
            </a:r>
          </a:p>
          <a:p>
            <a:pPr marL="657225" lvl="1">
              <a:lnSpc>
                <a:spcPct val="90000"/>
              </a:lnSpc>
            </a:pPr>
            <a:r>
              <a:rPr lang="en-US" sz="2400" dirty="0" smtClean="0"/>
              <a:t>Monthly reports (transported and enplaned)</a:t>
            </a:r>
          </a:p>
          <a:p>
            <a:pPr>
              <a:lnSpc>
                <a:spcPct val="90000"/>
              </a:lnSpc>
            </a:pPr>
            <a:r>
              <a:rPr lang="en-US" dirty="0" smtClean="0"/>
              <a:t>Financials – (Form 41 and </a:t>
            </a:r>
            <a:r>
              <a:rPr lang="en-US" dirty="0" err="1" smtClean="0"/>
              <a:t>298c</a:t>
            </a:r>
            <a:r>
              <a:rPr lang="en-US" dirty="0" smtClean="0"/>
              <a:t>)</a:t>
            </a:r>
          </a:p>
          <a:p>
            <a:pPr marL="657225" lvl="1">
              <a:lnSpc>
                <a:spcPct val="90000"/>
              </a:lnSpc>
            </a:pPr>
            <a:r>
              <a:rPr lang="en-US" sz="2400" dirty="0" smtClean="0"/>
              <a:t>Monthly, Quarterly, Semi-Annual, Annual reports</a:t>
            </a:r>
          </a:p>
          <a:p>
            <a:pPr>
              <a:lnSpc>
                <a:spcPct val="90000"/>
              </a:lnSpc>
            </a:pPr>
            <a:r>
              <a:rPr lang="en-US" dirty="0" smtClean="0"/>
              <a:t>Performance – (On-Time/234)</a:t>
            </a:r>
          </a:p>
          <a:p>
            <a:pPr marL="657225" lvl="1">
              <a:lnSpc>
                <a:spcPct val="90000"/>
              </a:lnSpc>
            </a:pPr>
            <a:r>
              <a:rPr lang="en-US" sz="2400" dirty="0" smtClean="0"/>
              <a:t>Monthly (performance with published schedules, causes of delay, tarmac times)</a:t>
            </a:r>
          </a:p>
          <a:p>
            <a:pPr>
              <a:lnSpc>
                <a:spcPct val="90000"/>
              </a:lnSpc>
            </a:pPr>
            <a:r>
              <a:rPr lang="en-US" dirty="0" smtClean="0"/>
              <a:t>Ticket Information – (Origin &amp; Destination – </a:t>
            </a:r>
            <a:r>
              <a:rPr lang="en-US" dirty="0" err="1" smtClean="0"/>
              <a:t>O&amp;D</a:t>
            </a:r>
            <a:r>
              <a:rPr lang="en-US" dirty="0" smtClean="0"/>
              <a:t>)</a:t>
            </a:r>
          </a:p>
          <a:p>
            <a:pPr marL="657225" lvl="1">
              <a:lnSpc>
                <a:spcPct val="90000"/>
              </a:lnSpc>
            </a:pPr>
            <a:r>
              <a:rPr lang="en-US" sz="2400" dirty="0" smtClean="0"/>
              <a:t>Quarterly (ticket itinerary and fare details)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66"/>
        </a:hlink>
        <a:folHlink>
          <a:srgbClr val="00330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66"/>
        </a:hlink>
        <a:folHlink>
          <a:srgbClr val="0033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4149</TotalTime>
  <Words>4218</Words>
  <Application>Microsoft Office PowerPoint</Application>
  <PresentationFormat>On-screen Show (4:3)</PresentationFormat>
  <Paragraphs>679</Paragraphs>
  <Slides>53</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Arial Unicode MS</vt:lpstr>
      <vt:lpstr>Arial</vt:lpstr>
      <vt:lpstr>Arial Narrow</vt:lpstr>
      <vt:lpstr>Calibri</vt:lpstr>
      <vt:lpstr>Tahoma</vt:lpstr>
      <vt:lpstr>Verdana</vt:lpstr>
      <vt:lpstr>Wingdings</vt:lpstr>
      <vt:lpstr>Default Design</vt:lpstr>
      <vt:lpstr>PowerPoint Presentation</vt:lpstr>
      <vt:lpstr>PowerPoint Presentation</vt:lpstr>
      <vt:lpstr>Agenda</vt:lpstr>
      <vt:lpstr>Objectives</vt:lpstr>
      <vt:lpstr>Introduction -- Congress Requires Airline Data</vt:lpstr>
      <vt:lpstr>Mission</vt:lpstr>
      <vt:lpstr> BTS maintains extensive data on the airline industry  </vt:lpstr>
      <vt:lpstr>OAI Services-Mandate</vt:lpstr>
      <vt:lpstr>The Airline Data the Carriers Report</vt:lpstr>
      <vt:lpstr>Stakeholders and Other Customers</vt:lpstr>
      <vt:lpstr>Key products that rely on OAI data include</vt:lpstr>
      <vt:lpstr>OAI Delegated Authority</vt:lpstr>
      <vt:lpstr> REPORTING  DUE  DATES</vt:lpstr>
      <vt:lpstr>Monthly Air Carrier Submittals</vt:lpstr>
      <vt:lpstr>Quarterly Air Carrier Submittals</vt:lpstr>
      <vt:lpstr>Semi-Annual and Annual  Air Carrier Submittals</vt:lpstr>
      <vt:lpstr>Form 41 Financial Data</vt:lpstr>
      <vt:lpstr>Form 41 Financial Data</vt:lpstr>
      <vt:lpstr>Financials - Summary at a glance</vt:lpstr>
      <vt:lpstr>Financials - Summary at a glance (cont.)</vt:lpstr>
      <vt:lpstr>Financials - Summary at a glance (cont.)</vt:lpstr>
      <vt:lpstr>Financials - Summary at a glance (cont.)</vt:lpstr>
      <vt:lpstr>Geographic Entities</vt:lpstr>
      <vt:lpstr>Form 41 Financial Data  DB 10 Validation Cross Checks </vt:lpstr>
      <vt:lpstr>Form 41 Financial Data  DB 10 Validation Cross Checks (Cont)</vt:lpstr>
      <vt:lpstr>Form 41 Financial Data  DB 10 Validation Cross Checks </vt:lpstr>
      <vt:lpstr>298c Financial Data</vt:lpstr>
      <vt:lpstr>Part 298 Summary at a glance</vt:lpstr>
      <vt:lpstr>298 C F1 and F2 Details</vt:lpstr>
      <vt:lpstr>Origin &amp; Destination Survey Passenger Ticket Information</vt:lpstr>
      <vt:lpstr>Origin &amp; Destination Survey Passenger Ticket Information  </vt:lpstr>
      <vt:lpstr>Origin &amp; Destination Survey Passenger Ticket Information</vt:lpstr>
      <vt:lpstr>Origin &amp; Destination Survey Passenger Ticket Information</vt:lpstr>
      <vt:lpstr>Origin &amp; Destination Survey  Ticket/Data Includes:</vt:lpstr>
      <vt:lpstr>How are Domestic Average Fares calculated?</vt:lpstr>
      <vt:lpstr>Part 234 - Airline Service Quality Performance Reports (ASQP)</vt:lpstr>
      <vt:lpstr>On Time Summary at a glance</vt:lpstr>
      <vt:lpstr>Background</vt:lpstr>
      <vt:lpstr>On-time Performance Data</vt:lpstr>
      <vt:lpstr>Cancellation and Delay Codes </vt:lpstr>
      <vt:lpstr>Effective Reporting Date for Data Elements by Air Carriers</vt:lpstr>
      <vt:lpstr>Data Items Collected Since October 2008</vt:lpstr>
      <vt:lpstr>Causal Reporting Requirements  </vt:lpstr>
      <vt:lpstr>Causal Data Tracked by Carriers</vt:lpstr>
      <vt:lpstr>Customer Uses for ASQP Data</vt:lpstr>
      <vt:lpstr>Applying the OAI Operational Data</vt:lpstr>
      <vt:lpstr>Restricted Data Program</vt:lpstr>
      <vt:lpstr>What Data are Restricted?</vt:lpstr>
      <vt:lpstr>What Data are Restricted? (cont.)</vt:lpstr>
      <vt:lpstr>Responsibilities of Using Restricted Data</vt:lpstr>
      <vt:lpstr>The Current Restricted Data Access Process</vt:lpstr>
      <vt:lpstr>PowerPoint Presentation</vt:lpstr>
      <vt:lpstr>PowerPoint Presentation</vt:lpstr>
    </vt:vector>
  </TitlesOfParts>
  <Company>DOT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Transportation Library Collections</dc:title>
  <dc:creator>Ashok.Talluri.CTR</dc:creator>
  <cp:lastModifiedBy>hkdo</cp:lastModifiedBy>
  <cp:revision>317</cp:revision>
  <dcterms:created xsi:type="dcterms:W3CDTF">2010-05-12T04:34:30Z</dcterms:created>
  <dcterms:modified xsi:type="dcterms:W3CDTF">2017-01-23T23:42:18Z</dcterms:modified>
</cp:coreProperties>
</file>