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theme/themeOverride7.xml" ContentType="application/vnd.openxmlformats-officedocument.themeOverride+xml"/>
  <Override PartName="/ppt/drawings/drawing4.xml" ContentType="application/vnd.openxmlformats-officedocument.drawingml.chartshapes+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drawings/drawing2.xml" ContentType="application/vnd.openxmlformats-officedocument.drawingml.chartshapes+xml"/>
  <Override PartName="/ppt/theme/themeOverride5.xml" ContentType="application/vnd.openxmlformats-officedocument.themeOverrid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theme/themeOverride3.xml" ContentType="application/vnd.openxmlformats-officedocument.themeOverride+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theme/themeOverride1.xml" ContentType="application/vnd.openxmlformats-officedocument.themeOverride+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notesSlides/notesSlide14.xml" ContentType="application/vnd.openxmlformats-officedocument.presentationml.notesSlide+xml"/>
  <Override PartName="/docProps/custom.xml" ContentType="application/vnd.openxmlformats-officedocument.custom-propertie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charts/chart7.xml" ContentType="application/vnd.openxmlformats-officedocument.drawingml.chart+xml"/>
  <Override PartName="/ppt/notesSlides/notesSlide7.xml" ContentType="application/vnd.openxmlformats-officedocument.presentationml.notesSlide+xml"/>
  <Override PartName="/ppt/charts/chart3.xml" ContentType="application/vnd.openxmlformats-officedocument.drawingml.chart+xml"/>
  <Override PartName="/ppt/notesSlides/notesSlide10.xml" ContentType="application/vnd.openxmlformats-officedocument.presentationml.notesSlide+xml"/>
  <Override PartName="/ppt/charts/chart5.xml" ContentType="application/vnd.openxmlformats-officedocument.drawingml.chart+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drawings/drawing5.xml" ContentType="application/vnd.openxmlformats-officedocument.drawingml.chartshap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Override PartName="/ppt/drawings/drawing3.xml" ContentType="application/vnd.openxmlformats-officedocument.drawingml.chartshapes+xml"/>
  <Override PartName="/ppt/theme/themeOverride8.xml" ContentType="application/vnd.openxmlformats-officedocument.themeOverr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drawings/drawing1.xml" ContentType="application/vnd.openxmlformats-officedocument.drawingml.chartshapes+xml"/>
  <Override PartName="/ppt/theme/themeOverride6.xml" ContentType="application/vnd.openxmlformats-officedocument.themeOverr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Default Extension="emf" ContentType="image/x-emf"/>
  <Override PartName="/ppt/theme/themeOverride4.xml" ContentType="application/vnd.openxmlformats-officedocument.themeOverride+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theme/themeOverride2.xml" ContentType="application/vnd.openxmlformats-officedocument.themeOverride+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charts/chart8.xml" ContentType="application/vnd.openxmlformats-officedocument.drawingml.chart+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charts/chart6.xml" ContentType="application/vnd.openxmlformats-officedocument.drawingml.chart+xml"/>
  <Override PartName="/ppt/notesSlides/notesSlide6.xml" ContentType="application/vnd.openxmlformats-officedocument.presentationml.notesSlide+xml"/>
  <Override PartName="/ppt/charts/chart4.xml" ContentType="application/vnd.openxmlformats-officedocument.drawingml.chart+xml"/>
  <Override PartName="/ppt/slides/slide8.xml" ContentType="application/vnd.openxmlformats-officedocument.presentationml.slide+xml"/>
  <Override PartName="/ppt/notesSlides/notesSlide4.xml" ContentType="application/vnd.openxmlformats-officedocument.presentationml.notesSlide+xml"/>
  <Override PartName="/ppt/charts/chart2.xml" ContentType="application/vnd.openxmlformats-officedocument.drawingml.chart+xml"/>
  <Override PartName="/ppt/theme/themeOverride9.xml" ContentType="application/vnd.openxmlformats-officedocument.themeOverr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648" r:id="rId2"/>
  </p:sldMasterIdLst>
  <p:notesMasterIdLst>
    <p:notesMasterId r:id="rId19"/>
  </p:notesMasterIdLst>
  <p:sldIdLst>
    <p:sldId id="256" r:id="rId3"/>
    <p:sldId id="257" r:id="rId4"/>
    <p:sldId id="270" r:id="rId5"/>
    <p:sldId id="265" r:id="rId6"/>
    <p:sldId id="260" r:id="rId7"/>
    <p:sldId id="258" r:id="rId8"/>
    <p:sldId id="259" r:id="rId9"/>
    <p:sldId id="261" r:id="rId10"/>
    <p:sldId id="274" r:id="rId11"/>
    <p:sldId id="262" r:id="rId12"/>
    <p:sldId id="271" r:id="rId13"/>
    <p:sldId id="263" r:id="rId14"/>
    <p:sldId id="264" r:id="rId15"/>
    <p:sldId id="266" r:id="rId16"/>
    <p:sldId id="273" r:id="rId17"/>
    <p:sldId id="275" r:id="rId18"/>
  </p:sldIdLst>
  <p:sldSz cx="9144000" cy="6858000" type="screen4x3"/>
  <p:notesSz cx="6881813" cy="9296400"/>
  <p:defaultTextStyle>
    <a:defPPr>
      <a:defRPr lang="en-US"/>
    </a:defPPr>
    <a:lvl1pPr algn="l" rtl="0" fontAlgn="base">
      <a:spcBef>
        <a:spcPct val="0"/>
      </a:spcBef>
      <a:spcAft>
        <a:spcPct val="0"/>
      </a:spcAft>
      <a:defRPr sz="2400" kern="1200">
        <a:solidFill>
          <a:srgbClr val="00267F"/>
        </a:solidFill>
        <a:latin typeface="Calibri" pitchFamily="34" charset="0"/>
        <a:ea typeface="+mn-ea"/>
        <a:cs typeface="+mn-cs"/>
      </a:defRPr>
    </a:lvl1pPr>
    <a:lvl2pPr marL="457200" algn="l" rtl="0" fontAlgn="base">
      <a:spcBef>
        <a:spcPct val="0"/>
      </a:spcBef>
      <a:spcAft>
        <a:spcPct val="0"/>
      </a:spcAft>
      <a:defRPr sz="2400" kern="1200">
        <a:solidFill>
          <a:srgbClr val="00267F"/>
        </a:solidFill>
        <a:latin typeface="Calibri" pitchFamily="34" charset="0"/>
        <a:ea typeface="+mn-ea"/>
        <a:cs typeface="+mn-cs"/>
      </a:defRPr>
    </a:lvl2pPr>
    <a:lvl3pPr marL="914400" algn="l" rtl="0" fontAlgn="base">
      <a:spcBef>
        <a:spcPct val="0"/>
      </a:spcBef>
      <a:spcAft>
        <a:spcPct val="0"/>
      </a:spcAft>
      <a:defRPr sz="2400" kern="1200">
        <a:solidFill>
          <a:srgbClr val="00267F"/>
        </a:solidFill>
        <a:latin typeface="Calibri" pitchFamily="34" charset="0"/>
        <a:ea typeface="+mn-ea"/>
        <a:cs typeface="+mn-cs"/>
      </a:defRPr>
    </a:lvl3pPr>
    <a:lvl4pPr marL="1371600" algn="l" rtl="0" fontAlgn="base">
      <a:spcBef>
        <a:spcPct val="0"/>
      </a:spcBef>
      <a:spcAft>
        <a:spcPct val="0"/>
      </a:spcAft>
      <a:defRPr sz="2400" kern="1200">
        <a:solidFill>
          <a:srgbClr val="00267F"/>
        </a:solidFill>
        <a:latin typeface="Calibri" pitchFamily="34" charset="0"/>
        <a:ea typeface="+mn-ea"/>
        <a:cs typeface="+mn-cs"/>
      </a:defRPr>
    </a:lvl4pPr>
    <a:lvl5pPr marL="1828800" algn="l" rtl="0" fontAlgn="base">
      <a:spcBef>
        <a:spcPct val="0"/>
      </a:spcBef>
      <a:spcAft>
        <a:spcPct val="0"/>
      </a:spcAft>
      <a:defRPr sz="2400" kern="1200">
        <a:solidFill>
          <a:srgbClr val="00267F"/>
        </a:solidFill>
        <a:latin typeface="Calibri" pitchFamily="34" charset="0"/>
        <a:ea typeface="+mn-ea"/>
        <a:cs typeface="+mn-cs"/>
      </a:defRPr>
    </a:lvl5pPr>
    <a:lvl6pPr marL="2286000" algn="l" defTabSz="914400" rtl="0" eaLnBrk="1" latinLnBrk="0" hangingPunct="1">
      <a:defRPr sz="2400" kern="1200">
        <a:solidFill>
          <a:srgbClr val="00267F"/>
        </a:solidFill>
        <a:latin typeface="Calibri" pitchFamily="34" charset="0"/>
        <a:ea typeface="+mn-ea"/>
        <a:cs typeface="+mn-cs"/>
      </a:defRPr>
    </a:lvl6pPr>
    <a:lvl7pPr marL="2743200" algn="l" defTabSz="914400" rtl="0" eaLnBrk="1" latinLnBrk="0" hangingPunct="1">
      <a:defRPr sz="2400" kern="1200">
        <a:solidFill>
          <a:srgbClr val="00267F"/>
        </a:solidFill>
        <a:latin typeface="Calibri" pitchFamily="34" charset="0"/>
        <a:ea typeface="+mn-ea"/>
        <a:cs typeface="+mn-cs"/>
      </a:defRPr>
    </a:lvl7pPr>
    <a:lvl8pPr marL="3200400" algn="l" defTabSz="914400" rtl="0" eaLnBrk="1" latinLnBrk="0" hangingPunct="1">
      <a:defRPr sz="2400" kern="1200">
        <a:solidFill>
          <a:srgbClr val="00267F"/>
        </a:solidFill>
        <a:latin typeface="Calibri" pitchFamily="34" charset="0"/>
        <a:ea typeface="+mn-ea"/>
        <a:cs typeface="+mn-cs"/>
      </a:defRPr>
    </a:lvl8pPr>
    <a:lvl9pPr marL="3657600" algn="l" defTabSz="914400" rtl="0" eaLnBrk="1" latinLnBrk="0" hangingPunct="1">
      <a:defRPr sz="2400" kern="1200">
        <a:solidFill>
          <a:srgbClr val="00267F"/>
        </a:solidFill>
        <a:latin typeface="Calibri"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5CA69"/>
    <a:srgbClr val="00267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15620" autoAdjust="0"/>
    <p:restoredTop sz="94660" autoAdjust="0"/>
  </p:normalViewPr>
  <p:slideViewPr>
    <p:cSldViewPr>
      <p:cViewPr varScale="1">
        <p:scale>
          <a:sx n="105" d="100"/>
          <a:sy n="105" d="100"/>
        </p:scale>
        <p:origin x="-660"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p:scale>
          <a:sx n="90" d="100"/>
          <a:sy n="90" d="100"/>
        </p:scale>
        <p:origin x="-1770" y="396"/>
      </p:cViewPr>
      <p:guideLst>
        <p:guide orient="horz" pos="2928"/>
        <p:guide pos="2168"/>
      </p:guideLst>
    </p:cSldViewPr>
  </p:notesViewPr>
  <p:gridSpacing cx="93633925" cy="93633925"/>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charts/_rels/chart1.xml.rels><?xml version="1.0" encoding="UTF-8" standalone="yes"?>
<Relationships xmlns="http://schemas.openxmlformats.org/package/2006/relationships"><Relationship Id="rId2" Type="http://schemas.openxmlformats.org/officeDocument/2006/relationships/oleObject" Target="file:///\\serv02cl\IE\DATA\COMMON\IEA%20Products\TTSA\Presentations\Tables%20for%20SCB%202015(rounded)_dot%20webinar.xlsx" TargetMode="External"/><Relationship Id="rId1" Type="http://schemas.openxmlformats.org/officeDocument/2006/relationships/themeOverride" Target="../theme/themeOverride2.xml"/></Relationships>
</file>

<file path=ppt/charts/_rels/chart2.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oleObject" Target="file:///C:\Users\iesbo1\Desktop\Tables%20for%20SCB%202015(rounded).xlsx" TargetMode="External"/><Relationship Id="rId1" Type="http://schemas.openxmlformats.org/officeDocument/2006/relationships/themeOverride" Target="../theme/themeOverride3.xml"/></Relationships>
</file>

<file path=ppt/charts/_rels/chart3.xml.rels><?xml version="1.0" encoding="UTF-8" standalone="yes"?>
<Relationships xmlns="http://schemas.openxmlformats.org/package/2006/relationships"><Relationship Id="rId3" Type="http://schemas.openxmlformats.org/officeDocument/2006/relationships/chartUserShapes" Target="../drawings/drawing2.xml"/><Relationship Id="rId2" Type="http://schemas.openxmlformats.org/officeDocument/2006/relationships/oleObject" Target="file:///C:\Users\iesbo1\Desktop\Tables%20for%20SCB%202015(rounded).xlsx" TargetMode="External"/><Relationship Id="rId1" Type="http://schemas.openxmlformats.org/officeDocument/2006/relationships/themeOverride" Target="../theme/themeOverride4.xml"/></Relationships>
</file>

<file path=ppt/charts/_rels/chart4.xml.rels><?xml version="1.0" encoding="UTF-8" standalone="yes"?>
<Relationships xmlns="http://schemas.openxmlformats.org/package/2006/relationships"><Relationship Id="rId3" Type="http://schemas.openxmlformats.org/officeDocument/2006/relationships/chartUserShapes" Target="../drawings/drawing3.xml"/><Relationship Id="rId2" Type="http://schemas.openxmlformats.org/officeDocument/2006/relationships/oleObject" Target="file:///\\serv02cl\IE\DATA\COMMON\IEA%20Products\TTSA\Presentations\Tables%20for%20dot%20webinar%2001262016.xlsx" TargetMode="External"/><Relationship Id="rId1" Type="http://schemas.openxmlformats.org/officeDocument/2006/relationships/themeOverride" Target="../theme/themeOverride5.xml"/></Relationships>
</file>

<file path=ppt/charts/_rels/chart5.xml.rels><?xml version="1.0" encoding="UTF-8" standalone="yes"?>
<Relationships xmlns="http://schemas.openxmlformats.org/package/2006/relationships"><Relationship Id="rId2" Type="http://schemas.openxmlformats.org/officeDocument/2006/relationships/oleObject" Target="file:///C:\Users\iesbo1\Desktop\Tables%20for%20SCB%202015(rounded).xlsx" TargetMode="External"/><Relationship Id="rId1" Type="http://schemas.openxmlformats.org/officeDocument/2006/relationships/themeOverride" Target="../theme/themeOverride6.xml"/></Relationships>
</file>

<file path=ppt/charts/_rels/chart6.xml.rels><?xml version="1.0" encoding="UTF-8" standalone="yes"?>
<Relationships xmlns="http://schemas.openxmlformats.org/package/2006/relationships"><Relationship Id="rId3" Type="http://schemas.openxmlformats.org/officeDocument/2006/relationships/chartUserShapes" Target="../drawings/drawing4.xml"/><Relationship Id="rId2" Type="http://schemas.openxmlformats.org/officeDocument/2006/relationships/oleObject" Target="file:///\\serv02cl\IE\DATA\COMMON\IEA%20Products\TTSA\Presentations\Tables%20for%20dot%20webinar%2001262016.xlsx" TargetMode="External"/><Relationship Id="rId1" Type="http://schemas.openxmlformats.org/officeDocument/2006/relationships/themeOverride" Target="../theme/themeOverride7.xml"/></Relationships>
</file>

<file path=ppt/charts/_rels/chart7.xml.rels><?xml version="1.0" encoding="UTF-8" standalone="yes"?>
<Relationships xmlns="http://schemas.openxmlformats.org/package/2006/relationships"><Relationship Id="rId3" Type="http://schemas.openxmlformats.org/officeDocument/2006/relationships/chartUserShapes" Target="../drawings/drawing5.xml"/><Relationship Id="rId2" Type="http://schemas.openxmlformats.org/officeDocument/2006/relationships/oleObject" Target="file:///C:\Users\iesbo1\Desktop\Q3Tables2015_truncated.xls" TargetMode="External"/><Relationship Id="rId1" Type="http://schemas.openxmlformats.org/officeDocument/2006/relationships/themeOverride" Target="../theme/themeOverride8.xml"/></Relationships>
</file>

<file path=ppt/charts/_rels/chart8.xml.rels><?xml version="1.0" encoding="UTF-8" standalone="yes"?>
<Relationships xmlns="http://schemas.openxmlformats.org/package/2006/relationships"><Relationship Id="rId2" Type="http://schemas.openxmlformats.org/officeDocument/2006/relationships/oleObject" Target="file:///\\serv02cl\IE\DATA\COMMON\IEA%20Products\TTSA\Presentations\Tables%20for%20dot%20webinar%2001262016.xlsx" TargetMode="External"/><Relationship Id="rId1" Type="http://schemas.openxmlformats.org/officeDocument/2006/relationships/themeOverride" Target="../theme/themeOverride9.xml"/></Relationships>
</file>

<file path=ppt/charts/chart1.xml><?xml version="1.0" encoding="utf-8"?>
<c:chartSpace xmlns:c="http://schemas.openxmlformats.org/drawingml/2006/chart" xmlns:a="http://schemas.openxmlformats.org/drawingml/2006/main" xmlns:r="http://schemas.openxmlformats.org/officeDocument/2006/relationships">
  <c:lang val="en-US"/>
  <c:clrMapOvr bg1="lt1" tx1="dk1" bg2="lt2" tx2="dk2" accent1="accent1" accent2="accent2" accent3="accent3" accent4="accent4" accent5="accent5" accent6="accent6" hlink="hlink" folHlink="folHlink"/>
  <c:chart>
    <c:autoTitleDeleted val="1"/>
    <c:plotArea>
      <c:layout/>
      <c:barChart>
        <c:barDir val="col"/>
        <c:grouping val="clustered"/>
        <c:ser>
          <c:idx val="0"/>
          <c:order val="0"/>
          <c:tx>
            <c:v>Travel and Tourism</c:v>
          </c:tx>
          <c:cat>
            <c:numRef>
              <c:f>TableK!$B$25:$B$27</c:f>
              <c:numCache>
                <c:formatCode>General</c:formatCode>
                <c:ptCount val="3"/>
                <c:pt idx="0">
                  <c:v>2011</c:v>
                </c:pt>
                <c:pt idx="1">
                  <c:v>2012</c:v>
                </c:pt>
                <c:pt idx="2">
                  <c:v>2013</c:v>
                </c:pt>
              </c:numCache>
            </c:numRef>
          </c:cat>
          <c:val>
            <c:numRef>
              <c:f>TableK!$E$25:$E$27</c:f>
              <c:numCache>
                <c:formatCode>#,##0.00</c:formatCode>
                <c:ptCount val="3"/>
                <c:pt idx="0">
                  <c:v>2.6</c:v>
                </c:pt>
                <c:pt idx="1">
                  <c:v>2.61</c:v>
                </c:pt>
                <c:pt idx="2">
                  <c:v>2.71</c:v>
                </c:pt>
              </c:numCache>
            </c:numRef>
          </c:val>
        </c:ser>
        <c:ser>
          <c:idx val="4"/>
          <c:order val="1"/>
          <c:tx>
            <c:v>Insurance</c:v>
          </c:tx>
          <c:spPr>
            <a:solidFill>
              <a:schemeClr val="accent2"/>
            </a:solidFill>
          </c:spPr>
          <c:val>
            <c:numRef>
              <c:f>Sheet0!$F$64:$H$64</c:f>
              <c:numCache>
                <c:formatCode>General</c:formatCode>
                <c:ptCount val="3"/>
                <c:pt idx="0">
                  <c:v>2.4</c:v>
                </c:pt>
                <c:pt idx="1">
                  <c:v>2.5</c:v>
                </c:pt>
                <c:pt idx="2">
                  <c:v>2.5</c:v>
                </c:pt>
              </c:numCache>
            </c:numRef>
          </c:val>
        </c:ser>
        <c:ser>
          <c:idx val="3"/>
          <c:order val="2"/>
          <c:tx>
            <c:v>Chemicals</c:v>
          </c:tx>
          <c:spPr>
            <a:solidFill>
              <a:schemeClr val="accent3">
                <a:lumMod val="75000"/>
              </a:schemeClr>
            </a:solidFill>
          </c:spPr>
          <c:val>
            <c:numRef>
              <c:f>Sheet0!$F$38:$H$38</c:f>
              <c:numCache>
                <c:formatCode>General</c:formatCode>
                <c:ptCount val="3"/>
                <c:pt idx="0">
                  <c:v>2.2000000000000002</c:v>
                </c:pt>
                <c:pt idx="1">
                  <c:v>2.1</c:v>
                </c:pt>
                <c:pt idx="2">
                  <c:v>2.1</c:v>
                </c:pt>
              </c:numCache>
            </c:numRef>
          </c:val>
        </c:ser>
        <c:ser>
          <c:idx val="1"/>
          <c:order val="3"/>
          <c:tx>
            <c:v>Agriculture</c:v>
          </c:tx>
          <c:spPr>
            <a:solidFill>
              <a:schemeClr val="accent4"/>
            </a:solidFill>
          </c:spPr>
          <c:cat>
            <c:numRef>
              <c:f>TableK!$B$25:$B$27</c:f>
              <c:numCache>
                <c:formatCode>General</c:formatCode>
                <c:ptCount val="3"/>
                <c:pt idx="0">
                  <c:v>2011</c:v>
                </c:pt>
                <c:pt idx="1">
                  <c:v>2012</c:v>
                </c:pt>
                <c:pt idx="2">
                  <c:v>2013</c:v>
                </c:pt>
              </c:numCache>
            </c:numRef>
          </c:cat>
          <c:val>
            <c:numRef>
              <c:f>Sheet0!$F$9:$H$9</c:f>
              <c:numCache>
                <c:formatCode>General</c:formatCode>
                <c:ptCount val="3"/>
                <c:pt idx="0">
                  <c:v>1.3</c:v>
                </c:pt>
                <c:pt idx="1">
                  <c:v>1.2</c:v>
                </c:pt>
                <c:pt idx="2">
                  <c:v>1.4</c:v>
                </c:pt>
              </c:numCache>
            </c:numRef>
          </c:val>
        </c:ser>
        <c:dLbls/>
        <c:gapWidth val="287"/>
        <c:axId val="85038976"/>
        <c:axId val="85040512"/>
      </c:barChart>
      <c:catAx>
        <c:axId val="85038976"/>
        <c:scaling>
          <c:orientation val="minMax"/>
        </c:scaling>
        <c:axPos val="b"/>
        <c:numFmt formatCode="General" sourceLinked="1"/>
        <c:tickLblPos val="nextTo"/>
        <c:crossAx val="85040512"/>
        <c:crosses val="autoZero"/>
        <c:auto val="1"/>
        <c:lblAlgn val="ctr"/>
        <c:lblOffset val="100"/>
      </c:catAx>
      <c:valAx>
        <c:axId val="85040512"/>
        <c:scaling>
          <c:orientation val="minMax"/>
        </c:scaling>
        <c:axPos val="l"/>
        <c:majorGridlines/>
        <c:title>
          <c:tx>
            <c:rich>
              <a:bodyPr rot="-5400000" vert="horz"/>
              <a:lstStyle/>
              <a:p>
                <a:pPr>
                  <a:defRPr/>
                </a:pPr>
                <a:r>
                  <a:rPr lang="en-US" dirty="0" smtClean="0"/>
                  <a:t>Percent</a:t>
                </a:r>
                <a:endParaRPr lang="en-US" dirty="0"/>
              </a:p>
            </c:rich>
          </c:tx>
          <c:layout/>
        </c:title>
        <c:numFmt formatCode="#,##0.00" sourceLinked="1"/>
        <c:tickLblPos val="nextTo"/>
        <c:crossAx val="85038976"/>
        <c:crosses val="autoZero"/>
        <c:crossBetween val="between"/>
      </c:valAx>
    </c:plotArea>
    <c:legend>
      <c:legendPos val="r"/>
      <c:layout/>
    </c:legend>
    <c:plotVisOnly val="1"/>
    <c:dispBlanksAs val="gap"/>
  </c:chart>
  <c:externalData r:id="rId2"/>
</c:chartSpace>
</file>

<file path=ppt/charts/chart2.xml><?xml version="1.0" encoding="utf-8"?>
<c:chartSpace xmlns:c="http://schemas.openxmlformats.org/drawingml/2006/chart" xmlns:a="http://schemas.openxmlformats.org/drawingml/2006/main" xmlns:r="http://schemas.openxmlformats.org/officeDocument/2006/relationships">
  <c:lang val="en-US"/>
  <c:clrMapOvr bg1="lt1" tx1="dk1" bg2="lt2" tx2="dk2" accent1="accent1" accent2="accent2" accent3="accent3" accent4="accent4" accent5="accent5" accent6="accent6" hlink="hlink" folHlink="folHlink"/>
  <c:chart>
    <c:plotArea>
      <c:layout/>
      <c:barChart>
        <c:barDir val="col"/>
        <c:grouping val="clustered"/>
        <c:ser>
          <c:idx val="0"/>
          <c:order val="0"/>
          <c:tx>
            <c:v>Traveler accommodations</c:v>
          </c:tx>
          <c:cat>
            <c:numRef>
              <c:f>('Table B'!$M$4,'Table B'!$P$4:$R$4)</c:f>
              <c:numCache>
                <c:formatCode>General</c:formatCode>
                <c:ptCount val="4"/>
                <c:pt idx="0">
                  <c:v>2009</c:v>
                </c:pt>
                <c:pt idx="1">
                  <c:v>2012</c:v>
                </c:pt>
                <c:pt idx="2">
                  <c:v>2013</c:v>
                </c:pt>
                <c:pt idx="3">
                  <c:v>2014</c:v>
                </c:pt>
              </c:numCache>
            </c:numRef>
          </c:cat>
          <c:val>
            <c:numRef>
              <c:f>('Table B'!$M$6,'Table B'!$P$6:$R$6)</c:f>
              <c:numCache>
                <c:formatCode>0.00</c:formatCode>
                <c:ptCount val="4"/>
                <c:pt idx="0">
                  <c:v>-1.0507699103465811</c:v>
                </c:pt>
                <c:pt idx="1">
                  <c:v>0.54312386815138725</c:v>
                </c:pt>
                <c:pt idx="2">
                  <c:v>0.6800923232919075</c:v>
                </c:pt>
                <c:pt idx="3">
                  <c:v>0.81214182608506791</c:v>
                </c:pt>
              </c:numCache>
            </c:numRef>
          </c:val>
        </c:ser>
        <c:ser>
          <c:idx val="1"/>
          <c:order val="1"/>
          <c:tx>
            <c:v>Food and beverage services</c:v>
          </c:tx>
          <c:cat>
            <c:numRef>
              <c:f>('Table B'!$M$4,'Table B'!$P$4:$R$4)</c:f>
              <c:numCache>
                <c:formatCode>General</c:formatCode>
                <c:ptCount val="4"/>
                <c:pt idx="0">
                  <c:v>2009</c:v>
                </c:pt>
                <c:pt idx="1">
                  <c:v>2012</c:v>
                </c:pt>
                <c:pt idx="2">
                  <c:v>2013</c:v>
                </c:pt>
                <c:pt idx="3">
                  <c:v>2014</c:v>
                </c:pt>
              </c:numCache>
            </c:numRef>
          </c:cat>
          <c:val>
            <c:numRef>
              <c:f>('Table B'!$M$7,'Table B'!$P$7:$R$7)</c:f>
              <c:numCache>
                <c:formatCode>0.00</c:formatCode>
                <c:ptCount val="4"/>
                <c:pt idx="0">
                  <c:v>-1.4989784069260492</c:v>
                </c:pt>
                <c:pt idx="1">
                  <c:v>0.14272826534928029</c:v>
                </c:pt>
                <c:pt idx="2">
                  <c:v>0.31453550987283663</c:v>
                </c:pt>
                <c:pt idx="3">
                  <c:v>0.73749467390891255</c:v>
                </c:pt>
              </c:numCache>
            </c:numRef>
          </c:val>
        </c:ser>
        <c:ser>
          <c:idx val="2"/>
          <c:order val="2"/>
          <c:tx>
            <c:v>Transportation</c:v>
          </c:tx>
          <c:val>
            <c:numRef>
              <c:f>('Table B'!$M$8,'Table B'!$P$8:$R$8)</c:f>
              <c:numCache>
                <c:formatCode>0.00</c:formatCode>
                <c:ptCount val="4"/>
                <c:pt idx="0">
                  <c:v>-2.7872958675446662</c:v>
                </c:pt>
                <c:pt idx="1">
                  <c:v>0.62168595348117273</c:v>
                </c:pt>
                <c:pt idx="2">
                  <c:v>1.948665681488212</c:v>
                </c:pt>
                <c:pt idx="3">
                  <c:v>0.67679500222784594</c:v>
                </c:pt>
              </c:numCache>
            </c:numRef>
          </c:val>
        </c:ser>
        <c:ser>
          <c:idx val="3"/>
          <c:order val="3"/>
          <c:tx>
            <c:v>Recreation, entertainment, and shopping</c:v>
          </c:tx>
          <c:val>
            <c:numRef>
              <c:f>('Table B'!$M$27,'Table B'!$P$27:$R$27)</c:f>
              <c:numCache>
                <c:formatCode>0.00</c:formatCode>
                <c:ptCount val="4"/>
                <c:pt idx="0">
                  <c:v>-3.5255672735140879</c:v>
                </c:pt>
                <c:pt idx="1">
                  <c:v>-1.0931136460633597E-2</c:v>
                </c:pt>
                <c:pt idx="2">
                  <c:v>3.258532480839837</c:v>
                </c:pt>
                <c:pt idx="3">
                  <c:v>1.1604269904362698</c:v>
                </c:pt>
              </c:numCache>
            </c:numRef>
          </c:val>
        </c:ser>
        <c:dLbls/>
        <c:axId val="84812160"/>
        <c:axId val="84813696"/>
      </c:barChart>
      <c:catAx>
        <c:axId val="84812160"/>
        <c:scaling>
          <c:orientation val="minMax"/>
        </c:scaling>
        <c:axPos val="b"/>
        <c:numFmt formatCode="General" sourceLinked="1"/>
        <c:tickLblPos val="nextTo"/>
        <c:crossAx val="84813696"/>
        <c:crosses val="autoZero"/>
        <c:auto val="1"/>
        <c:lblAlgn val="ctr"/>
        <c:lblOffset val="100"/>
      </c:catAx>
      <c:valAx>
        <c:axId val="84813696"/>
        <c:scaling>
          <c:orientation val="minMax"/>
        </c:scaling>
        <c:axPos val="l"/>
        <c:majorGridlines/>
        <c:title>
          <c:tx>
            <c:rich>
              <a:bodyPr rot="-5400000" vert="horz"/>
              <a:lstStyle/>
              <a:p>
                <a:pPr>
                  <a:defRPr/>
                </a:pPr>
                <a:r>
                  <a:rPr lang="en-US"/>
                  <a:t>Percentage Points</a:t>
                </a:r>
              </a:p>
            </c:rich>
          </c:tx>
          <c:layout/>
        </c:title>
        <c:numFmt formatCode="0.00" sourceLinked="1"/>
        <c:tickLblPos val="nextTo"/>
        <c:crossAx val="84812160"/>
        <c:crosses val="autoZero"/>
        <c:crossBetween val="between"/>
      </c:valAx>
    </c:plotArea>
    <c:legend>
      <c:legendPos val="r"/>
      <c:layout>
        <c:manualLayout>
          <c:xMode val="edge"/>
          <c:yMode val="edge"/>
          <c:x val="0.69451847365233188"/>
          <c:y val="0.40278003556007119"/>
          <c:w val="0.29586614173228354"/>
          <c:h val="0.25895605791211584"/>
        </c:manualLayout>
      </c:layout>
    </c:legend>
    <c:plotVisOnly val="1"/>
    <c:dispBlanksAs val="gap"/>
  </c:chart>
  <c:externalData r:id="rId2"/>
  <c:userShapes r:id="rId3"/>
</c:chartSpace>
</file>

<file path=ppt/charts/chart3.xml><?xml version="1.0" encoding="utf-8"?>
<c:chartSpace xmlns:c="http://schemas.openxmlformats.org/drawingml/2006/chart" xmlns:a="http://schemas.openxmlformats.org/drawingml/2006/main" xmlns:r="http://schemas.openxmlformats.org/officeDocument/2006/relationships">
  <c:lang val="en-US"/>
  <c:clrMapOvr bg1="lt1" tx1="dk1" bg2="lt2" tx2="dk2" accent1="accent1" accent2="accent2" accent3="accent3" accent4="accent4" accent5="accent5" accent6="accent6" hlink="hlink" folHlink="folHlink"/>
  <c:chart>
    <c:title>
      <c:layout>
        <c:manualLayout>
          <c:xMode val="edge"/>
          <c:yMode val="edge"/>
          <c:x val="0.48819444444444449"/>
          <c:y val="0.85648148148148162"/>
        </c:manualLayout>
      </c:layout>
    </c:title>
    <c:plotArea>
      <c:layout>
        <c:manualLayout>
          <c:layoutTarget val="inner"/>
          <c:xMode val="edge"/>
          <c:yMode val="edge"/>
          <c:x val="5.1953249111959601E-2"/>
          <c:y val="7.638982855662238E-2"/>
          <c:w val="0.62602725192862263"/>
          <c:h val="0.81968395975183161"/>
        </c:manualLayout>
      </c:layout>
      <c:pieChart>
        <c:varyColors val="1"/>
        <c:ser>
          <c:idx val="0"/>
          <c:order val="0"/>
          <c:tx>
            <c:v>2013</c:v>
          </c:tx>
          <c:cat>
            <c:strRef>
              <c:f>'Table J'!$G$25:$I$25</c:f>
              <c:strCache>
                <c:ptCount val="3"/>
                <c:pt idx="0">
                  <c:v>Resident households</c:v>
                </c:pt>
                <c:pt idx="1">
                  <c:v>Business</c:v>
                </c:pt>
                <c:pt idx="2">
                  <c:v>Government</c:v>
                </c:pt>
              </c:strCache>
            </c:strRef>
          </c:cat>
          <c:val>
            <c:numRef>
              <c:f>'Table J'!$G$41:$I$41</c:f>
              <c:numCache>
                <c:formatCode>0.0</c:formatCode>
                <c:ptCount val="3"/>
                <c:pt idx="0">
                  <c:v>67.5</c:v>
                </c:pt>
                <c:pt idx="1">
                  <c:v>27.8</c:v>
                </c:pt>
                <c:pt idx="2">
                  <c:v>4.7</c:v>
                </c:pt>
              </c:numCache>
            </c:numRef>
          </c:val>
        </c:ser>
        <c:dLbls/>
        <c:firstSliceAng val="0"/>
      </c:pieChart>
    </c:plotArea>
    <c:legend>
      <c:legendPos val="r"/>
      <c:layout>
        <c:manualLayout>
          <c:xMode val="edge"/>
          <c:yMode val="edge"/>
          <c:x val="0.67334770114942544"/>
          <c:y val="9.3238845144356985E-2"/>
          <c:w val="0.2476293103448276"/>
          <c:h val="0.24422753886533419"/>
        </c:manualLayout>
      </c:layout>
      <c:txPr>
        <a:bodyPr/>
        <a:lstStyle/>
        <a:p>
          <a:pPr rtl="0">
            <a:defRPr/>
          </a:pPr>
          <a:endParaRPr lang="en-US"/>
        </a:p>
      </c:txPr>
    </c:legend>
    <c:plotVisOnly val="1"/>
    <c:dispBlanksAs val="zero"/>
  </c:chart>
  <c:txPr>
    <a:bodyPr/>
    <a:lstStyle/>
    <a:p>
      <a:pPr>
        <a:defRPr sz="1600"/>
      </a:pPr>
      <a:endParaRPr lang="en-US"/>
    </a:p>
  </c:txPr>
  <c:externalData r:id="rId2"/>
  <c:userShapes r:id="rId3"/>
</c:chartSpace>
</file>

<file path=ppt/charts/chart4.xml><?xml version="1.0" encoding="utf-8"?>
<c:chartSpace xmlns:c="http://schemas.openxmlformats.org/drawingml/2006/chart" xmlns:a="http://schemas.openxmlformats.org/drawingml/2006/main" xmlns:r="http://schemas.openxmlformats.org/officeDocument/2006/relationships">
  <c:lang val="en-US"/>
  <c:clrMapOvr bg1="lt1" tx1="dk1" bg2="lt2" tx2="dk2" accent1="accent1" accent2="accent2" accent3="accent3" accent4="accent4" accent5="accent5" accent6="accent6" hlink="hlink" folHlink="folHlink"/>
  <c:chart>
    <c:autoTitleDeleted val="1"/>
    <c:plotArea>
      <c:layout/>
      <c:areaChart>
        <c:grouping val="standard"/>
        <c:ser>
          <c:idx val="0"/>
          <c:order val="0"/>
          <c:tx>
            <c:v>Resident Households</c:v>
          </c:tx>
          <c:cat>
            <c:numRef>
              <c:f>'Table J'!$B$5:$B$20</c:f>
              <c:numCache>
                <c:formatCode>General</c:formatCode>
                <c:ptCount val="16"/>
                <c:pt idx="0">
                  <c:v>1998</c:v>
                </c:pt>
                <c:pt idx="1">
                  <c:v>1999</c:v>
                </c:pt>
                <c:pt idx="2">
                  <c:v>2000</c:v>
                </c:pt>
                <c:pt idx="3">
                  <c:v>2001</c:v>
                </c:pt>
                <c:pt idx="4">
                  <c:v>2002</c:v>
                </c:pt>
                <c:pt idx="5">
                  <c:v>2003</c:v>
                </c:pt>
                <c:pt idx="6">
                  <c:v>2004</c:v>
                </c:pt>
                <c:pt idx="7">
                  <c:v>2005</c:v>
                </c:pt>
                <c:pt idx="8">
                  <c:v>2006</c:v>
                </c:pt>
                <c:pt idx="9">
                  <c:v>2007</c:v>
                </c:pt>
                <c:pt idx="10">
                  <c:v>2008</c:v>
                </c:pt>
                <c:pt idx="11">
                  <c:v>2009</c:v>
                </c:pt>
                <c:pt idx="12">
                  <c:v>2010</c:v>
                </c:pt>
                <c:pt idx="13">
                  <c:v>2011</c:v>
                </c:pt>
                <c:pt idx="14">
                  <c:v>2012</c:v>
                </c:pt>
                <c:pt idx="15">
                  <c:v>2013</c:v>
                </c:pt>
              </c:numCache>
            </c:numRef>
          </c:cat>
          <c:val>
            <c:numRef>
              <c:f>'Table J'!$G$5:$G$20</c:f>
              <c:numCache>
                <c:formatCode>0.0</c:formatCode>
                <c:ptCount val="16"/>
                <c:pt idx="0">
                  <c:v>61.887864659487626</c:v>
                </c:pt>
                <c:pt idx="1">
                  <c:v>62.086066235985136</c:v>
                </c:pt>
                <c:pt idx="2">
                  <c:v>62.074318250632658</c:v>
                </c:pt>
                <c:pt idx="3">
                  <c:v>63.471891593155178</c:v>
                </c:pt>
                <c:pt idx="4">
                  <c:v>63.232939501615078</c:v>
                </c:pt>
                <c:pt idx="5">
                  <c:v>64.633571921688883</c:v>
                </c:pt>
                <c:pt idx="6">
                  <c:v>64.911854824540455</c:v>
                </c:pt>
                <c:pt idx="7">
                  <c:v>64.667900041818697</c:v>
                </c:pt>
                <c:pt idx="8">
                  <c:v>65.128928811403981</c:v>
                </c:pt>
                <c:pt idx="9">
                  <c:v>66.107685939346027</c:v>
                </c:pt>
                <c:pt idx="10">
                  <c:v>65.293200452825872</c:v>
                </c:pt>
                <c:pt idx="11">
                  <c:v>67.444024868082678</c:v>
                </c:pt>
                <c:pt idx="12">
                  <c:v>66.216979718127462</c:v>
                </c:pt>
                <c:pt idx="13">
                  <c:v>66.467996704817097</c:v>
                </c:pt>
                <c:pt idx="14">
                  <c:v>67.074524432200434</c:v>
                </c:pt>
                <c:pt idx="15">
                  <c:v>67.544703855719561</c:v>
                </c:pt>
              </c:numCache>
            </c:numRef>
          </c:val>
        </c:ser>
        <c:ser>
          <c:idx val="1"/>
          <c:order val="1"/>
          <c:tx>
            <c:v>Business</c:v>
          </c:tx>
          <c:cat>
            <c:numRef>
              <c:f>'Table J'!$B$5:$B$20</c:f>
              <c:numCache>
                <c:formatCode>General</c:formatCode>
                <c:ptCount val="16"/>
                <c:pt idx="0">
                  <c:v>1998</c:v>
                </c:pt>
                <c:pt idx="1">
                  <c:v>1999</c:v>
                </c:pt>
                <c:pt idx="2">
                  <c:v>2000</c:v>
                </c:pt>
                <c:pt idx="3">
                  <c:v>2001</c:v>
                </c:pt>
                <c:pt idx="4">
                  <c:v>2002</c:v>
                </c:pt>
                <c:pt idx="5">
                  <c:v>2003</c:v>
                </c:pt>
                <c:pt idx="6">
                  <c:v>2004</c:v>
                </c:pt>
                <c:pt idx="7">
                  <c:v>2005</c:v>
                </c:pt>
                <c:pt idx="8">
                  <c:v>2006</c:v>
                </c:pt>
                <c:pt idx="9">
                  <c:v>2007</c:v>
                </c:pt>
                <c:pt idx="10">
                  <c:v>2008</c:v>
                </c:pt>
                <c:pt idx="11">
                  <c:v>2009</c:v>
                </c:pt>
                <c:pt idx="12">
                  <c:v>2010</c:v>
                </c:pt>
                <c:pt idx="13">
                  <c:v>2011</c:v>
                </c:pt>
                <c:pt idx="14">
                  <c:v>2012</c:v>
                </c:pt>
                <c:pt idx="15">
                  <c:v>2013</c:v>
                </c:pt>
              </c:numCache>
            </c:numRef>
          </c:cat>
          <c:val>
            <c:numRef>
              <c:f>'Table J'!$H$5:$H$20</c:f>
              <c:numCache>
                <c:formatCode>0.0</c:formatCode>
                <c:ptCount val="16"/>
                <c:pt idx="0">
                  <c:v>34.798155236909686</c:v>
                </c:pt>
                <c:pt idx="1">
                  <c:v>34.441291830351496</c:v>
                </c:pt>
                <c:pt idx="2">
                  <c:v>34.47002876693341</c:v>
                </c:pt>
                <c:pt idx="3">
                  <c:v>32.810359356370832</c:v>
                </c:pt>
                <c:pt idx="4">
                  <c:v>32.458493812201993</c:v>
                </c:pt>
                <c:pt idx="5">
                  <c:v>30.799401620477767</c:v>
                </c:pt>
                <c:pt idx="6">
                  <c:v>30.610566503057505</c:v>
                </c:pt>
                <c:pt idx="7">
                  <c:v>30.952091703720495</c:v>
                </c:pt>
                <c:pt idx="8">
                  <c:v>30.236639108789809</c:v>
                </c:pt>
                <c:pt idx="9">
                  <c:v>29.122866063154035</c:v>
                </c:pt>
                <c:pt idx="10">
                  <c:v>29.840916858840096</c:v>
                </c:pt>
                <c:pt idx="11">
                  <c:v>26.965520098853919</c:v>
                </c:pt>
                <c:pt idx="12">
                  <c:v>28.135733387104153</c:v>
                </c:pt>
                <c:pt idx="13">
                  <c:v>28.384365809112595</c:v>
                </c:pt>
                <c:pt idx="14">
                  <c:v>27.939611956252474</c:v>
                </c:pt>
                <c:pt idx="15">
                  <c:v>27.789460527340029</c:v>
                </c:pt>
              </c:numCache>
            </c:numRef>
          </c:val>
        </c:ser>
        <c:ser>
          <c:idx val="2"/>
          <c:order val="2"/>
          <c:tx>
            <c:v>Government</c:v>
          </c:tx>
          <c:cat>
            <c:numRef>
              <c:f>'Table J'!$B$5:$B$20</c:f>
              <c:numCache>
                <c:formatCode>General</c:formatCode>
                <c:ptCount val="16"/>
                <c:pt idx="0">
                  <c:v>1998</c:v>
                </c:pt>
                <c:pt idx="1">
                  <c:v>1999</c:v>
                </c:pt>
                <c:pt idx="2">
                  <c:v>2000</c:v>
                </c:pt>
                <c:pt idx="3">
                  <c:v>2001</c:v>
                </c:pt>
                <c:pt idx="4">
                  <c:v>2002</c:v>
                </c:pt>
                <c:pt idx="5">
                  <c:v>2003</c:v>
                </c:pt>
                <c:pt idx="6">
                  <c:v>2004</c:v>
                </c:pt>
                <c:pt idx="7">
                  <c:v>2005</c:v>
                </c:pt>
                <c:pt idx="8">
                  <c:v>2006</c:v>
                </c:pt>
                <c:pt idx="9">
                  <c:v>2007</c:v>
                </c:pt>
                <c:pt idx="10">
                  <c:v>2008</c:v>
                </c:pt>
                <c:pt idx="11">
                  <c:v>2009</c:v>
                </c:pt>
                <c:pt idx="12">
                  <c:v>2010</c:v>
                </c:pt>
                <c:pt idx="13">
                  <c:v>2011</c:v>
                </c:pt>
                <c:pt idx="14">
                  <c:v>2012</c:v>
                </c:pt>
                <c:pt idx="15">
                  <c:v>2013</c:v>
                </c:pt>
              </c:numCache>
            </c:numRef>
          </c:cat>
          <c:val>
            <c:numRef>
              <c:f>'Table J'!$I$5:$I$20</c:f>
              <c:numCache>
                <c:formatCode>0.0</c:formatCode>
                <c:ptCount val="16"/>
                <c:pt idx="0">
                  <c:v>3.3139801036027081</c:v>
                </c:pt>
                <c:pt idx="1">
                  <c:v>3.4726419336633998</c:v>
                </c:pt>
                <c:pt idx="2">
                  <c:v>3.4556529824339219</c:v>
                </c:pt>
                <c:pt idx="3">
                  <c:v>3.7177490504739952</c:v>
                </c:pt>
                <c:pt idx="4">
                  <c:v>4.3085666861828971</c:v>
                </c:pt>
                <c:pt idx="5">
                  <c:v>4.5670264578333208</c:v>
                </c:pt>
                <c:pt idx="6">
                  <c:v>4.4775786724020721</c:v>
                </c:pt>
                <c:pt idx="7">
                  <c:v>4.3800082544608054</c:v>
                </c:pt>
                <c:pt idx="8">
                  <c:v>4.6344320798061842</c:v>
                </c:pt>
                <c:pt idx="9">
                  <c:v>4.7694479974999364</c:v>
                </c:pt>
                <c:pt idx="10">
                  <c:v>4.8658826883340405</c:v>
                </c:pt>
                <c:pt idx="11">
                  <c:v>5.5904550330634448</c:v>
                </c:pt>
                <c:pt idx="12">
                  <c:v>5.647286894768401</c:v>
                </c:pt>
                <c:pt idx="13">
                  <c:v>5.1476374860703338</c:v>
                </c:pt>
                <c:pt idx="14">
                  <c:v>4.9858636115470976</c:v>
                </c:pt>
                <c:pt idx="15">
                  <c:v>4.6658356169404218</c:v>
                </c:pt>
              </c:numCache>
            </c:numRef>
          </c:val>
        </c:ser>
        <c:dLbls/>
        <c:axId val="86876928"/>
        <c:axId val="86878464"/>
      </c:areaChart>
      <c:catAx>
        <c:axId val="86876928"/>
        <c:scaling>
          <c:orientation val="minMax"/>
        </c:scaling>
        <c:axPos val="b"/>
        <c:numFmt formatCode="General" sourceLinked="1"/>
        <c:majorTickMark val="none"/>
        <c:tickLblPos val="nextTo"/>
        <c:crossAx val="86878464"/>
        <c:crosses val="autoZero"/>
        <c:auto val="1"/>
        <c:lblAlgn val="ctr"/>
        <c:lblOffset val="100"/>
      </c:catAx>
      <c:valAx>
        <c:axId val="86878464"/>
        <c:scaling>
          <c:orientation val="minMax"/>
          <c:max val="80"/>
        </c:scaling>
        <c:axPos val="l"/>
        <c:majorGridlines/>
        <c:title>
          <c:tx>
            <c:rich>
              <a:bodyPr rot="-5400000" vert="horz"/>
              <a:lstStyle/>
              <a:p>
                <a:pPr>
                  <a:defRPr/>
                </a:pPr>
                <a:r>
                  <a:rPr lang="en-US"/>
                  <a:t>Percent</a:t>
                </a:r>
              </a:p>
            </c:rich>
          </c:tx>
          <c:layout/>
        </c:title>
        <c:numFmt formatCode="0.0" sourceLinked="1"/>
        <c:majorTickMark val="none"/>
        <c:tickLblPos val="nextTo"/>
        <c:crossAx val="86876928"/>
        <c:crosses val="autoZero"/>
        <c:crossBetween val="between"/>
      </c:valAx>
    </c:plotArea>
    <c:legend>
      <c:legendPos val="b"/>
      <c:layout/>
      <c:txPr>
        <a:bodyPr/>
        <a:lstStyle/>
        <a:p>
          <a:pPr rtl="0">
            <a:defRPr/>
          </a:pPr>
          <a:endParaRPr lang="en-US"/>
        </a:p>
      </c:txPr>
    </c:legend>
    <c:plotVisOnly val="1"/>
    <c:dispBlanksAs val="zero"/>
  </c:chart>
  <c:externalData r:id="rId2"/>
  <c:userShapes r:id="rId3"/>
</c:chartSpace>
</file>

<file path=ppt/charts/chart5.xml><?xml version="1.0" encoding="utf-8"?>
<c:chartSpace xmlns:c="http://schemas.openxmlformats.org/drawingml/2006/chart" xmlns:a="http://schemas.openxmlformats.org/drawingml/2006/main" xmlns:r="http://schemas.openxmlformats.org/officeDocument/2006/relationships">
  <c:lang val="en-US"/>
  <c:clrMapOvr bg1="lt1" tx1="dk1" bg2="lt2" tx2="dk2" accent1="accent1" accent2="accent2" accent3="accent3" accent4="accent4" accent5="accent5" accent6="accent6" hlink="hlink" folHlink="folHlink"/>
  <c:chart>
    <c:plotArea>
      <c:layout>
        <c:manualLayout>
          <c:layoutTarget val="inner"/>
          <c:xMode val="edge"/>
          <c:yMode val="edge"/>
          <c:x val="0.1258107534352324"/>
          <c:y val="0.13570006056935191"/>
          <c:w val="0.53498037515952712"/>
          <c:h val="0.78721792852816463"/>
        </c:manualLayout>
      </c:layout>
      <c:barChart>
        <c:barDir val="col"/>
        <c:grouping val="clustered"/>
        <c:ser>
          <c:idx val="0"/>
          <c:order val="0"/>
          <c:tx>
            <c:v>Inbound travel and tourism (left)</c:v>
          </c:tx>
          <c:spPr>
            <a:solidFill>
              <a:srgbClr val="465696"/>
            </a:solidFill>
          </c:spPr>
          <c:cat>
            <c:numRef>
              <c:f>'Table G'!$N$4:$S$4</c:f>
              <c:numCache>
                <c:formatCode>General</c:formatCode>
                <c:ptCount val="6"/>
                <c:pt idx="0">
                  <c:v>2009</c:v>
                </c:pt>
                <c:pt idx="1">
                  <c:v>2010</c:v>
                </c:pt>
                <c:pt idx="2">
                  <c:v>2011</c:v>
                </c:pt>
                <c:pt idx="3">
                  <c:v>2012</c:v>
                </c:pt>
                <c:pt idx="4">
                  <c:v>2013</c:v>
                </c:pt>
                <c:pt idx="5">
                  <c:v>2014</c:v>
                </c:pt>
              </c:numCache>
            </c:numRef>
          </c:cat>
          <c:val>
            <c:numRef>
              <c:f>'Table G'!$N$6:$S$6</c:f>
              <c:numCache>
                <c:formatCode>0.0</c:formatCode>
                <c:ptCount val="6"/>
                <c:pt idx="0">
                  <c:v>116.55597781522418</c:v>
                </c:pt>
                <c:pt idx="1">
                  <c:v>137.59001649931281</c:v>
                </c:pt>
                <c:pt idx="2">
                  <c:v>154.81491335369</c:v>
                </c:pt>
                <c:pt idx="3">
                  <c:v>165.77947969009651</c:v>
                </c:pt>
                <c:pt idx="4">
                  <c:v>177.01970807052814</c:v>
                </c:pt>
                <c:pt idx="5">
                  <c:v>189.23739681900508</c:v>
                </c:pt>
              </c:numCache>
            </c:numRef>
          </c:val>
        </c:ser>
        <c:ser>
          <c:idx val="1"/>
          <c:order val="1"/>
          <c:tx>
            <c:v>Outbound travel and tourism (left)</c:v>
          </c:tx>
          <c:spPr>
            <a:solidFill>
              <a:schemeClr val="accent6"/>
            </a:solidFill>
          </c:spPr>
          <c:cat>
            <c:numRef>
              <c:f>'Table G'!$N$4:$S$4</c:f>
              <c:numCache>
                <c:formatCode>General</c:formatCode>
                <c:ptCount val="6"/>
                <c:pt idx="0">
                  <c:v>2009</c:v>
                </c:pt>
                <c:pt idx="1">
                  <c:v>2010</c:v>
                </c:pt>
                <c:pt idx="2">
                  <c:v>2011</c:v>
                </c:pt>
                <c:pt idx="3">
                  <c:v>2012</c:v>
                </c:pt>
                <c:pt idx="4">
                  <c:v>2013</c:v>
                </c:pt>
                <c:pt idx="5">
                  <c:v>2014</c:v>
                </c:pt>
              </c:numCache>
            </c:numRef>
          </c:cat>
          <c:val>
            <c:numRef>
              <c:f>'Table G'!$N$7:$S$7</c:f>
              <c:numCache>
                <c:formatCode>0.0</c:formatCode>
                <c:ptCount val="6"/>
                <c:pt idx="0">
                  <c:v>97.417836039086183</c:v>
                </c:pt>
                <c:pt idx="1">
                  <c:v>103.99315761159436</c:v>
                </c:pt>
                <c:pt idx="2">
                  <c:v>109.50772105424456</c:v>
                </c:pt>
                <c:pt idx="3">
                  <c:v>122.55985598717319</c:v>
                </c:pt>
                <c:pt idx="4">
                  <c:v>128.9489161998207</c:v>
                </c:pt>
                <c:pt idx="5">
                  <c:v>135.18301756783407</c:v>
                </c:pt>
              </c:numCache>
            </c:numRef>
          </c:val>
        </c:ser>
        <c:dLbls/>
        <c:axId val="87017728"/>
        <c:axId val="86917120"/>
      </c:barChart>
      <c:lineChart>
        <c:grouping val="standard"/>
        <c:ser>
          <c:idx val="2"/>
          <c:order val="2"/>
          <c:tx>
            <c:v>Net exports of travel and tourism (right)</c:v>
          </c:tx>
          <c:spPr>
            <a:ln>
              <a:solidFill>
                <a:schemeClr val="tx1"/>
              </a:solidFill>
            </a:ln>
          </c:spPr>
          <c:marker>
            <c:symbol val="none"/>
          </c:marker>
          <c:cat>
            <c:numRef>
              <c:f>'Table G'!$N$4:$S$4</c:f>
              <c:numCache>
                <c:formatCode>General</c:formatCode>
                <c:ptCount val="6"/>
                <c:pt idx="0">
                  <c:v>2009</c:v>
                </c:pt>
                <c:pt idx="1">
                  <c:v>2010</c:v>
                </c:pt>
                <c:pt idx="2">
                  <c:v>2011</c:v>
                </c:pt>
                <c:pt idx="3">
                  <c:v>2012</c:v>
                </c:pt>
                <c:pt idx="4">
                  <c:v>2013</c:v>
                </c:pt>
                <c:pt idx="5">
                  <c:v>2014</c:v>
                </c:pt>
              </c:numCache>
            </c:numRef>
          </c:cat>
          <c:val>
            <c:numRef>
              <c:f>'Table G'!$N$9:$S$9</c:f>
              <c:numCache>
                <c:formatCode>0.0</c:formatCode>
                <c:ptCount val="6"/>
                <c:pt idx="0">
                  <c:v>19.138141776138028</c:v>
                </c:pt>
                <c:pt idx="1">
                  <c:v>33.596858887718476</c:v>
                </c:pt>
                <c:pt idx="2">
                  <c:v>45.30719229944539</c:v>
                </c:pt>
                <c:pt idx="3">
                  <c:v>43.21962370292335</c:v>
                </c:pt>
                <c:pt idx="4">
                  <c:v>48.070791870707446</c:v>
                </c:pt>
                <c:pt idx="5">
                  <c:v>54.054379251170985</c:v>
                </c:pt>
              </c:numCache>
            </c:numRef>
          </c:val>
        </c:ser>
        <c:dLbls/>
        <c:marker val="1"/>
        <c:axId val="86920576"/>
        <c:axId val="86919040"/>
      </c:lineChart>
      <c:catAx>
        <c:axId val="87017728"/>
        <c:scaling>
          <c:orientation val="minMax"/>
        </c:scaling>
        <c:axPos val="b"/>
        <c:numFmt formatCode="General" sourceLinked="1"/>
        <c:tickLblPos val="nextTo"/>
        <c:crossAx val="86917120"/>
        <c:crosses val="autoZero"/>
        <c:auto val="1"/>
        <c:lblAlgn val="ctr"/>
        <c:lblOffset val="100"/>
      </c:catAx>
      <c:valAx>
        <c:axId val="86917120"/>
        <c:scaling>
          <c:orientation val="minMax"/>
        </c:scaling>
        <c:axPos val="l"/>
        <c:majorGridlines/>
        <c:title>
          <c:tx>
            <c:rich>
              <a:bodyPr rot="0" vert="horz"/>
              <a:lstStyle/>
              <a:p>
                <a:pPr>
                  <a:defRPr/>
                </a:pPr>
                <a:r>
                  <a:rPr lang="en-US" sz="900"/>
                  <a:t>Billions of dollars</a:t>
                </a:r>
              </a:p>
            </c:rich>
          </c:tx>
          <c:layout>
            <c:manualLayout>
              <c:xMode val="edge"/>
              <c:yMode val="edge"/>
              <c:x val="9.8039215686274508E-3"/>
              <c:y val="5.780084797092671E-2"/>
            </c:manualLayout>
          </c:layout>
        </c:title>
        <c:numFmt formatCode="0" sourceLinked="0"/>
        <c:tickLblPos val="nextTo"/>
        <c:crossAx val="87017728"/>
        <c:crosses val="autoZero"/>
        <c:crossBetween val="between"/>
      </c:valAx>
      <c:valAx>
        <c:axId val="86919040"/>
        <c:scaling>
          <c:orientation val="minMax"/>
        </c:scaling>
        <c:axPos val="r"/>
        <c:numFmt formatCode="0" sourceLinked="0"/>
        <c:tickLblPos val="nextTo"/>
        <c:crossAx val="86920576"/>
        <c:crosses val="max"/>
        <c:crossBetween val="between"/>
      </c:valAx>
      <c:catAx>
        <c:axId val="86920576"/>
        <c:scaling>
          <c:orientation val="minMax"/>
        </c:scaling>
        <c:delete val="1"/>
        <c:axPos val="b"/>
        <c:numFmt formatCode="General" sourceLinked="1"/>
        <c:tickLblPos val="none"/>
        <c:crossAx val="86919040"/>
        <c:crosses val="autoZero"/>
        <c:auto val="1"/>
        <c:lblAlgn val="ctr"/>
        <c:lblOffset val="100"/>
      </c:catAx>
    </c:plotArea>
    <c:legend>
      <c:legendPos val="r"/>
      <c:layout/>
      <c:txPr>
        <a:bodyPr/>
        <a:lstStyle/>
        <a:p>
          <a:pPr>
            <a:defRPr sz="900"/>
          </a:pPr>
          <a:endParaRPr lang="en-US"/>
        </a:p>
      </c:txPr>
    </c:legend>
    <c:plotVisOnly val="1"/>
    <c:dispBlanksAs val="gap"/>
  </c:chart>
  <c:externalData r:id="rId2"/>
</c:chartSpace>
</file>

<file path=ppt/charts/chart6.xml><?xml version="1.0" encoding="utf-8"?>
<c:chartSpace xmlns:c="http://schemas.openxmlformats.org/drawingml/2006/chart" xmlns:a="http://schemas.openxmlformats.org/drawingml/2006/main" xmlns:r="http://schemas.openxmlformats.org/officeDocument/2006/relationships">
  <c:lang val="en-US"/>
  <c:clrMapOvr bg1="lt1" tx1="dk1" bg2="lt2" tx2="dk2" accent1="accent1" accent2="accent2" accent3="accent3" accent4="accent4" accent5="accent5" accent6="accent6" hlink="hlink" folHlink="folHlink"/>
  <c:chart>
    <c:plotArea>
      <c:layout>
        <c:manualLayout>
          <c:layoutTarget val="inner"/>
          <c:xMode val="edge"/>
          <c:yMode val="edge"/>
          <c:x val="0.10131565969945426"/>
          <c:y val="0.10092109767743561"/>
          <c:w val="0.5665000460627212"/>
          <c:h val="0.80110848844123317"/>
        </c:manualLayout>
      </c:layout>
      <c:lineChart>
        <c:grouping val="standard"/>
        <c:ser>
          <c:idx val="2"/>
          <c:order val="2"/>
          <c:tx>
            <c:v>Value of U.S. Dollar</c:v>
          </c:tx>
          <c:marker>
            <c:symbol val="none"/>
          </c:marker>
          <c:cat>
            <c:strRef>
              <c:f>'Table1 Quarters'!$BA$5:$CI$5</c:f>
              <c:strCache>
                <c:ptCount val="35"/>
                <c:pt idx="0">
                  <c:v>Q2007:I</c:v>
                </c:pt>
                <c:pt idx="1">
                  <c:v>Q2007:II</c:v>
                </c:pt>
                <c:pt idx="2">
                  <c:v>Q2007:III</c:v>
                </c:pt>
                <c:pt idx="3">
                  <c:v>Q2007:IV</c:v>
                </c:pt>
                <c:pt idx="4">
                  <c:v>Q2008:I</c:v>
                </c:pt>
                <c:pt idx="5">
                  <c:v>Q2008:II</c:v>
                </c:pt>
                <c:pt idx="6">
                  <c:v>Q2008:III</c:v>
                </c:pt>
                <c:pt idx="7">
                  <c:v>Q2008:IV</c:v>
                </c:pt>
                <c:pt idx="8">
                  <c:v>Q2009:I</c:v>
                </c:pt>
                <c:pt idx="9">
                  <c:v>Q2009:II</c:v>
                </c:pt>
                <c:pt idx="10">
                  <c:v>Q2009:III</c:v>
                </c:pt>
                <c:pt idx="11">
                  <c:v>Q2009:IV</c:v>
                </c:pt>
                <c:pt idx="12">
                  <c:v>Q2010:I</c:v>
                </c:pt>
                <c:pt idx="13">
                  <c:v>Q2010:II</c:v>
                </c:pt>
                <c:pt idx="14">
                  <c:v>Q2010:III</c:v>
                </c:pt>
                <c:pt idx="15">
                  <c:v>Q2010:IV</c:v>
                </c:pt>
                <c:pt idx="16">
                  <c:v>Q2011:I</c:v>
                </c:pt>
                <c:pt idx="17">
                  <c:v>Q2011:II</c:v>
                </c:pt>
                <c:pt idx="18">
                  <c:v>Q2011:III</c:v>
                </c:pt>
                <c:pt idx="19">
                  <c:v>Q2011:IV</c:v>
                </c:pt>
                <c:pt idx="20">
                  <c:v>Q2012:I</c:v>
                </c:pt>
                <c:pt idx="21">
                  <c:v>Q2012:II</c:v>
                </c:pt>
                <c:pt idx="22">
                  <c:v>Q2012:III</c:v>
                </c:pt>
                <c:pt idx="23">
                  <c:v>Q2012:IV</c:v>
                </c:pt>
                <c:pt idx="24">
                  <c:v>Q2013:I</c:v>
                </c:pt>
                <c:pt idx="25">
                  <c:v>Q2013:II</c:v>
                </c:pt>
                <c:pt idx="26">
                  <c:v>Q2013:III</c:v>
                </c:pt>
                <c:pt idx="27">
                  <c:v>Q2013:IV</c:v>
                </c:pt>
                <c:pt idx="28">
                  <c:v>Q2014:I</c:v>
                </c:pt>
                <c:pt idx="29">
                  <c:v>Q2014:II</c:v>
                </c:pt>
                <c:pt idx="30">
                  <c:v>Q2014:III</c:v>
                </c:pt>
                <c:pt idx="31">
                  <c:v>Q2014:IV</c:v>
                </c:pt>
                <c:pt idx="32">
                  <c:v>Q2015:I</c:v>
                </c:pt>
                <c:pt idx="33">
                  <c:v>Q2015:II</c:v>
                </c:pt>
                <c:pt idx="34">
                  <c:v>Q2015:III</c:v>
                </c:pt>
              </c:strCache>
            </c:strRef>
          </c:cat>
          <c:val>
            <c:numRef>
              <c:f>'Fred Graph'!$B$12:$B$46</c:f>
              <c:numCache>
                <c:formatCode>0.0000</c:formatCode>
                <c:ptCount val="35"/>
                <c:pt idx="0">
                  <c:v>107.28360000000002</c:v>
                </c:pt>
                <c:pt idx="1">
                  <c:v>104.812</c:v>
                </c:pt>
                <c:pt idx="2">
                  <c:v>103.0151</c:v>
                </c:pt>
                <c:pt idx="3">
                  <c:v>99.478899999999982</c:v>
                </c:pt>
                <c:pt idx="4">
                  <c:v>97.672499999999985</c:v>
                </c:pt>
                <c:pt idx="5">
                  <c:v>95.820099999999982</c:v>
                </c:pt>
                <c:pt idx="6">
                  <c:v>97.557500000000005</c:v>
                </c:pt>
                <c:pt idx="7">
                  <c:v>107.8168</c:v>
                </c:pt>
                <c:pt idx="8">
                  <c:v>111.10529999999999</c:v>
                </c:pt>
                <c:pt idx="9">
                  <c:v>107.32559999999998</c:v>
                </c:pt>
                <c:pt idx="10">
                  <c:v>103.6934</c:v>
                </c:pt>
                <c:pt idx="11">
                  <c:v>100.9708</c:v>
                </c:pt>
                <c:pt idx="12">
                  <c:v>102.0805</c:v>
                </c:pt>
                <c:pt idx="13">
                  <c:v>103.5701</c:v>
                </c:pt>
                <c:pt idx="14">
                  <c:v>102.4533</c:v>
                </c:pt>
                <c:pt idx="15">
                  <c:v>99.265600000000006</c:v>
                </c:pt>
                <c:pt idx="16">
                  <c:v>97.814099999999996</c:v>
                </c:pt>
                <c:pt idx="17">
                  <c:v>95.309100000000001</c:v>
                </c:pt>
                <c:pt idx="18">
                  <c:v>95.738</c:v>
                </c:pt>
                <c:pt idx="19">
                  <c:v>99.630200000000002</c:v>
                </c:pt>
                <c:pt idx="20">
                  <c:v>98.964799999999997</c:v>
                </c:pt>
                <c:pt idx="21">
                  <c:v>100.574</c:v>
                </c:pt>
                <c:pt idx="22">
                  <c:v>100.71380000000002</c:v>
                </c:pt>
                <c:pt idx="23">
                  <c:v>99.174699999999987</c:v>
                </c:pt>
                <c:pt idx="24">
                  <c:v>99.698499999999981</c:v>
                </c:pt>
                <c:pt idx="25">
                  <c:v>100.7568</c:v>
                </c:pt>
                <c:pt idx="26">
                  <c:v>102.02630000000001</c:v>
                </c:pt>
                <c:pt idx="27">
                  <c:v>101.36360000000002</c:v>
                </c:pt>
                <c:pt idx="28">
                  <c:v>102.85209999999998</c:v>
                </c:pt>
                <c:pt idx="29">
                  <c:v>102.44450000000003</c:v>
                </c:pt>
                <c:pt idx="30">
                  <c:v>103.01439999999999</c:v>
                </c:pt>
                <c:pt idx="31">
                  <c:v>107.93980000000002</c:v>
                </c:pt>
                <c:pt idx="32">
                  <c:v>114.32599999999998</c:v>
                </c:pt>
                <c:pt idx="33">
                  <c:v>114.85869999999998</c:v>
                </c:pt>
                <c:pt idx="34">
                  <c:v>118.73269999999999</c:v>
                </c:pt>
              </c:numCache>
            </c:numRef>
          </c:val>
        </c:ser>
        <c:ser>
          <c:idx val="3"/>
          <c:order val="3"/>
          <c:tx>
            <c:v>Growth in Real Tourism Spending</c:v>
          </c:tx>
          <c:marker>
            <c:symbol val="none"/>
          </c:marker>
          <c:cat>
            <c:strRef>
              <c:f>'Table1 Quarters'!$BA$5:$CI$5</c:f>
              <c:strCache>
                <c:ptCount val="35"/>
                <c:pt idx="0">
                  <c:v>Q2007:I</c:v>
                </c:pt>
                <c:pt idx="1">
                  <c:v>Q2007:II</c:v>
                </c:pt>
                <c:pt idx="2">
                  <c:v>Q2007:III</c:v>
                </c:pt>
                <c:pt idx="3">
                  <c:v>Q2007:IV</c:v>
                </c:pt>
                <c:pt idx="4">
                  <c:v>Q2008:I</c:v>
                </c:pt>
                <c:pt idx="5">
                  <c:v>Q2008:II</c:v>
                </c:pt>
                <c:pt idx="6">
                  <c:v>Q2008:III</c:v>
                </c:pt>
                <c:pt idx="7">
                  <c:v>Q2008:IV</c:v>
                </c:pt>
                <c:pt idx="8">
                  <c:v>Q2009:I</c:v>
                </c:pt>
                <c:pt idx="9">
                  <c:v>Q2009:II</c:v>
                </c:pt>
                <c:pt idx="10">
                  <c:v>Q2009:III</c:v>
                </c:pt>
                <c:pt idx="11">
                  <c:v>Q2009:IV</c:v>
                </c:pt>
                <c:pt idx="12">
                  <c:v>Q2010:I</c:v>
                </c:pt>
                <c:pt idx="13">
                  <c:v>Q2010:II</c:v>
                </c:pt>
                <c:pt idx="14">
                  <c:v>Q2010:III</c:v>
                </c:pt>
                <c:pt idx="15">
                  <c:v>Q2010:IV</c:v>
                </c:pt>
                <c:pt idx="16">
                  <c:v>Q2011:I</c:v>
                </c:pt>
                <c:pt idx="17">
                  <c:v>Q2011:II</c:v>
                </c:pt>
                <c:pt idx="18">
                  <c:v>Q2011:III</c:v>
                </c:pt>
                <c:pt idx="19">
                  <c:v>Q2011:IV</c:v>
                </c:pt>
                <c:pt idx="20">
                  <c:v>Q2012:I</c:v>
                </c:pt>
                <c:pt idx="21">
                  <c:v>Q2012:II</c:v>
                </c:pt>
                <c:pt idx="22">
                  <c:v>Q2012:III</c:v>
                </c:pt>
                <c:pt idx="23">
                  <c:v>Q2012:IV</c:v>
                </c:pt>
                <c:pt idx="24">
                  <c:v>Q2013:I</c:v>
                </c:pt>
                <c:pt idx="25">
                  <c:v>Q2013:II</c:v>
                </c:pt>
                <c:pt idx="26">
                  <c:v>Q2013:III</c:v>
                </c:pt>
                <c:pt idx="27">
                  <c:v>Q2013:IV</c:v>
                </c:pt>
                <c:pt idx="28">
                  <c:v>Q2014:I</c:v>
                </c:pt>
                <c:pt idx="29">
                  <c:v>Q2014:II</c:v>
                </c:pt>
                <c:pt idx="30">
                  <c:v>Q2014:III</c:v>
                </c:pt>
                <c:pt idx="31">
                  <c:v>Q2014:IV</c:v>
                </c:pt>
                <c:pt idx="32">
                  <c:v>Q2015:I</c:v>
                </c:pt>
                <c:pt idx="33">
                  <c:v>Q2015:II</c:v>
                </c:pt>
                <c:pt idx="34">
                  <c:v>Q2015:III</c:v>
                </c:pt>
              </c:strCache>
            </c:strRef>
          </c:cat>
          <c:val>
            <c:numRef>
              <c:f>'Table1 Quarters'!$BA$6:$CI$6</c:f>
              <c:numCache>
                <c:formatCode>#,##0.0</c:formatCode>
                <c:ptCount val="35"/>
                <c:pt idx="0">
                  <c:v>0.70000000000000007</c:v>
                </c:pt>
                <c:pt idx="1">
                  <c:v>-2.2000000000000002</c:v>
                </c:pt>
                <c:pt idx="2">
                  <c:v>-2.6</c:v>
                </c:pt>
                <c:pt idx="3">
                  <c:v>-1</c:v>
                </c:pt>
                <c:pt idx="4">
                  <c:v>-4.5</c:v>
                </c:pt>
                <c:pt idx="5">
                  <c:v>-4</c:v>
                </c:pt>
                <c:pt idx="6">
                  <c:v>-12.2</c:v>
                </c:pt>
                <c:pt idx="7">
                  <c:v>-13.9</c:v>
                </c:pt>
                <c:pt idx="8">
                  <c:v>-13.1</c:v>
                </c:pt>
                <c:pt idx="9">
                  <c:v>-5.2</c:v>
                </c:pt>
                <c:pt idx="10">
                  <c:v>0.70000000000000007</c:v>
                </c:pt>
                <c:pt idx="11">
                  <c:v>-1.4</c:v>
                </c:pt>
                <c:pt idx="12">
                  <c:v>1.1000000000000001</c:v>
                </c:pt>
                <c:pt idx="13">
                  <c:v>1.8</c:v>
                </c:pt>
                <c:pt idx="14">
                  <c:v>7.4</c:v>
                </c:pt>
                <c:pt idx="15">
                  <c:v>5.8</c:v>
                </c:pt>
                <c:pt idx="16">
                  <c:v>8.9</c:v>
                </c:pt>
                <c:pt idx="17">
                  <c:v>7.7</c:v>
                </c:pt>
                <c:pt idx="18">
                  <c:v>1.1000000000000001</c:v>
                </c:pt>
                <c:pt idx="19">
                  <c:v>0.1</c:v>
                </c:pt>
                <c:pt idx="20">
                  <c:v>0.70000000000000007</c:v>
                </c:pt>
                <c:pt idx="21">
                  <c:v>0.5</c:v>
                </c:pt>
                <c:pt idx="22">
                  <c:v>1.9000000000000001</c:v>
                </c:pt>
                <c:pt idx="23">
                  <c:v>3</c:v>
                </c:pt>
                <c:pt idx="24">
                  <c:v>13</c:v>
                </c:pt>
                <c:pt idx="25">
                  <c:v>5.6</c:v>
                </c:pt>
                <c:pt idx="26">
                  <c:v>6.6</c:v>
                </c:pt>
                <c:pt idx="27">
                  <c:v>5</c:v>
                </c:pt>
                <c:pt idx="28">
                  <c:v>-0.8</c:v>
                </c:pt>
                <c:pt idx="29">
                  <c:v>2.8</c:v>
                </c:pt>
                <c:pt idx="30">
                  <c:v>3.1</c:v>
                </c:pt>
                <c:pt idx="31">
                  <c:v>5.5</c:v>
                </c:pt>
                <c:pt idx="32">
                  <c:v>2.2000000000000002</c:v>
                </c:pt>
                <c:pt idx="33">
                  <c:v>8.4</c:v>
                </c:pt>
                <c:pt idx="34">
                  <c:v>4.3</c:v>
                </c:pt>
              </c:numCache>
            </c:numRef>
          </c:val>
        </c:ser>
        <c:ser>
          <c:idx val="0"/>
          <c:order val="0"/>
          <c:tx>
            <c:v>Value of U.S. Dollar</c:v>
          </c:tx>
          <c:marker>
            <c:symbol val="none"/>
          </c:marker>
          <c:cat>
            <c:strRef>
              <c:f>'Table1 Quarters'!$BA$5:$CI$5</c:f>
              <c:strCache>
                <c:ptCount val="35"/>
                <c:pt idx="0">
                  <c:v>Q2007:I</c:v>
                </c:pt>
                <c:pt idx="1">
                  <c:v>Q2007:II</c:v>
                </c:pt>
                <c:pt idx="2">
                  <c:v>Q2007:III</c:v>
                </c:pt>
                <c:pt idx="3">
                  <c:v>Q2007:IV</c:v>
                </c:pt>
                <c:pt idx="4">
                  <c:v>Q2008:I</c:v>
                </c:pt>
                <c:pt idx="5">
                  <c:v>Q2008:II</c:v>
                </c:pt>
                <c:pt idx="6">
                  <c:v>Q2008:III</c:v>
                </c:pt>
                <c:pt idx="7">
                  <c:v>Q2008:IV</c:v>
                </c:pt>
                <c:pt idx="8">
                  <c:v>Q2009:I</c:v>
                </c:pt>
                <c:pt idx="9">
                  <c:v>Q2009:II</c:v>
                </c:pt>
                <c:pt idx="10">
                  <c:v>Q2009:III</c:v>
                </c:pt>
                <c:pt idx="11">
                  <c:v>Q2009:IV</c:v>
                </c:pt>
                <c:pt idx="12">
                  <c:v>Q2010:I</c:v>
                </c:pt>
                <c:pt idx="13">
                  <c:v>Q2010:II</c:v>
                </c:pt>
                <c:pt idx="14">
                  <c:v>Q2010:III</c:v>
                </c:pt>
                <c:pt idx="15">
                  <c:v>Q2010:IV</c:v>
                </c:pt>
                <c:pt idx="16">
                  <c:v>Q2011:I</c:v>
                </c:pt>
                <c:pt idx="17">
                  <c:v>Q2011:II</c:v>
                </c:pt>
                <c:pt idx="18">
                  <c:v>Q2011:III</c:v>
                </c:pt>
                <c:pt idx="19">
                  <c:v>Q2011:IV</c:v>
                </c:pt>
                <c:pt idx="20">
                  <c:v>Q2012:I</c:v>
                </c:pt>
                <c:pt idx="21">
                  <c:v>Q2012:II</c:v>
                </c:pt>
                <c:pt idx="22">
                  <c:v>Q2012:III</c:v>
                </c:pt>
                <c:pt idx="23">
                  <c:v>Q2012:IV</c:v>
                </c:pt>
                <c:pt idx="24">
                  <c:v>Q2013:I</c:v>
                </c:pt>
                <c:pt idx="25">
                  <c:v>Q2013:II</c:v>
                </c:pt>
                <c:pt idx="26">
                  <c:v>Q2013:III</c:v>
                </c:pt>
                <c:pt idx="27">
                  <c:v>Q2013:IV</c:v>
                </c:pt>
                <c:pt idx="28">
                  <c:v>Q2014:I</c:v>
                </c:pt>
                <c:pt idx="29">
                  <c:v>Q2014:II</c:v>
                </c:pt>
                <c:pt idx="30">
                  <c:v>Q2014:III</c:v>
                </c:pt>
                <c:pt idx="31">
                  <c:v>Q2014:IV</c:v>
                </c:pt>
                <c:pt idx="32">
                  <c:v>Q2015:I</c:v>
                </c:pt>
                <c:pt idx="33">
                  <c:v>Q2015:II</c:v>
                </c:pt>
                <c:pt idx="34">
                  <c:v>Q2015:III</c:v>
                </c:pt>
              </c:strCache>
            </c:strRef>
          </c:cat>
          <c:val>
            <c:numRef>
              <c:f>'Fred Graph'!$B$12:$B$46</c:f>
              <c:numCache>
                <c:formatCode>0.0000</c:formatCode>
                <c:ptCount val="35"/>
                <c:pt idx="0">
                  <c:v>107.28360000000002</c:v>
                </c:pt>
                <c:pt idx="1">
                  <c:v>104.812</c:v>
                </c:pt>
                <c:pt idx="2">
                  <c:v>103.0151</c:v>
                </c:pt>
                <c:pt idx="3">
                  <c:v>99.478899999999982</c:v>
                </c:pt>
                <c:pt idx="4">
                  <c:v>97.672499999999985</c:v>
                </c:pt>
                <c:pt idx="5">
                  <c:v>95.820099999999982</c:v>
                </c:pt>
                <c:pt idx="6">
                  <c:v>97.557500000000005</c:v>
                </c:pt>
                <c:pt idx="7">
                  <c:v>107.8168</c:v>
                </c:pt>
                <c:pt idx="8">
                  <c:v>111.10529999999999</c:v>
                </c:pt>
                <c:pt idx="9">
                  <c:v>107.32559999999998</c:v>
                </c:pt>
                <c:pt idx="10">
                  <c:v>103.6934</c:v>
                </c:pt>
                <c:pt idx="11">
                  <c:v>100.9708</c:v>
                </c:pt>
                <c:pt idx="12">
                  <c:v>102.0805</c:v>
                </c:pt>
                <c:pt idx="13">
                  <c:v>103.5701</c:v>
                </c:pt>
                <c:pt idx="14">
                  <c:v>102.4533</c:v>
                </c:pt>
                <c:pt idx="15">
                  <c:v>99.265600000000006</c:v>
                </c:pt>
                <c:pt idx="16">
                  <c:v>97.814099999999996</c:v>
                </c:pt>
                <c:pt idx="17">
                  <c:v>95.309100000000001</c:v>
                </c:pt>
                <c:pt idx="18">
                  <c:v>95.738</c:v>
                </c:pt>
                <c:pt idx="19">
                  <c:v>99.630200000000002</c:v>
                </c:pt>
                <c:pt idx="20">
                  <c:v>98.964799999999997</c:v>
                </c:pt>
                <c:pt idx="21">
                  <c:v>100.574</c:v>
                </c:pt>
                <c:pt idx="22">
                  <c:v>100.71380000000002</c:v>
                </c:pt>
                <c:pt idx="23">
                  <c:v>99.174699999999987</c:v>
                </c:pt>
                <c:pt idx="24">
                  <c:v>99.698499999999981</c:v>
                </c:pt>
                <c:pt idx="25">
                  <c:v>100.7568</c:v>
                </c:pt>
                <c:pt idx="26">
                  <c:v>102.02630000000001</c:v>
                </c:pt>
                <c:pt idx="27">
                  <c:v>101.36360000000002</c:v>
                </c:pt>
                <c:pt idx="28">
                  <c:v>102.85209999999998</c:v>
                </c:pt>
                <c:pt idx="29">
                  <c:v>102.44450000000003</c:v>
                </c:pt>
                <c:pt idx="30">
                  <c:v>103.01439999999999</c:v>
                </c:pt>
                <c:pt idx="31">
                  <c:v>107.93980000000002</c:v>
                </c:pt>
                <c:pt idx="32">
                  <c:v>114.32599999999998</c:v>
                </c:pt>
                <c:pt idx="33">
                  <c:v>114.85869999999998</c:v>
                </c:pt>
                <c:pt idx="34">
                  <c:v>118.73269999999999</c:v>
                </c:pt>
              </c:numCache>
            </c:numRef>
          </c:val>
        </c:ser>
        <c:dLbls/>
        <c:marker val="1"/>
        <c:axId val="85527168"/>
        <c:axId val="85549440"/>
      </c:lineChart>
      <c:lineChart>
        <c:grouping val="standard"/>
        <c:ser>
          <c:idx val="1"/>
          <c:order val="1"/>
          <c:tx>
            <c:v>Growth in Real Tourism Spending</c:v>
          </c:tx>
          <c:marker>
            <c:symbol val="none"/>
          </c:marker>
          <c:cat>
            <c:strRef>
              <c:f>'Table1 Quarters'!$BA$5:$CI$5</c:f>
              <c:strCache>
                <c:ptCount val="35"/>
                <c:pt idx="0">
                  <c:v>Q2007:I</c:v>
                </c:pt>
                <c:pt idx="1">
                  <c:v>Q2007:II</c:v>
                </c:pt>
                <c:pt idx="2">
                  <c:v>Q2007:III</c:v>
                </c:pt>
                <c:pt idx="3">
                  <c:v>Q2007:IV</c:v>
                </c:pt>
                <c:pt idx="4">
                  <c:v>Q2008:I</c:v>
                </c:pt>
                <c:pt idx="5">
                  <c:v>Q2008:II</c:v>
                </c:pt>
                <c:pt idx="6">
                  <c:v>Q2008:III</c:v>
                </c:pt>
                <c:pt idx="7">
                  <c:v>Q2008:IV</c:v>
                </c:pt>
                <c:pt idx="8">
                  <c:v>Q2009:I</c:v>
                </c:pt>
                <c:pt idx="9">
                  <c:v>Q2009:II</c:v>
                </c:pt>
                <c:pt idx="10">
                  <c:v>Q2009:III</c:v>
                </c:pt>
                <c:pt idx="11">
                  <c:v>Q2009:IV</c:v>
                </c:pt>
                <c:pt idx="12">
                  <c:v>Q2010:I</c:v>
                </c:pt>
                <c:pt idx="13">
                  <c:v>Q2010:II</c:v>
                </c:pt>
                <c:pt idx="14">
                  <c:v>Q2010:III</c:v>
                </c:pt>
                <c:pt idx="15">
                  <c:v>Q2010:IV</c:v>
                </c:pt>
                <c:pt idx="16">
                  <c:v>Q2011:I</c:v>
                </c:pt>
                <c:pt idx="17">
                  <c:v>Q2011:II</c:v>
                </c:pt>
                <c:pt idx="18">
                  <c:v>Q2011:III</c:v>
                </c:pt>
                <c:pt idx="19">
                  <c:v>Q2011:IV</c:v>
                </c:pt>
                <c:pt idx="20">
                  <c:v>Q2012:I</c:v>
                </c:pt>
                <c:pt idx="21">
                  <c:v>Q2012:II</c:v>
                </c:pt>
                <c:pt idx="22">
                  <c:v>Q2012:III</c:v>
                </c:pt>
                <c:pt idx="23">
                  <c:v>Q2012:IV</c:v>
                </c:pt>
                <c:pt idx="24">
                  <c:v>Q2013:I</c:v>
                </c:pt>
                <c:pt idx="25">
                  <c:v>Q2013:II</c:v>
                </c:pt>
                <c:pt idx="26">
                  <c:v>Q2013:III</c:v>
                </c:pt>
                <c:pt idx="27">
                  <c:v>Q2013:IV</c:v>
                </c:pt>
                <c:pt idx="28">
                  <c:v>Q2014:I</c:v>
                </c:pt>
                <c:pt idx="29">
                  <c:v>Q2014:II</c:v>
                </c:pt>
                <c:pt idx="30">
                  <c:v>Q2014:III</c:v>
                </c:pt>
                <c:pt idx="31">
                  <c:v>Q2014:IV</c:v>
                </c:pt>
                <c:pt idx="32">
                  <c:v>Q2015:I</c:v>
                </c:pt>
                <c:pt idx="33">
                  <c:v>Q2015:II</c:v>
                </c:pt>
                <c:pt idx="34">
                  <c:v>Q2015:III</c:v>
                </c:pt>
              </c:strCache>
            </c:strRef>
          </c:cat>
          <c:val>
            <c:numRef>
              <c:f>'Table1 Quarters'!$BA$6:$CI$6</c:f>
              <c:numCache>
                <c:formatCode>#,##0.0</c:formatCode>
                <c:ptCount val="35"/>
                <c:pt idx="0">
                  <c:v>0.70000000000000007</c:v>
                </c:pt>
                <c:pt idx="1">
                  <c:v>-2.2000000000000002</c:v>
                </c:pt>
                <c:pt idx="2">
                  <c:v>-2.6</c:v>
                </c:pt>
                <c:pt idx="3">
                  <c:v>-1</c:v>
                </c:pt>
                <c:pt idx="4">
                  <c:v>-4.5</c:v>
                </c:pt>
                <c:pt idx="5">
                  <c:v>-4</c:v>
                </c:pt>
                <c:pt idx="6">
                  <c:v>-12.2</c:v>
                </c:pt>
                <c:pt idx="7">
                  <c:v>-13.9</c:v>
                </c:pt>
                <c:pt idx="8">
                  <c:v>-13.1</c:v>
                </c:pt>
                <c:pt idx="9">
                  <c:v>-5.2</c:v>
                </c:pt>
                <c:pt idx="10">
                  <c:v>0.70000000000000007</c:v>
                </c:pt>
                <c:pt idx="11">
                  <c:v>-1.4</c:v>
                </c:pt>
                <c:pt idx="12">
                  <c:v>1.1000000000000001</c:v>
                </c:pt>
                <c:pt idx="13">
                  <c:v>1.8</c:v>
                </c:pt>
                <c:pt idx="14">
                  <c:v>7.4</c:v>
                </c:pt>
                <c:pt idx="15">
                  <c:v>5.8</c:v>
                </c:pt>
                <c:pt idx="16">
                  <c:v>8.9</c:v>
                </c:pt>
                <c:pt idx="17">
                  <c:v>7.7</c:v>
                </c:pt>
                <c:pt idx="18">
                  <c:v>1.1000000000000001</c:v>
                </c:pt>
                <c:pt idx="19">
                  <c:v>0.1</c:v>
                </c:pt>
                <c:pt idx="20">
                  <c:v>0.70000000000000007</c:v>
                </c:pt>
                <c:pt idx="21">
                  <c:v>0.5</c:v>
                </c:pt>
                <c:pt idx="22">
                  <c:v>1.9000000000000001</c:v>
                </c:pt>
                <c:pt idx="23">
                  <c:v>3</c:v>
                </c:pt>
                <c:pt idx="24">
                  <c:v>13</c:v>
                </c:pt>
                <c:pt idx="25">
                  <c:v>5.6</c:v>
                </c:pt>
                <c:pt idx="26">
                  <c:v>6.6</c:v>
                </c:pt>
                <c:pt idx="27">
                  <c:v>5</c:v>
                </c:pt>
                <c:pt idx="28">
                  <c:v>-0.8</c:v>
                </c:pt>
                <c:pt idx="29">
                  <c:v>2.8</c:v>
                </c:pt>
                <c:pt idx="30">
                  <c:v>3.1</c:v>
                </c:pt>
                <c:pt idx="31">
                  <c:v>5.5</c:v>
                </c:pt>
                <c:pt idx="32">
                  <c:v>2.2000000000000002</c:v>
                </c:pt>
                <c:pt idx="33">
                  <c:v>8.4</c:v>
                </c:pt>
                <c:pt idx="34">
                  <c:v>4.3</c:v>
                </c:pt>
              </c:numCache>
            </c:numRef>
          </c:val>
        </c:ser>
        <c:dLbls/>
        <c:marker val="1"/>
        <c:axId val="85565824"/>
        <c:axId val="85551360"/>
      </c:lineChart>
      <c:catAx>
        <c:axId val="85527168"/>
        <c:scaling>
          <c:orientation val="minMax"/>
        </c:scaling>
        <c:axPos val="b"/>
        <c:numFmt formatCode="yyyy\-mm\-dd" sourceLinked="1"/>
        <c:tickLblPos val="nextTo"/>
        <c:crossAx val="85549440"/>
        <c:crosses val="autoZero"/>
        <c:auto val="1"/>
        <c:lblAlgn val="ctr"/>
        <c:lblOffset val="100"/>
        <c:tickLblSkip val="4"/>
      </c:catAx>
      <c:valAx>
        <c:axId val="85549440"/>
        <c:scaling>
          <c:orientation val="minMax"/>
          <c:min val="80"/>
        </c:scaling>
        <c:axPos val="l"/>
        <c:majorGridlines/>
        <c:title>
          <c:tx>
            <c:rich>
              <a:bodyPr rot="0" vert="horz"/>
              <a:lstStyle/>
              <a:p>
                <a:pPr>
                  <a:defRPr/>
                </a:pPr>
                <a:r>
                  <a:rPr lang="en-US"/>
                  <a:t>Index</a:t>
                </a:r>
              </a:p>
            </c:rich>
          </c:tx>
          <c:layout>
            <c:manualLayout>
              <c:xMode val="edge"/>
              <c:yMode val="edge"/>
              <c:x val="5.6434962147281484E-2"/>
              <c:y val="4.1057316348042314E-2"/>
            </c:manualLayout>
          </c:layout>
        </c:title>
        <c:numFmt formatCode="0" sourceLinked="0"/>
        <c:tickLblPos val="nextTo"/>
        <c:crossAx val="85527168"/>
        <c:crosses val="autoZero"/>
        <c:crossBetween val="between"/>
      </c:valAx>
      <c:valAx>
        <c:axId val="85551360"/>
        <c:scaling>
          <c:orientation val="minMax"/>
        </c:scaling>
        <c:axPos val="r"/>
        <c:title>
          <c:tx>
            <c:rich>
              <a:bodyPr rot="0" vert="horz" anchor="b" anchorCtr="0"/>
              <a:lstStyle/>
              <a:p>
                <a:pPr>
                  <a:defRPr/>
                </a:pPr>
                <a:r>
                  <a:rPr lang="en-US"/>
                  <a:t>Percent</a:t>
                </a:r>
              </a:p>
            </c:rich>
          </c:tx>
          <c:layout>
            <c:manualLayout>
              <c:xMode val="edge"/>
              <c:yMode val="edge"/>
              <c:x val="0.65208393169711332"/>
              <c:y val="4.471900394601707E-2"/>
            </c:manualLayout>
          </c:layout>
        </c:title>
        <c:numFmt formatCode="#,##0.0" sourceLinked="1"/>
        <c:tickLblPos val="nextTo"/>
        <c:crossAx val="85565824"/>
        <c:crosses val="max"/>
        <c:crossBetween val="between"/>
      </c:valAx>
      <c:catAx>
        <c:axId val="85565824"/>
        <c:scaling>
          <c:orientation val="minMax"/>
        </c:scaling>
        <c:delete val="1"/>
        <c:axPos val="b"/>
        <c:tickLblPos val="none"/>
        <c:crossAx val="85551360"/>
        <c:crosses val="autoZero"/>
        <c:auto val="1"/>
        <c:lblAlgn val="ctr"/>
        <c:lblOffset val="100"/>
      </c:catAx>
    </c:plotArea>
    <c:plotVisOnly val="1"/>
    <c:dispBlanksAs val="gap"/>
  </c:chart>
  <c:externalData r:id="rId2"/>
  <c:userShapes r:id="rId3"/>
</c:chartSpace>
</file>

<file path=ppt/charts/chart7.xml><?xml version="1.0" encoding="utf-8"?>
<c:chartSpace xmlns:c="http://schemas.openxmlformats.org/drawingml/2006/chart" xmlns:a="http://schemas.openxmlformats.org/drawingml/2006/main" xmlns:r="http://schemas.openxmlformats.org/officeDocument/2006/relationships">
  <c:lang val="en-US"/>
  <c:clrMapOvr bg1="lt1" tx1="dk1" bg2="lt2" tx2="dk2" accent1="accent1" accent2="accent2" accent3="accent3" accent4="accent4" accent5="accent5" accent6="accent6" hlink="hlink" folHlink="folHlink"/>
  <c:chart>
    <c:title>
      <c:tx>
        <c:rich>
          <a:bodyPr/>
          <a:lstStyle/>
          <a:p>
            <a:pPr>
              <a:defRPr sz="1600" b="0" i="0" u="none" strike="noStrike" baseline="0">
                <a:solidFill>
                  <a:srgbClr val="000000"/>
                </a:solidFill>
                <a:latin typeface="Arial"/>
                <a:ea typeface="Arial"/>
                <a:cs typeface="Arial"/>
              </a:defRPr>
            </a:pPr>
            <a:r>
              <a:rPr lang="en-US" sz="1400" b="0"/>
              <a:t>Chart 1. Real Tourism Spending</a:t>
            </a:r>
          </a:p>
        </c:rich>
      </c:tx>
      <c:layout>
        <c:manualLayout>
          <c:xMode val="edge"/>
          <c:yMode val="edge"/>
          <c:x val="0.33109594634004086"/>
          <c:y val="3.9152319700495458E-2"/>
        </c:manualLayout>
      </c:layout>
    </c:title>
    <c:plotArea>
      <c:layout>
        <c:manualLayout>
          <c:layoutTarget val="inner"/>
          <c:xMode val="edge"/>
          <c:yMode val="edge"/>
          <c:x val="8.3980104950521564E-2"/>
          <c:y val="0.11692191951423271"/>
          <c:w val="0.87421936399033229"/>
          <c:h val="0.64599893975350575"/>
        </c:manualLayout>
      </c:layout>
      <c:barChart>
        <c:barDir val="col"/>
        <c:grouping val="clustered"/>
        <c:ser>
          <c:idx val="0"/>
          <c:order val="0"/>
          <c:tx>
            <c:strRef>
              <c:f>'Table 1a'!$A$6</c:f>
              <c:strCache>
                <c:ptCount val="1"/>
                <c:pt idx="0">
                  <c:v>All tourism goods and services</c:v>
                </c:pt>
              </c:strCache>
            </c:strRef>
          </c:tx>
          <c:spPr>
            <a:solidFill>
              <a:srgbClr val="B9CDE5"/>
            </a:solidFill>
          </c:spPr>
          <c:cat>
            <c:strRef>
              <c:f>'Table 1a'!$CG$5:$CI$5</c:f>
              <c:strCache>
                <c:ptCount val="3"/>
                <c:pt idx="0">
                  <c:v>Q2015:I</c:v>
                </c:pt>
                <c:pt idx="1">
                  <c:v>Q2015:II</c:v>
                </c:pt>
                <c:pt idx="2">
                  <c:v>Q2015:III</c:v>
                </c:pt>
              </c:strCache>
            </c:strRef>
          </c:cat>
          <c:val>
            <c:numRef>
              <c:f>'Table 1a'!$CG$6:$CI$6</c:f>
              <c:numCache>
                <c:formatCode>#,##0.0</c:formatCode>
                <c:ptCount val="3"/>
                <c:pt idx="0">
                  <c:v>2.2000000000000002</c:v>
                </c:pt>
                <c:pt idx="1">
                  <c:v>8.4</c:v>
                </c:pt>
                <c:pt idx="2">
                  <c:v>4.3</c:v>
                </c:pt>
              </c:numCache>
            </c:numRef>
          </c:val>
        </c:ser>
        <c:ser>
          <c:idx val="1"/>
          <c:order val="1"/>
          <c:tx>
            <c:strRef>
              <c:f>'Table 1a'!$A$8</c:f>
              <c:strCache>
                <c:ptCount val="1"/>
                <c:pt idx="0">
                  <c:v>Traveler accommodations</c:v>
                </c:pt>
              </c:strCache>
            </c:strRef>
          </c:tx>
          <c:spPr>
            <a:solidFill>
              <a:srgbClr val="254061"/>
            </a:solidFill>
          </c:spPr>
          <c:cat>
            <c:strRef>
              <c:f>'Table 1a'!$CG$5:$CI$5</c:f>
              <c:strCache>
                <c:ptCount val="3"/>
                <c:pt idx="0">
                  <c:v>Q2015:I</c:v>
                </c:pt>
                <c:pt idx="1">
                  <c:v>Q2015:II</c:v>
                </c:pt>
                <c:pt idx="2">
                  <c:v>Q2015:III</c:v>
                </c:pt>
              </c:strCache>
            </c:strRef>
          </c:cat>
          <c:val>
            <c:numRef>
              <c:f>'Table 1a'!$CG$8:$CI$8</c:f>
              <c:numCache>
                <c:formatCode>#,##0.0</c:formatCode>
                <c:ptCount val="3"/>
                <c:pt idx="0">
                  <c:v>3.5</c:v>
                </c:pt>
                <c:pt idx="1">
                  <c:v>13.5</c:v>
                </c:pt>
                <c:pt idx="2">
                  <c:v>4</c:v>
                </c:pt>
              </c:numCache>
            </c:numRef>
          </c:val>
        </c:ser>
        <c:ser>
          <c:idx val="3"/>
          <c:order val="2"/>
          <c:tx>
            <c:strRef>
              <c:f>'Table 1a'!$A$9</c:f>
              <c:strCache>
                <c:ptCount val="1"/>
                <c:pt idx="0">
                  <c:v>Transportation</c:v>
                </c:pt>
              </c:strCache>
            </c:strRef>
          </c:tx>
          <c:spPr>
            <a:solidFill>
              <a:srgbClr val="900000"/>
            </a:solidFill>
          </c:spPr>
          <c:cat>
            <c:strRef>
              <c:f>'Table 1a'!$CG$5:$CI$5</c:f>
              <c:strCache>
                <c:ptCount val="3"/>
                <c:pt idx="0">
                  <c:v>Q2015:I</c:v>
                </c:pt>
                <c:pt idx="1">
                  <c:v>Q2015:II</c:v>
                </c:pt>
                <c:pt idx="2">
                  <c:v>Q2015:III</c:v>
                </c:pt>
              </c:strCache>
            </c:strRef>
          </c:cat>
          <c:val>
            <c:numRef>
              <c:f>'Table 1a'!$CG$9:$CI$9</c:f>
              <c:numCache>
                <c:formatCode>#,##0.0</c:formatCode>
                <c:ptCount val="3"/>
                <c:pt idx="0">
                  <c:v>2.9</c:v>
                </c:pt>
                <c:pt idx="1">
                  <c:v>8.8000000000000007</c:v>
                </c:pt>
                <c:pt idx="2">
                  <c:v>9.6</c:v>
                </c:pt>
              </c:numCache>
            </c:numRef>
          </c:val>
        </c:ser>
        <c:ser>
          <c:idx val="4"/>
          <c:order val="3"/>
          <c:tx>
            <c:strRef>
              <c:f>'Table 1a'!$A$12</c:f>
              <c:strCache>
                <c:ptCount val="1"/>
                <c:pt idx="0">
                  <c:v>Food services and drinking places</c:v>
                </c:pt>
              </c:strCache>
            </c:strRef>
          </c:tx>
          <c:spPr>
            <a:solidFill>
              <a:srgbClr val="C69200"/>
            </a:solidFill>
          </c:spPr>
          <c:cat>
            <c:strRef>
              <c:f>'Table 1a'!$CG$5:$CI$5</c:f>
              <c:strCache>
                <c:ptCount val="3"/>
                <c:pt idx="0">
                  <c:v>Q2015:I</c:v>
                </c:pt>
                <c:pt idx="1">
                  <c:v>Q2015:II</c:v>
                </c:pt>
                <c:pt idx="2">
                  <c:v>Q2015:III</c:v>
                </c:pt>
              </c:strCache>
            </c:strRef>
          </c:cat>
          <c:val>
            <c:numRef>
              <c:f>'Table 1a'!$CG$12:$CI$12</c:f>
              <c:numCache>
                <c:formatCode>#,##0.0</c:formatCode>
                <c:ptCount val="3"/>
                <c:pt idx="0">
                  <c:v>2.6</c:v>
                </c:pt>
                <c:pt idx="1">
                  <c:v>6.9</c:v>
                </c:pt>
                <c:pt idx="2">
                  <c:v>1</c:v>
                </c:pt>
              </c:numCache>
            </c:numRef>
          </c:val>
        </c:ser>
        <c:ser>
          <c:idx val="2"/>
          <c:order val="4"/>
          <c:tx>
            <c:strRef>
              <c:f>'Table 1a'!$A$13</c:f>
              <c:strCache>
                <c:ptCount val="1"/>
                <c:pt idx="0">
                  <c:v>Recreation, entertainment, and shopping</c:v>
                </c:pt>
              </c:strCache>
            </c:strRef>
          </c:tx>
          <c:spPr>
            <a:solidFill>
              <a:srgbClr val="3D6E93"/>
            </a:solidFill>
          </c:spPr>
          <c:cat>
            <c:strRef>
              <c:f>'Table 1a'!$CG$5:$CI$5</c:f>
              <c:strCache>
                <c:ptCount val="3"/>
                <c:pt idx="0">
                  <c:v>Q2015:I</c:v>
                </c:pt>
                <c:pt idx="1">
                  <c:v>Q2015:II</c:v>
                </c:pt>
                <c:pt idx="2">
                  <c:v>Q2015:III</c:v>
                </c:pt>
              </c:strCache>
            </c:strRef>
          </c:cat>
          <c:val>
            <c:numRef>
              <c:f>'Table 1a'!$CG$13:$CI$13</c:f>
              <c:numCache>
                <c:formatCode>#,##0.0</c:formatCode>
                <c:ptCount val="3"/>
                <c:pt idx="0">
                  <c:v>-0.2</c:v>
                </c:pt>
                <c:pt idx="1">
                  <c:v>5</c:v>
                </c:pt>
                <c:pt idx="2">
                  <c:v>-1.7</c:v>
                </c:pt>
              </c:numCache>
            </c:numRef>
          </c:val>
        </c:ser>
        <c:dLbls/>
        <c:gapWidth val="70"/>
        <c:axId val="87324928"/>
        <c:axId val="87339008"/>
      </c:barChart>
      <c:catAx>
        <c:axId val="87324928"/>
        <c:scaling>
          <c:orientation val="minMax"/>
        </c:scaling>
        <c:axPos val="b"/>
        <c:majorGridlines/>
        <c:numFmt formatCode="General" sourceLinked="1"/>
        <c:tickLblPos val="low"/>
        <c:txPr>
          <a:bodyPr rot="0" vert="horz"/>
          <a:lstStyle/>
          <a:p>
            <a:pPr>
              <a:defRPr sz="1000" b="0" i="0" u="none" strike="noStrike" baseline="0">
                <a:solidFill>
                  <a:srgbClr val="000000"/>
                </a:solidFill>
                <a:latin typeface="+mn-lt"/>
                <a:ea typeface="Arial"/>
                <a:cs typeface="Arial"/>
              </a:defRPr>
            </a:pPr>
            <a:endParaRPr lang="en-US"/>
          </a:p>
        </c:txPr>
        <c:crossAx val="87339008"/>
        <c:crosses val="autoZero"/>
        <c:auto val="1"/>
        <c:lblAlgn val="ctr"/>
        <c:lblOffset val="0"/>
        <c:tickLblSkip val="1"/>
        <c:tickMarkSkip val="1"/>
      </c:catAx>
      <c:valAx>
        <c:axId val="87339008"/>
        <c:scaling>
          <c:orientation val="minMax"/>
        </c:scaling>
        <c:axPos val="l"/>
        <c:majorGridlines/>
        <c:title>
          <c:tx>
            <c:rich>
              <a:bodyPr/>
              <a:lstStyle/>
              <a:p>
                <a:pPr>
                  <a:defRPr sz="1000" b="0" i="0" u="none" strike="noStrike" baseline="0">
                    <a:solidFill>
                      <a:srgbClr val="000000"/>
                    </a:solidFill>
                    <a:latin typeface="Arial"/>
                    <a:ea typeface="Arial"/>
                    <a:cs typeface="Arial"/>
                  </a:defRPr>
                </a:pPr>
                <a:r>
                  <a:rPr lang="en-US"/>
                  <a:t>Percent Change
</a:t>
                </a:r>
              </a:p>
            </c:rich>
          </c:tx>
          <c:layout>
            <c:manualLayout>
              <c:xMode val="edge"/>
              <c:yMode val="edge"/>
              <c:x val="4.4386118401866445E-3"/>
              <c:y val="0.35399033136125174"/>
            </c:manualLayout>
          </c:layout>
        </c:title>
        <c:numFmt formatCode="0.0" sourceLinked="0"/>
        <c:tickLblPos val="nextTo"/>
        <c:txPr>
          <a:bodyPr rot="0" vert="horz"/>
          <a:lstStyle/>
          <a:p>
            <a:pPr>
              <a:defRPr sz="1000" b="0" i="0" u="none" strike="noStrike" baseline="0">
                <a:solidFill>
                  <a:srgbClr val="000000"/>
                </a:solidFill>
                <a:latin typeface="+mn-lt"/>
                <a:ea typeface="Calibri"/>
                <a:cs typeface="Calibri"/>
              </a:defRPr>
            </a:pPr>
            <a:endParaRPr lang="en-US"/>
          </a:p>
        </c:txPr>
        <c:crossAx val="87324928"/>
        <c:crosses val="autoZero"/>
        <c:crossBetween val="between"/>
        <c:minorUnit val="0.5"/>
      </c:valAx>
    </c:plotArea>
    <c:legend>
      <c:legendPos val="r"/>
      <c:layout>
        <c:manualLayout>
          <c:xMode val="edge"/>
          <c:yMode val="edge"/>
          <c:x val="7.4840244969378841E-2"/>
          <c:y val="0.82096068144153733"/>
          <c:w val="0.85289997083697888"/>
          <c:h val="0.11144763393125479"/>
        </c:manualLayout>
      </c:layout>
      <c:spPr>
        <a:ln>
          <a:noFill/>
        </a:ln>
      </c:spPr>
      <c:txPr>
        <a:bodyPr/>
        <a:lstStyle/>
        <a:p>
          <a:pPr>
            <a:defRPr sz="1000" b="0" i="0" u="none" strike="noStrike" baseline="0">
              <a:solidFill>
                <a:srgbClr val="000000"/>
              </a:solidFill>
              <a:latin typeface="Arial"/>
              <a:ea typeface="Arial"/>
              <a:cs typeface="Arial"/>
            </a:defRPr>
          </a:pPr>
          <a:endParaRPr lang="en-US"/>
        </a:p>
      </c:txPr>
    </c:legend>
    <c:plotVisOnly val="1"/>
    <c:dispBlanksAs val="gap"/>
  </c:chart>
  <c:spPr>
    <a:ln>
      <a:noFill/>
    </a:ln>
  </c:spPr>
  <c:txPr>
    <a:bodyPr/>
    <a:lstStyle/>
    <a:p>
      <a:pPr>
        <a:defRPr sz="1000" b="0" i="0" u="none" strike="noStrike" baseline="0">
          <a:solidFill>
            <a:srgbClr val="000000"/>
          </a:solidFill>
          <a:latin typeface="Calibri"/>
          <a:ea typeface="Calibri"/>
          <a:cs typeface="Calibri"/>
        </a:defRPr>
      </a:pPr>
      <a:endParaRPr lang="en-US"/>
    </a:p>
  </c:txPr>
  <c:externalData r:id="rId2"/>
  <c:userShapes r:id="rId3"/>
</c:chartSpace>
</file>

<file path=ppt/charts/chart8.xml><?xml version="1.0" encoding="utf-8"?>
<c:chartSpace xmlns:c="http://schemas.openxmlformats.org/drawingml/2006/chart" xmlns:a="http://schemas.openxmlformats.org/drawingml/2006/main" xmlns:r="http://schemas.openxmlformats.org/officeDocument/2006/relationships">
  <c:lang val="en-US"/>
  <c:clrMapOvr bg1="lt1" tx1="dk1" bg2="lt2" tx2="dk2" accent1="accent1" accent2="accent2" accent3="accent3" accent4="accent4" accent5="accent5" accent6="accent6" hlink="hlink" folHlink="folHlink"/>
  <c:chart>
    <c:title>
      <c:tx>
        <c:rich>
          <a:bodyPr/>
          <a:lstStyle/>
          <a:p>
            <a:pPr>
              <a:defRPr sz="1200"/>
            </a:pPr>
            <a:r>
              <a:rPr lang="en-US" sz="1200"/>
              <a:t>Employment by Tourism Industry, 2014 [Thousands]
</a:t>
            </a:r>
          </a:p>
        </c:rich>
      </c:tx>
      <c:layout/>
    </c:title>
    <c:plotArea>
      <c:layout/>
      <c:barChart>
        <c:barDir val="bar"/>
        <c:grouping val="clustered"/>
        <c:ser>
          <c:idx val="0"/>
          <c:order val="0"/>
          <c:cat>
            <c:strRef>
              <c:f>'Table M'!$V$27:$V$37</c:f>
              <c:strCache>
                <c:ptCount val="11"/>
                <c:pt idx="0">
                  <c:v>Participant sports</c:v>
                </c:pt>
                <c:pt idx="1">
                  <c:v>All other industries</c:v>
                </c:pt>
                <c:pt idx="2">
                  <c:v>Retail trade services, excluding gasoline service stations</c:v>
                </c:pt>
                <c:pt idx="3">
                  <c:v>Air transportation services</c:v>
                </c:pt>
                <c:pt idx="4">
                  <c:v>Shopping</c:v>
                </c:pt>
                <c:pt idx="5">
                  <c:v>Recreation and entertainment</c:v>
                </c:pt>
                <c:pt idx="6">
                  <c:v>All other transportation-related industries</c:v>
                </c:pt>
                <c:pt idx="7">
                  <c:v>Transportation</c:v>
                </c:pt>
                <c:pt idx="8">
                  <c:v>Recreation, entertainment, and shopping</c:v>
                </c:pt>
                <c:pt idx="9">
                  <c:v>Traveler accommodations</c:v>
                </c:pt>
                <c:pt idx="10">
                  <c:v>Food services and drinking places</c:v>
                </c:pt>
              </c:strCache>
            </c:strRef>
          </c:cat>
          <c:val>
            <c:numRef>
              <c:f>'Table M'!$W$27:$W$37</c:f>
              <c:numCache>
                <c:formatCode>#,##0</c:formatCode>
                <c:ptCount val="11"/>
                <c:pt idx="0">
                  <c:v>217.54117765245013</c:v>
                </c:pt>
                <c:pt idx="1">
                  <c:v>227.09765100647238</c:v>
                </c:pt>
                <c:pt idx="2">
                  <c:v>377.98136817111833</c:v>
                </c:pt>
                <c:pt idx="3">
                  <c:v>450.46904495125165</c:v>
                </c:pt>
                <c:pt idx="4">
                  <c:v>513.2305126884944</c:v>
                </c:pt>
                <c:pt idx="5">
                  <c:v>572.90480033986512</c:v>
                </c:pt>
                <c:pt idx="6">
                  <c:v>628.30695161236656</c:v>
                </c:pt>
                <c:pt idx="7">
                  <c:v>1078.7759965636183</c:v>
                </c:pt>
                <c:pt idx="8">
                  <c:v>1086.1353130283596</c:v>
                </c:pt>
                <c:pt idx="9">
                  <c:v>1371.1423279601661</c:v>
                </c:pt>
                <c:pt idx="10">
                  <c:v>1776.134797832404</c:v>
                </c:pt>
              </c:numCache>
            </c:numRef>
          </c:val>
        </c:ser>
        <c:dLbls/>
        <c:axId val="87412096"/>
        <c:axId val="89298048"/>
      </c:barChart>
      <c:catAx>
        <c:axId val="87412096"/>
        <c:scaling>
          <c:orientation val="minMax"/>
        </c:scaling>
        <c:axPos val="l"/>
        <c:tickLblPos val="nextTo"/>
        <c:crossAx val="89298048"/>
        <c:crosses val="autoZero"/>
        <c:auto val="1"/>
        <c:lblAlgn val="l"/>
        <c:lblOffset val="100"/>
      </c:catAx>
      <c:valAx>
        <c:axId val="89298048"/>
        <c:scaling>
          <c:orientation val="minMax"/>
        </c:scaling>
        <c:axPos val="b"/>
        <c:majorGridlines/>
        <c:numFmt formatCode="0" sourceLinked="0"/>
        <c:tickLblPos val="nextTo"/>
        <c:crossAx val="87412096"/>
        <c:crosses val="autoZero"/>
        <c:crossBetween val="between"/>
      </c:valAx>
    </c:plotArea>
    <c:plotVisOnly val="1"/>
    <c:dispBlanksAs val="gap"/>
  </c:chart>
  <c:externalData r:id="rId2"/>
</c:chartSpace>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drawings/drawing1.xml><?xml version="1.0" encoding="utf-8"?>
<c:userShapes xmlns:c="http://schemas.openxmlformats.org/drawingml/2006/chart">
  <cdr:relSizeAnchor xmlns:cdr="http://schemas.openxmlformats.org/drawingml/2006/chartDrawing">
    <cdr:from>
      <cdr:x>0.45192</cdr:x>
      <cdr:y>0.6129</cdr:y>
    </cdr:from>
    <cdr:to>
      <cdr:x>0.68269</cdr:x>
      <cdr:y>0.90323</cdr:y>
    </cdr:to>
    <cdr:sp macro="" textlink="">
      <cdr:nvSpPr>
        <cdr:cNvPr id="2" name="TextBox 1"/>
        <cdr:cNvSpPr txBox="1"/>
      </cdr:nvSpPr>
      <cdr:spPr>
        <a:xfrm xmlns:a="http://schemas.openxmlformats.org/drawingml/2006/main">
          <a:off x="3581400" y="2895600"/>
          <a:ext cx="1828800" cy="1371600"/>
        </a:xfrm>
        <a:prstGeom xmlns:a="http://schemas.openxmlformats.org/drawingml/2006/main" prst="rect">
          <a:avLst/>
        </a:prstGeom>
        <a:solidFill xmlns:a="http://schemas.openxmlformats.org/drawingml/2006/main">
          <a:schemeClr val="bg1"/>
        </a:solidFill>
      </cdr:spPr>
      <cdr:txBody>
        <a:bodyPr xmlns:a="http://schemas.openxmlformats.org/drawingml/2006/main" vertOverflow="clip" wrap="square" rtlCol="0"/>
        <a:lstStyle xmlns:a="http://schemas.openxmlformats.org/drawingml/2006/main"/>
        <a:p xmlns:a="http://schemas.openxmlformats.org/drawingml/2006/main">
          <a:r>
            <a:rPr lang="en-US" sz="1400" b="1" dirty="0" smtClean="0"/>
            <a:t>Overall TTSA growth</a:t>
          </a:r>
        </a:p>
        <a:p xmlns:a="http://schemas.openxmlformats.org/drawingml/2006/main">
          <a:endParaRPr lang="en-US" sz="1200" dirty="0"/>
        </a:p>
        <a:p xmlns:a="http://schemas.openxmlformats.org/drawingml/2006/main">
          <a:pPr marL="228600" indent="-228600">
            <a:buAutoNum type="arabicPlain" startAt="2009"/>
          </a:pPr>
          <a:r>
            <a:rPr lang="en-US" sz="1200" dirty="0" smtClean="0"/>
            <a:t>    -8.9%</a:t>
          </a:r>
        </a:p>
        <a:p xmlns:a="http://schemas.openxmlformats.org/drawingml/2006/main">
          <a:pPr marL="228600" indent="-228600">
            <a:buAutoNum type="arabicPlain" startAt="2012"/>
          </a:pPr>
          <a:r>
            <a:rPr lang="en-US" sz="1200" dirty="0" smtClean="0"/>
            <a:t>     1.3%</a:t>
          </a:r>
        </a:p>
        <a:p xmlns:a="http://schemas.openxmlformats.org/drawingml/2006/main">
          <a:pPr marL="228600" indent="-228600">
            <a:buAutoNum type="arabicPlain" startAt="2012"/>
          </a:pPr>
          <a:r>
            <a:rPr lang="en-US" sz="1200" dirty="0" smtClean="0"/>
            <a:t>     6.2%</a:t>
          </a:r>
        </a:p>
        <a:p xmlns:a="http://schemas.openxmlformats.org/drawingml/2006/main">
          <a:r>
            <a:rPr lang="en-US" sz="1200" dirty="0" smtClean="0"/>
            <a:t>2014     3.4%</a:t>
          </a:r>
        </a:p>
        <a:p xmlns:a="http://schemas.openxmlformats.org/drawingml/2006/main">
          <a:endParaRPr lang="en-US" dirty="0"/>
        </a:p>
        <a:p xmlns:a="http://schemas.openxmlformats.org/drawingml/2006/main">
          <a:r>
            <a:rPr lang="en-US" dirty="0" smtClean="0"/>
            <a:t> </a:t>
          </a:r>
          <a:endParaRPr lang="en-US" sz="1100" dirty="0"/>
        </a:p>
      </cdr:txBody>
    </cdr:sp>
  </cdr:relSizeAnchor>
</c:userShapes>
</file>

<file path=ppt/drawings/drawing2.xml><?xml version="1.0" encoding="utf-8"?>
<c:userShapes xmlns:c="http://schemas.openxmlformats.org/drawingml/2006/chart">
  <cdr:relSizeAnchor xmlns:cdr="http://schemas.openxmlformats.org/drawingml/2006/chartDrawing">
    <cdr:from>
      <cdr:x>0.31034</cdr:x>
      <cdr:y>0.12308</cdr:y>
    </cdr:from>
    <cdr:to>
      <cdr:x>0.38793</cdr:x>
      <cdr:y>0.16923</cdr:y>
    </cdr:to>
    <cdr:sp macro="" textlink="">
      <cdr:nvSpPr>
        <cdr:cNvPr id="2" name="TextBox 1"/>
        <cdr:cNvSpPr txBox="1"/>
      </cdr:nvSpPr>
      <cdr:spPr>
        <a:xfrm xmlns:a="http://schemas.openxmlformats.org/drawingml/2006/main">
          <a:off x="2743200" y="609600"/>
          <a:ext cx="685800" cy="2286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400" dirty="0" smtClean="0">
              <a:solidFill>
                <a:schemeClr val="bg1"/>
              </a:solidFill>
            </a:rPr>
            <a:t>4.7%</a:t>
          </a:r>
          <a:endParaRPr lang="en-US" sz="1400" dirty="0">
            <a:solidFill>
              <a:schemeClr val="bg1"/>
            </a:solidFill>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0.28624</cdr:x>
      <cdr:y>0.13333</cdr:y>
    </cdr:from>
    <cdr:to>
      <cdr:x>0.28624</cdr:x>
      <cdr:y>0.86441</cdr:y>
    </cdr:to>
    <cdr:cxnSp macro="">
      <cdr:nvCxnSpPr>
        <cdr:cNvPr id="12" name="Straight Connector 11"/>
        <cdr:cNvCxnSpPr/>
      </cdr:nvCxnSpPr>
      <cdr:spPr>
        <a:xfrm xmlns:a="http://schemas.openxmlformats.org/drawingml/2006/main" flipV="1">
          <a:off x="2377464" y="660394"/>
          <a:ext cx="0" cy="3621024"/>
        </a:xfrm>
        <a:prstGeom xmlns:a="http://schemas.openxmlformats.org/drawingml/2006/main" prst="line">
          <a:avLst/>
        </a:prstGeom>
        <a:ln xmlns:a="http://schemas.openxmlformats.org/drawingml/2006/main" w="6350">
          <a:solidFill>
            <a:sysClr val="windowText" lastClr="000000"/>
          </a:solidFill>
          <a:prstDash val="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0.75229</cdr:x>
      <cdr:y>0.13846</cdr:y>
    </cdr:from>
    <cdr:to>
      <cdr:x>0.75391</cdr:x>
      <cdr:y>0.86954</cdr:y>
    </cdr:to>
    <cdr:cxnSp macro="">
      <cdr:nvCxnSpPr>
        <cdr:cNvPr id="14" name="Straight Connector 13"/>
        <cdr:cNvCxnSpPr/>
      </cdr:nvCxnSpPr>
      <cdr:spPr>
        <a:xfrm xmlns:a="http://schemas.openxmlformats.org/drawingml/2006/main" flipH="1" flipV="1">
          <a:off x="6248400" y="685801"/>
          <a:ext cx="13420" cy="3621024"/>
        </a:xfrm>
        <a:prstGeom xmlns:a="http://schemas.openxmlformats.org/drawingml/2006/main" prst="line">
          <a:avLst/>
        </a:prstGeom>
        <a:ln xmlns:a="http://schemas.openxmlformats.org/drawingml/2006/main" w="6350">
          <a:solidFill>
            <a:sysClr val="windowText" lastClr="000000"/>
          </a:solidFill>
          <a:prstDash val="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0.66055</cdr:x>
      <cdr:y>0.14156</cdr:y>
    </cdr:from>
    <cdr:to>
      <cdr:x>0.66055</cdr:x>
      <cdr:y>0.87264</cdr:y>
    </cdr:to>
    <cdr:cxnSp macro="">
      <cdr:nvCxnSpPr>
        <cdr:cNvPr id="5" name="Straight Connector 4"/>
        <cdr:cNvCxnSpPr/>
      </cdr:nvCxnSpPr>
      <cdr:spPr bwMode="auto">
        <a:xfrm xmlns:a="http://schemas.openxmlformats.org/drawingml/2006/main">
          <a:off x="5486400" y="701143"/>
          <a:ext cx="0" cy="3621024"/>
        </a:xfrm>
        <a:prstGeom xmlns:a="http://schemas.openxmlformats.org/drawingml/2006/main" prst="line">
          <a:avLst/>
        </a:prstGeom>
        <a:noFill xmlns:a="http://schemas.openxmlformats.org/drawingml/2006/main"/>
        <a:ln xmlns:a="http://schemas.openxmlformats.org/drawingml/2006/main" w="6350" cap="flat" cmpd="sng" algn="ctr">
          <a:solidFill>
            <a:schemeClr val="tx1"/>
          </a:solidFill>
          <a:prstDash val="dash"/>
          <a:round/>
          <a:headEnd type="none" w="med" len="med"/>
          <a:tailEnd type="none" w="med" len="med"/>
        </a:ln>
        <a:effectLst xmlns:a="http://schemas.openxmlformats.org/drawingml/2006/main"/>
        <a:extLst xmlns:a="http://schemas.openxmlformats.org/drawingml/2006/main">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cdr:spPr>
    </cdr:cxnSp>
  </cdr:relSizeAnchor>
  <cdr:relSizeAnchor xmlns:cdr="http://schemas.openxmlformats.org/drawingml/2006/chartDrawing">
    <cdr:from>
      <cdr:x>0.33028</cdr:x>
      <cdr:y>0.13846</cdr:y>
    </cdr:from>
    <cdr:to>
      <cdr:x>0.33028</cdr:x>
      <cdr:y>0.86954</cdr:y>
    </cdr:to>
    <cdr:cxnSp macro="">
      <cdr:nvCxnSpPr>
        <cdr:cNvPr id="16" name="Straight Connector 15"/>
        <cdr:cNvCxnSpPr/>
      </cdr:nvCxnSpPr>
      <cdr:spPr bwMode="auto">
        <a:xfrm xmlns:a="http://schemas.openxmlformats.org/drawingml/2006/main">
          <a:off x="2743220" y="685800"/>
          <a:ext cx="0" cy="3621024"/>
        </a:xfrm>
        <a:prstGeom xmlns:a="http://schemas.openxmlformats.org/drawingml/2006/main" prst="line">
          <a:avLst/>
        </a:prstGeom>
        <a:noFill xmlns:a="http://schemas.openxmlformats.org/drawingml/2006/main"/>
        <a:ln xmlns:a="http://schemas.openxmlformats.org/drawingml/2006/main" w="6350" cap="flat" cmpd="sng" algn="ctr">
          <a:solidFill>
            <a:schemeClr val="tx1"/>
          </a:solidFill>
          <a:prstDash val="dash"/>
          <a:round/>
          <a:headEnd type="none" w="med" len="med"/>
          <a:tailEnd type="none" w="med" len="med"/>
        </a:ln>
        <a:effectLst xmlns:a="http://schemas.openxmlformats.org/drawingml/2006/main"/>
        <a:extLst xmlns:a="http://schemas.openxmlformats.org/drawingml/2006/main">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cdr:spPr>
    </cdr:cxnSp>
  </cdr:relSizeAnchor>
  <cdr:relSizeAnchor xmlns:cdr="http://schemas.openxmlformats.org/drawingml/2006/chartDrawing">
    <cdr:from>
      <cdr:x>0.19817</cdr:x>
      <cdr:y>0.30462</cdr:y>
    </cdr:from>
    <cdr:to>
      <cdr:x>0.28624</cdr:x>
      <cdr:y>0.48923</cdr:y>
    </cdr:to>
    <cdr:sp macro="" textlink="">
      <cdr:nvSpPr>
        <cdr:cNvPr id="27" name="TextBox 26"/>
        <cdr:cNvSpPr txBox="1"/>
      </cdr:nvSpPr>
      <cdr:spPr>
        <a:xfrm xmlns:a="http://schemas.openxmlformats.org/drawingml/2006/main">
          <a:off x="1645952" y="1508770"/>
          <a:ext cx="731512" cy="91439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000" dirty="0" smtClean="0"/>
            <a:t>Recession begins March 2001</a:t>
          </a:r>
        </a:p>
        <a:p xmlns:a="http://schemas.openxmlformats.org/drawingml/2006/main">
          <a:endParaRPr lang="en-US" sz="1100" dirty="0"/>
        </a:p>
      </cdr:txBody>
    </cdr:sp>
  </cdr:relSizeAnchor>
  <cdr:relSizeAnchor xmlns:cdr="http://schemas.openxmlformats.org/drawingml/2006/chartDrawing">
    <cdr:from>
      <cdr:x>0.34129</cdr:x>
      <cdr:y>0.30462</cdr:y>
    </cdr:from>
    <cdr:to>
      <cdr:x>0.42936</cdr:x>
      <cdr:y>0.48923</cdr:y>
    </cdr:to>
    <cdr:sp macro="" textlink="">
      <cdr:nvSpPr>
        <cdr:cNvPr id="28" name="TextBox 27"/>
        <cdr:cNvSpPr txBox="1"/>
      </cdr:nvSpPr>
      <cdr:spPr>
        <a:xfrm xmlns:a="http://schemas.openxmlformats.org/drawingml/2006/main">
          <a:off x="2834659" y="1508771"/>
          <a:ext cx="731512" cy="91439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000" dirty="0" smtClean="0"/>
            <a:t>Recession ends November 2001</a:t>
          </a:r>
          <a:endParaRPr lang="en-US" sz="1000" dirty="0"/>
        </a:p>
      </cdr:txBody>
    </cdr:sp>
  </cdr:relSizeAnchor>
  <cdr:relSizeAnchor xmlns:cdr="http://schemas.openxmlformats.org/drawingml/2006/chartDrawing">
    <cdr:from>
      <cdr:x>0.56147</cdr:x>
      <cdr:y>0.30462</cdr:y>
    </cdr:from>
    <cdr:to>
      <cdr:x>0.66055</cdr:x>
      <cdr:y>0.52615</cdr:y>
    </cdr:to>
    <cdr:sp macro="" textlink="">
      <cdr:nvSpPr>
        <cdr:cNvPr id="29" name="TextBox 28"/>
        <cdr:cNvSpPr txBox="1"/>
      </cdr:nvSpPr>
      <cdr:spPr>
        <a:xfrm xmlns:a="http://schemas.openxmlformats.org/drawingml/2006/main">
          <a:off x="4663439" y="1508771"/>
          <a:ext cx="822951" cy="109726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000" dirty="0" smtClean="0"/>
            <a:t>Recession begins</a:t>
          </a:r>
        </a:p>
        <a:p xmlns:a="http://schemas.openxmlformats.org/drawingml/2006/main">
          <a:r>
            <a:rPr lang="en-US" sz="1000" dirty="0" smtClean="0"/>
            <a:t>December 2007</a:t>
          </a:r>
          <a:endParaRPr lang="en-US" sz="1000" dirty="0"/>
        </a:p>
      </cdr:txBody>
    </cdr:sp>
  </cdr:relSizeAnchor>
  <cdr:relSizeAnchor xmlns:cdr="http://schemas.openxmlformats.org/drawingml/2006/chartDrawing">
    <cdr:from>
      <cdr:x>0.78165</cdr:x>
      <cdr:y>0.30462</cdr:y>
    </cdr:from>
    <cdr:to>
      <cdr:x>0.88073</cdr:x>
      <cdr:y>0.47077</cdr:y>
    </cdr:to>
    <cdr:sp macro="" textlink="">
      <cdr:nvSpPr>
        <cdr:cNvPr id="30" name="TextBox 29"/>
        <cdr:cNvSpPr txBox="1"/>
      </cdr:nvSpPr>
      <cdr:spPr>
        <a:xfrm xmlns:a="http://schemas.openxmlformats.org/drawingml/2006/main">
          <a:off x="6492219" y="1508771"/>
          <a:ext cx="822951" cy="82295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dirty="0" smtClean="0"/>
            <a:t>Recession ends </a:t>
          </a:r>
        </a:p>
        <a:p xmlns:a="http://schemas.openxmlformats.org/drawingml/2006/main">
          <a:r>
            <a:rPr lang="en-US" dirty="0" smtClean="0"/>
            <a:t>June  2009</a:t>
          </a:r>
          <a:endParaRPr lang="en-US" sz="1100" dirty="0"/>
        </a:p>
      </cdr:txBody>
    </cdr:sp>
  </cdr:relSizeAnchor>
</c:userShapes>
</file>

<file path=ppt/drawings/drawing4.xml><?xml version="1.0" encoding="utf-8"?>
<c:userShapes xmlns:c="http://schemas.openxmlformats.org/drawingml/2006/chart">
  <cdr:relSizeAnchor xmlns:cdr="http://schemas.openxmlformats.org/drawingml/2006/chartDrawing">
    <cdr:from>
      <cdr:x>0.11349</cdr:x>
      <cdr:y>0.29233</cdr:y>
    </cdr:from>
    <cdr:to>
      <cdr:x>0.29518</cdr:x>
      <cdr:y>0.34039</cdr:y>
    </cdr:to>
    <cdr:sp macro="" textlink="">
      <cdr:nvSpPr>
        <cdr:cNvPr id="2" name="TextBox 1"/>
        <cdr:cNvSpPr txBox="1"/>
      </cdr:nvSpPr>
      <cdr:spPr>
        <a:xfrm xmlns:a="http://schemas.openxmlformats.org/drawingml/2006/main">
          <a:off x="1047154" y="1524010"/>
          <a:ext cx="1676372" cy="25055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b="1" dirty="0"/>
            <a:t>Value of U.S. Dollar</a:t>
          </a:r>
        </a:p>
      </cdr:txBody>
    </cdr:sp>
  </cdr:relSizeAnchor>
  <cdr:relSizeAnchor xmlns:cdr="http://schemas.openxmlformats.org/drawingml/2006/chartDrawing">
    <cdr:from>
      <cdr:x>0.5148</cdr:x>
      <cdr:y>0.15675</cdr:y>
    </cdr:from>
    <cdr:to>
      <cdr:x>0.65864</cdr:x>
      <cdr:y>0.20023</cdr:y>
    </cdr:to>
    <cdr:sp macro="" textlink="">
      <cdr:nvSpPr>
        <cdr:cNvPr id="3" name="TextBox 2"/>
        <cdr:cNvSpPr txBox="1"/>
      </cdr:nvSpPr>
      <cdr:spPr>
        <a:xfrm xmlns:a="http://schemas.openxmlformats.org/drawingml/2006/main">
          <a:off x="4749800" y="869950"/>
          <a:ext cx="1327150" cy="2413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0.25224</cdr:x>
      <cdr:y>0.13447</cdr:y>
    </cdr:from>
    <cdr:to>
      <cdr:x>0.50551</cdr:x>
      <cdr:y>0.17566</cdr:y>
    </cdr:to>
    <cdr:sp macro="" textlink="">
      <cdr:nvSpPr>
        <cdr:cNvPr id="4" name="TextBox 3"/>
        <cdr:cNvSpPr txBox="1"/>
      </cdr:nvSpPr>
      <cdr:spPr>
        <a:xfrm xmlns:a="http://schemas.openxmlformats.org/drawingml/2006/main">
          <a:off x="2327300" y="701059"/>
          <a:ext cx="2336809" cy="21473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b="1" dirty="0"/>
            <a:t>Growth in Real </a:t>
          </a:r>
          <a:r>
            <a:rPr lang="en-US" sz="1100" b="1" dirty="0" smtClean="0"/>
            <a:t>Tourism </a:t>
          </a:r>
          <a:r>
            <a:rPr lang="en-US" sz="1100" b="1" dirty="0"/>
            <a:t>Spending</a:t>
          </a:r>
        </a:p>
      </cdr:txBody>
    </cdr:sp>
  </cdr:relSizeAnchor>
</c:userShapes>
</file>

<file path=ppt/drawings/drawing5.xml><?xml version="1.0" encoding="utf-8"?>
<c:userShapes xmlns:c="http://schemas.openxmlformats.org/drawingml/2006/chart">
  <cdr:relSizeAnchor xmlns:cdr="http://schemas.openxmlformats.org/drawingml/2006/chartDrawing">
    <cdr:from>
      <cdr:x>0</cdr:x>
      <cdr:y>0.95325</cdr:y>
    </cdr:from>
    <cdr:to>
      <cdr:x>0.3075</cdr:x>
      <cdr:y>0.99425</cdr:y>
    </cdr:to>
    <cdr:sp macro="" textlink="">
      <cdr:nvSpPr>
        <cdr:cNvPr id="138241" name="Text Box 1"/>
        <cdr:cNvSpPr txBox="1">
          <a:spLocks xmlns:a="http://schemas.openxmlformats.org/drawingml/2006/main" noChangeArrowheads="1"/>
        </cdr:cNvSpPr>
      </cdr:nvSpPr>
      <cdr:spPr bwMode="auto">
        <a:xfrm xmlns:a="http://schemas.openxmlformats.org/drawingml/2006/main">
          <a:off x="0" y="5565860"/>
          <a:ext cx="2638973" cy="239392"/>
        </a:xfrm>
        <a:prstGeom xmlns:a="http://schemas.openxmlformats.org/drawingml/2006/main" prst="rect">
          <a:avLst/>
        </a:prstGeom>
        <a:solidFill xmlns:a="http://schemas.openxmlformats.org/drawingml/2006/main">
          <a:srgbClr val="FFFFFF"/>
        </a:solidFill>
        <a:ln xmlns:a="http://schemas.openxmlformats.org/drawingml/2006/main">
          <a:noFill/>
        </a:ln>
        <a:extLst xmlns:a="http://schemas.openxmlformats.org/drawingml/2006/main">
          <a:ext uri="{91240B29-F687-4F45-9708-019B960494DF}">
            <a14:hiddenLine xmlns:a14="http://schemas.microsoft.com/office/drawing/2010/main" xmlns="" w="0">
              <a:solidFill>
                <a:srgbClr val="000000"/>
              </a:solidFill>
              <a:miter lim="800000"/>
              <a:headEnd/>
              <a:tailEnd/>
            </a14:hiddenLine>
          </a:ext>
        </a:extLst>
      </cdr:spPr>
      <cdr:txBody>
        <a:bodyPr xmlns:a="http://schemas.openxmlformats.org/drawingml/2006/main" vertOverflow="clip" wrap="square" lIns="91440" tIns="45720" rIns="91440" bIns="45720" anchor="t" upright="1"/>
        <a:lstStyle xmlns:a="http://schemas.openxmlformats.org/drawingml/2006/main"/>
        <a:p xmlns:a="http://schemas.openxmlformats.org/drawingml/2006/main">
          <a:pPr algn="l" rtl="0">
            <a:defRPr sz="1000"/>
          </a:pPr>
          <a:r>
            <a:rPr lang="en-US" sz="1000" b="0" i="0" u="none" strike="noStrike" baseline="0">
              <a:solidFill>
                <a:srgbClr val="000000"/>
              </a:solidFill>
              <a:latin typeface="Arial"/>
              <a:cs typeface="Arial"/>
            </a:rPr>
            <a:t>U.S. Bureau of Economic Analysis</a:t>
          </a:r>
        </a:p>
      </cdr:txBody>
    </cdr:sp>
  </cdr:relSizeAnchor>
  <cdr:relSizeAnchor xmlns:cdr="http://schemas.openxmlformats.org/drawingml/2006/chartDrawing">
    <cdr:from>
      <cdr:x>0.08393</cdr:x>
      <cdr:y>0.62141</cdr:y>
    </cdr:from>
    <cdr:to>
      <cdr:x>0.37575</cdr:x>
      <cdr:y>0.62176</cdr:y>
    </cdr:to>
    <cdr:cxnSp macro="">
      <cdr:nvCxnSpPr>
        <cdr:cNvPr id="14" name="Straight Connector 13"/>
        <cdr:cNvCxnSpPr/>
      </cdr:nvCxnSpPr>
      <cdr:spPr>
        <a:xfrm xmlns:a="http://schemas.openxmlformats.org/drawingml/2006/main" flipV="1">
          <a:off x="719519" y="3619487"/>
          <a:ext cx="2501627" cy="2039"/>
        </a:xfrm>
        <a:prstGeom xmlns:a="http://schemas.openxmlformats.org/drawingml/2006/main" prst="line">
          <a:avLst/>
        </a:prstGeom>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0.37543</cdr:x>
      <cdr:y>0.46184</cdr:y>
    </cdr:from>
    <cdr:to>
      <cdr:x>0.66801</cdr:x>
      <cdr:y>0.46309</cdr:y>
    </cdr:to>
    <cdr:cxnSp macro="">
      <cdr:nvCxnSpPr>
        <cdr:cNvPr id="18" name="Straight Connector 17"/>
        <cdr:cNvCxnSpPr/>
      </cdr:nvCxnSpPr>
      <cdr:spPr>
        <a:xfrm xmlns:a="http://schemas.openxmlformats.org/drawingml/2006/main" flipV="1">
          <a:off x="3218346" y="2690091"/>
          <a:ext cx="2508199" cy="7255"/>
        </a:xfrm>
        <a:prstGeom xmlns:a="http://schemas.openxmlformats.org/drawingml/2006/main" prst="line">
          <a:avLst/>
        </a:prstGeom>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0.66667</cdr:x>
      <cdr:y>0.60299</cdr:y>
    </cdr:from>
    <cdr:to>
      <cdr:x>0.95982</cdr:x>
      <cdr:y>0.60357</cdr:y>
    </cdr:to>
    <cdr:cxnSp macro="">
      <cdr:nvCxnSpPr>
        <cdr:cNvPr id="22" name="Straight Connector 21"/>
        <cdr:cNvCxnSpPr/>
      </cdr:nvCxnSpPr>
      <cdr:spPr>
        <a:xfrm xmlns:a="http://schemas.openxmlformats.org/drawingml/2006/main" flipV="1">
          <a:off x="5715001" y="3512227"/>
          <a:ext cx="2513028" cy="3378"/>
        </a:xfrm>
        <a:prstGeom xmlns:a="http://schemas.openxmlformats.org/drawingml/2006/main" prst="line">
          <a:avLst/>
        </a:prstGeom>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0.20101</cdr:x>
      <cdr:y>0.4099</cdr:y>
    </cdr:from>
    <cdr:to>
      <cdr:x>0.30785</cdr:x>
      <cdr:y>0.56691</cdr:y>
    </cdr:to>
    <cdr:sp macro="" textlink="">
      <cdr:nvSpPr>
        <cdr:cNvPr id="23" name="TextBox 22"/>
        <cdr:cNvSpPr txBox="1"/>
      </cdr:nvSpPr>
      <cdr:spPr>
        <a:xfrm xmlns:a="http://schemas.openxmlformats.org/drawingml/2006/main">
          <a:off x="1720453" y="2387203"/>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a:p>
      </cdr:txBody>
    </cdr:sp>
  </cdr:relSizeAnchor>
  <cdr:relSizeAnchor xmlns:cdr="http://schemas.openxmlformats.org/drawingml/2006/chartDrawing">
    <cdr:from>
      <cdr:x>0.21632</cdr:x>
      <cdr:y>0.39661</cdr:y>
    </cdr:from>
    <cdr:to>
      <cdr:x>0.32315</cdr:x>
      <cdr:y>0.55362</cdr:y>
    </cdr:to>
    <cdr:sp macro="" textlink="">
      <cdr:nvSpPr>
        <cdr:cNvPr id="24" name="TextBox 23"/>
        <cdr:cNvSpPr txBox="1"/>
      </cdr:nvSpPr>
      <cdr:spPr>
        <a:xfrm xmlns:a="http://schemas.openxmlformats.org/drawingml/2006/main">
          <a:off x="1851422" y="2309813"/>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a:p>
      </cdr:txBody>
    </cdr:sp>
  </cdr:relSizeAnchor>
  <cdr:relSizeAnchor xmlns:cdr="http://schemas.openxmlformats.org/drawingml/2006/chartDrawing">
    <cdr:from>
      <cdr:x>0.39196</cdr:x>
      <cdr:y>0.66487</cdr:y>
    </cdr:from>
    <cdr:to>
      <cdr:x>0.46638</cdr:x>
      <cdr:y>0.72396</cdr:y>
    </cdr:to>
    <cdr:sp macro="" textlink="">
      <cdr:nvSpPr>
        <cdr:cNvPr id="25" name="TextBox 24"/>
        <cdr:cNvSpPr txBox="1"/>
      </cdr:nvSpPr>
      <cdr:spPr>
        <a:xfrm xmlns:a="http://schemas.openxmlformats.org/drawingml/2006/main">
          <a:off x="3225674" y="3009176"/>
          <a:ext cx="612447" cy="267423"/>
        </a:xfrm>
        <a:prstGeom xmlns:a="http://schemas.openxmlformats.org/drawingml/2006/main" prst="rect">
          <a:avLst/>
        </a:prstGeom>
        <a:solidFill xmlns:a="http://schemas.openxmlformats.org/drawingml/2006/main">
          <a:schemeClr val="bg1"/>
        </a:solidFill>
      </cdr:spPr>
      <cdr:txBody>
        <a:bodyPr xmlns:a="http://schemas.openxmlformats.org/drawingml/2006/main" vertOverflow="clip" wrap="none" rtlCol="0"/>
        <a:lstStyle xmlns:a="http://schemas.openxmlformats.org/drawingml/2006/main"/>
        <a:p xmlns:a="http://schemas.openxmlformats.org/drawingml/2006/main">
          <a:pPr algn="ctr"/>
          <a:r>
            <a:rPr lang="en-US" sz="1000" dirty="0"/>
            <a:t>Real GDP</a:t>
          </a:r>
        </a:p>
      </cdr:txBody>
    </cdr:sp>
  </cdr:relSizeAnchor>
  <cdr:relSizeAnchor xmlns:cdr="http://schemas.openxmlformats.org/drawingml/2006/chartDrawing">
    <cdr:from>
      <cdr:x>0.42694</cdr:x>
      <cdr:y>0.46283</cdr:y>
    </cdr:from>
    <cdr:to>
      <cdr:x>0.42828</cdr:x>
      <cdr:y>0.66105</cdr:y>
    </cdr:to>
    <cdr:cxnSp macro="">
      <cdr:nvCxnSpPr>
        <cdr:cNvPr id="26" name="Straight Arrow Connector 25"/>
        <cdr:cNvCxnSpPr/>
      </cdr:nvCxnSpPr>
      <cdr:spPr>
        <a:xfrm xmlns:a="http://schemas.openxmlformats.org/drawingml/2006/main" flipH="1" flipV="1">
          <a:off x="3659943" y="2695838"/>
          <a:ext cx="11512" cy="1154571"/>
        </a:xfrm>
        <a:prstGeom xmlns:a="http://schemas.openxmlformats.org/drawingml/2006/main" prst="straightConnector1">
          <a:avLst/>
        </a:prstGeom>
        <a:ln xmlns:a="http://schemas.openxmlformats.org/drawingml/2006/main">
          <a:solidFill>
            <a:schemeClr val="tx1"/>
          </a:solidFill>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hdr" sz="quarter"/>
          </p:nvPr>
        </p:nvSpPr>
        <p:spPr bwMode="auto">
          <a:xfrm>
            <a:off x="1" y="0"/>
            <a:ext cx="2982742" cy="4651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3177" tIns="46589" rIns="93177" bIns="46589" numCol="1" anchor="t" anchorCtr="0" compatLnSpc="1">
            <a:prstTxWarp prst="textNoShape">
              <a:avLst/>
            </a:prstTxWarp>
          </a:bodyPr>
          <a:lstStyle>
            <a:lvl1pPr defTabSz="931863">
              <a:defRPr sz="1200">
                <a:solidFill>
                  <a:schemeClr val="tx1"/>
                </a:solidFill>
              </a:defRPr>
            </a:lvl1pPr>
          </a:lstStyle>
          <a:p>
            <a:endParaRPr lang="en-US" altLang="en-US"/>
          </a:p>
        </p:txBody>
      </p:sp>
      <p:sp>
        <p:nvSpPr>
          <p:cNvPr id="12291" name="Rectangle 3"/>
          <p:cNvSpPr>
            <a:spLocks noGrp="1" noChangeArrowheads="1"/>
          </p:cNvSpPr>
          <p:nvPr>
            <p:ph type="dt" idx="1"/>
          </p:nvPr>
        </p:nvSpPr>
        <p:spPr bwMode="auto">
          <a:xfrm>
            <a:off x="3897513" y="0"/>
            <a:ext cx="2982742" cy="4651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3177" tIns="46589" rIns="93177" bIns="46589" numCol="1" anchor="t" anchorCtr="0" compatLnSpc="1">
            <a:prstTxWarp prst="textNoShape">
              <a:avLst/>
            </a:prstTxWarp>
          </a:bodyPr>
          <a:lstStyle>
            <a:lvl1pPr algn="r" defTabSz="931863">
              <a:defRPr sz="1200">
                <a:solidFill>
                  <a:schemeClr val="tx1"/>
                </a:solidFill>
              </a:defRPr>
            </a:lvl1pPr>
          </a:lstStyle>
          <a:p>
            <a:endParaRPr lang="en-US" altLang="en-US"/>
          </a:p>
        </p:txBody>
      </p:sp>
      <p:sp>
        <p:nvSpPr>
          <p:cNvPr id="12292" name="Rectangle 4"/>
          <p:cNvSpPr>
            <a:spLocks noGrp="1" noRot="1" noChangeAspect="1" noChangeArrowheads="1" noTextEdit="1"/>
          </p:cNvSpPr>
          <p:nvPr>
            <p:ph type="sldImg" idx="2"/>
          </p:nvPr>
        </p:nvSpPr>
        <p:spPr bwMode="auto">
          <a:xfrm>
            <a:off x="1117600" y="696913"/>
            <a:ext cx="4646613" cy="3486150"/>
          </a:xfrm>
          <a:prstGeom prst="rect">
            <a:avLst/>
          </a:prstGeom>
          <a:noFill/>
          <a:ln w="9525">
            <a:solidFill>
              <a:srgbClr val="000000"/>
            </a:solidFill>
            <a:miter lim="800000"/>
            <a:headEnd/>
            <a:tailEnd/>
          </a:ln>
          <a:effectLst/>
          <a:extLst>
            <a:ext uri="{AF507438-7753-43E0-B8FC-AC1667EBCBE1}">
              <a14:hiddenEffects xmlns:a14="http://schemas.microsoft.com/office/drawing/2010/main" xmlns="">
                <a:effectLst>
                  <a:outerShdw dist="35921" dir="2700000" algn="ctr" rotWithShape="0">
                    <a:srgbClr val="808080"/>
                  </a:outerShdw>
                </a:effectLst>
              </a14:hiddenEffects>
            </a:ext>
            <a:ext uri="{53640926-AAD7-44D8-BBD7-CCE9431645EC}">
              <a14:shadowObscured xmlns:a14="http://schemas.microsoft.com/office/drawing/2010/main" xmlns="" val="1"/>
            </a:ext>
          </a:extLst>
        </p:spPr>
      </p:sp>
      <p:sp>
        <p:nvSpPr>
          <p:cNvPr id="12293" name="Rectangle 5"/>
          <p:cNvSpPr>
            <a:spLocks noGrp="1" noChangeArrowheads="1"/>
          </p:cNvSpPr>
          <p:nvPr>
            <p:ph type="body" sz="quarter" idx="3"/>
          </p:nvPr>
        </p:nvSpPr>
        <p:spPr bwMode="auto">
          <a:xfrm>
            <a:off x="688805" y="4416426"/>
            <a:ext cx="5504204" cy="41830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3177" tIns="46589" rIns="93177" bIns="46589"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12294" name="Rectangle 6"/>
          <p:cNvSpPr>
            <a:spLocks noGrp="1" noChangeArrowheads="1"/>
          </p:cNvSpPr>
          <p:nvPr>
            <p:ph type="ftr" sz="quarter" idx="4"/>
          </p:nvPr>
        </p:nvSpPr>
        <p:spPr bwMode="auto">
          <a:xfrm>
            <a:off x="1" y="8829675"/>
            <a:ext cx="2982742" cy="4651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3177" tIns="46589" rIns="93177" bIns="46589" numCol="1" anchor="b" anchorCtr="0" compatLnSpc="1">
            <a:prstTxWarp prst="textNoShape">
              <a:avLst/>
            </a:prstTxWarp>
          </a:bodyPr>
          <a:lstStyle>
            <a:lvl1pPr defTabSz="931863">
              <a:defRPr sz="1200">
                <a:solidFill>
                  <a:schemeClr val="tx1"/>
                </a:solidFill>
              </a:defRPr>
            </a:lvl1pPr>
          </a:lstStyle>
          <a:p>
            <a:endParaRPr lang="en-US" altLang="en-US"/>
          </a:p>
        </p:txBody>
      </p:sp>
      <p:sp>
        <p:nvSpPr>
          <p:cNvPr id="12295" name="Rectangle 7"/>
          <p:cNvSpPr>
            <a:spLocks noGrp="1" noChangeArrowheads="1"/>
          </p:cNvSpPr>
          <p:nvPr>
            <p:ph type="sldNum" sz="quarter" idx="5"/>
          </p:nvPr>
        </p:nvSpPr>
        <p:spPr bwMode="auto">
          <a:xfrm>
            <a:off x="3897513" y="8829675"/>
            <a:ext cx="2982742" cy="4651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3177" tIns="46589" rIns="93177" bIns="46589" numCol="1" anchor="b" anchorCtr="0" compatLnSpc="1">
            <a:prstTxWarp prst="textNoShape">
              <a:avLst/>
            </a:prstTxWarp>
          </a:bodyPr>
          <a:lstStyle>
            <a:lvl1pPr algn="r" defTabSz="931863">
              <a:defRPr sz="1200">
                <a:solidFill>
                  <a:schemeClr val="tx1"/>
                </a:solidFill>
              </a:defRPr>
            </a:lvl1pPr>
          </a:lstStyle>
          <a:p>
            <a:fld id="{5ADF8404-4E99-4E2B-AF01-A59A92D6536B}" type="slidenum">
              <a:rPr lang="en-US" altLang="en-US"/>
              <a:pPr/>
              <a:t>‹#›</a:t>
            </a:fld>
            <a:endParaRPr lang="en-US" altLang="en-US"/>
          </a:p>
        </p:txBody>
      </p:sp>
    </p:spTree>
    <p:extLst>
      <p:ext uri="{BB962C8B-B14F-4D97-AF65-F5344CB8AC3E}">
        <p14:creationId xmlns:p14="http://schemas.microsoft.com/office/powerpoint/2010/main" xmlns="" val="422116726"/>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Calibri" pitchFamily="34" charset="0"/>
        <a:ea typeface="+mn-ea"/>
        <a:cs typeface="+mn-cs"/>
      </a:defRPr>
    </a:lvl1pPr>
    <a:lvl2pPr marL="457200" algn="l" rtl="0" fontAlgn="base">
      <a:spcBef>
        <a:spcPct val="30000"/>
      </a:spcBef>
      <a:spcAft>
        <a:spcPct val="0"/>
      </a:spcAft>
      <a:defRPr sz="1200" kern="1200">
        <a:solidFill>
          <a:schemeClr val="tx1"/>
        </a:solidFill>
        <a:latin typeface="Calibri" pitchFamily="34" charset="0"/>
        <a:ea typeface="+mn-ea"/>
        <a:cs typeface="+mn-cs"/>
      </a:defRPr>
    </a:lvl2pPr>
    <a:lvl3pPr marL="914400" algn="l" rtl="0" fontAlgn="base">
      <a:spcBef>
        <a:spcPct val="30000"/>
      </a:spcBef>
      <a:spcAft>
        <a:spcPct val="0"/>
      </a:spcAft>
      <a:defRPr sz="1200" kern="1200">
        <a:solidFill>
          <a:schemeClr val="tx1"/>
        </a:solidFill>
        <a:latin typeface="Calibri" pitchFamily="34" charset="0"/>
        <a:ea typeface="+mn-ea"/>
        <a:cs typeface="+mn-cs"/>
      </a:defRPr>
    </a:lvl3pPr>
    <a:lvl4pPr marL="1371600" algn="l" rtl="0" fontAlgn="base">
      <a:spcBef>
        <a:spcPct val="30000"/>
      </a:spcBef>
      <a:spcAft>
        <a:spcPct val="0"/>
      </a:spcAft>
      <a:defRPr sz="1200" kern="1200">
        <a:solidFill>
          <a:schemeClr val="tx1"/>
        </a:solidFill>
        <a:latin typeface="Calibri" pitchFamily="34" charset="0"/>
        <a:ea typeface="+mn-ea"/>
        <a:cs typeface="+mn-cs"/>
      </a:defRPr>
    </a:lvl4pPr>
    <a:lvl5pPr marL="1828800" algn="l" rtl="0" fontAlgn="base">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5ADF8404-4E99-4E2B-AF01-A59A92D6536B}" type="slidenum">
              <a:rPr lang="en-US" altLang="en-US" smtClean="0"/>
              <a:pPr/>
              <a:t>1</a:t>
            </a:fld>
            <a:endParaRPr lang="en-US" altLang="en-US"/>
          </a:p>
        </p:txBody>
      </p:sp>
      <p:sp>
        <p:nvSpPr>
          <p:cNvPr id="5" name="Notes Placeholder 4"/>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xmlns="" val="28793160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17600" y="696913"/>
            <a:ext cx="2049463" cy="1536700"/>
          </a:xfrm>
        </p:spPr>
      </p:sp>
      <p:sp>
        <p:nvSpPr>
          <p:cNvPr id="4" name="Slide Number Placeholder 3"/>
          <p:cNvSpPr>
            <a:spLocks noGrp="1"/>
          </p:cNvSpPr>
          <p:nvPr>
            <p:ph type="sldNum" sz="quarter" idx="10"/>
          </p:nvPr>
        </p:nvSpPr>
        <p:spPr/>
        <p:txBody>
          <a:bodyPr/>
          <a:lstStyle/>
          <a:p>
            <a:fld id="{5ADF8404-4E99-4E2B-AF01-A59A92D6536B}" type="slidenum">
              <a:rPr lang="en-US" altLang="en-US" smtClean="0"/>
              <a:pPr/>
              <a:t>10</a:t>
            </a:fld>
            <a:endParaRPr lang="en-US" altLang="en-US"/>
          </a:p>
        </p:txBody>
      </p:sp>
      <p:sp>
        <p:nvSpPr>
          <p:cNvPr id="5" name="Notes Placeholder 4"/>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xmlns="" val="25255861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6F0A7401-0C8B-47AB-B1FB-0582A373A32E}" type="slidenum">
              <a:rPr lang="en-US" smtClean="0"/>
              <a:pPr/>
              <a:t>11</a:t>
            </a:fld>
            <a:endParaRPr lang="en-US"/>
          </a:p>
        </p:txBody>
      </p:sp>
      <p:sp>
        <p:nvSpPr>
          <p:cNvPr id="5" name="Notes Placeholder 4"/>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xmlns="" val="21497934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5ADF8404-4E99-4E2B-AF01-A59A92D6536B}" type="slidenum">
              <a:rPr lang="en-US" altLang="en-US" smtClean="0"/>
              <a:pPr/>
              <a:t>12</a:t>
            </a:fld>
            <a:endParaRPr lang="en-US" altLang="en-US"/>
          </a:p>
        </p:txBody>
      </p:sp>
      <p:sp>
        <p:nvSpPr>
          <p:cNvPr id="5" name="Notes Placeholder 4"/>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xmlns="" val="32421703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5ADF8404-4E99-4E2B-AF01-A59A92D6536B}" type="slidenum">
              <a:rPr lang="en-US" altLang="en-US" smtClean="0"/>
              <a:pPr/>
              <a:t>13</a:t>
            </a:fld>
            <a:endParaRPr lang="en-US" altLang="en-US"/>
          </a:p>
        </p:txBody>
      </p:sp>
      <p:sp>
        <p:nvSpPr>
          <p:cNvPr id="5" name="Notes Placeholder 4"/>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xmlns="" val="30972530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DF8404-4E99-4E2B-AF01-A59A92D6536B}" type="slidenum">
              <a:rPr lang="en-US" altLang="en-US" smtClean="0"/>
              <a:pPr/>
              <a:t>14</a:t>
            </a:fld>
            <a:endParaRPr lang="en-US" altLang="en-US"/>
          </a:p>
        </p:txBody>
      </p:sp>
    </p:spTree>
    <p:extLst>
      <p:ext uri="{BB962C8B-B14F-4D97-AF65-F5344CB8AC3E}">
        <p14:creationId xmlns:p14="http://schemas.microsoft.com/office/powerpoint/2010/main" xmlns="" val="5330968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6F0A7401-0C8B-47AB-B1FB-0582A373A32E}" type="slidenum">
              <a:rPr lang="en-US" smtClean="0"/>
              <a:pPr/>
              <a:t>15</a:t>
            </a:fld>
            <a:endParaRPr lang="en-US"/>
          </a:p>
        </p:txBody>
      </p:sp>
      <p:sp>
        <p:nvSpPr>
          <p:cNvPr id="5" name="Notes Placeholder 4"/>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xmlns="" val="16406808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ADF8404-4E99-4E2B-AF01-A59A92D6536B}" type="slidenum">
              <a:rPr lang="en-US" altLang="en-US" smtClean="0"/>
              <a:pPr/>
              <a:t>16</a:t>
            </a:fld>
            <a:endParaRPr lang="en-US" altLang="en-US"/>
          </a:p>
        </p:txBody>
      </p:sp>
    </p:spTree>
    <p:extLst>
      <p:ext uri="{BB962C8B-B14F-4D97-AF65-F5344CB8AC3E}">
        <p14:creationId xmlns:p14="http://schemas.microsoft.com/office/powerpoint/2010/main" xmlns="" val="28645862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321F47F-41B8-43B7-AFD3-EDF66E49DD28}" type="slidenum">
              <a:rPr lang="en-US" altLang="en-US"/>
              <a:pPr/>
              <a:t>2</a:t>
            </a:fld>
            <a:endParaRPr lang="en-US" altLang="en-US"/>
          </a:p>
        </p:txBody>
      </p:sp>
      <p:sp>
        <p:nvSpPr>
          <p:cNvPr id="13314" name="Rectangle 2"/>
          <p:cNvSpPr>
            <a:spLocks noGrp="1" noRot="1" noChangeAspect="1" noChangeArrowheads="1" noTextEdit="1"/>
          </p:cNvSpPr>
          <p:nvPr>
            <p:ph type="sldImg"/>
          </p:nvPr>
        </p:nvSpPr>
        <p:spPr>
          <a:ln/>
        </p:spPr>
      </p:sp>
      <p:sp>
        <p:nvSpPr>
          <p:cNvPr id="2" name="Notes Placeholder 1"/>
          <p:cNvSpPr>
            <a:spLocks noGrp="1"/>
          </p:cNvSpPr>
          <p:nvPr>
            <p:ph type="body" sz="quarter" idx="10"/>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ADF8404-4E99-4E2B-AF01-A59A92D6536B}" type="slidenum">
              <a:rPr lang="en-US" altLang="en-US" smtClean="0"/>
              <a:pPr/>
              <a:t>3</a:t>
            </a:fld>
            <a:endParaRPr lang="en-US" altLang="en-US"/>
          </a:p>
        </p:txBody>
      </p:sp>
    </p:spTree>
    <p:extLst>
      <p:ext uri="{BB962C8B-B14F-4D97-AF65-F5344CB8AC3E}">
        <p14:creationId xmlns:p14="http://schemas.microsoft.com/office/powerpoint/2010/main" xmlns="" val="40188032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5ADF8404-4E99-4E2B-AF01-A59A92D6536B}" type="slidenum">
              <a:rPr lang="en-US" altLang="en-US" smtClean="0"/>
              <a:pPr/>
              <a:t>4</a:t>
            </a:fld>
            <a:endParaRPr lang="en-US" altLang="en-US"/>
          </a:p>
        </p:txBody>
      </p:sp>
      <p:sp>
        <p:nvSpPr>
          <p:cNvPr id="5" name="Notes Placeholder 4"/>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xmlns="" val="30706282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82763" y="696913"/>
            <a:ext cx="3560953" cy="2671141"/>
          </a:xfrm>
        </p:spPr>
      </p:sp>
      <p:sp>
        <p:nvSpPr>
          <p:cNvPr id="4" name="Slide Number Placeholder 3"/>
          <p:cNvSpPr>
            <a:spLocks noGrp="1"/>
          </p:cNvSpPr>
          <p:nvPr>
            <p:ph type="sldNum" sz="quarter" idx="10"/>
          </p:nvPr>
        </p:nvSpPr>
        <p:spPr/>
        <p:txBody>
          <a:bodyPr/>
          <a:lstStyle/>
          <a:p>
            <a:fld id="{5ADF8404-4E99-4E2B-AF01-A59A92D6536B}" type="slidenum">
              <a:rPr lang="en-US" altLang="en-US" smtClean="0"/>
              <a:pPr/>
              <a:t>5</a:t>
            </a:fld>
            <a:endParaRPr lang="en-US" altLang="en-US"/>
          </a:p>
        </p:txBody>
      </p:sp>
      <p:sp>
        <p:nvSpPr>
          <p:cNvPr id="5" name="Notes Placeholder 4"/>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xmlns="" val="25417527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5ADF8404-4E99-4E2B-AF01-A59A92D6536B}" type="slidenum">
              <a:rPr lang="en-US" altLang="en-US" smtClean="0"/>
              <a:pPr/>
              <a:t>6</a:t>
            </a:fld>
            <a:endParaRPr lang="en-US" altLang="en-US"/>
          </a:p>
        </p:txBody>
      </p:sp>
      <p:sp>
        <p:nvSpPr>
          <p:cNvPr id="5" name="Notes Placeholder 4"/>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xmlns="" val="29680212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17600" y="696913"/>
            <a:ext cx="2597150" cy="1949450"/>
          </a:xfrm>
        </p:spPr>
      </p:sp>
      <p:sp>
        <p:nvSpPr>
          <p:cNvPr id="4" name="Slide Number Placeholder 3"/>
          <p:cNvSpPr>
            <a:spLocks noGrp="1"/>
          </p:cNvSpPr>
          <p:nvPr>
            <p:ph type="sldNum" sz="quarter" idx="10"/>
          </p:nvPr>
        </p:nvSpPr>
        <p:spPr/>
        <p:txBody>
          <a:bodyPr/>
          <a:lstStyle/>
          <a:p>
            <a:fld id="{5ADF8404-4E99-4E2B-AF01-A59A92D6536B}" type="slidenum">
              <a:rPr lang="en-US" altLang="en-US" smtClean="0"/>
              <a:pPr/>
              <a:t>7</a:t>
            </a:fld>
            <a:endParaRPr lang="en-US" altLang="en-US"/>
          </a:p>
        </p:txBody>
      </p:sp>
      <p:sp>
        <p:nvSpPr>
          <p:cNvPr id="5" name="Notes Placeholder 4"/>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xmlns="" val="19640722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5ADF8404-4E99-4E2B-AF01-A59A92D6536B}" type="slidenum">
              <a:rPr lang="en-US" altLang="en-US" smtClean="0"/>
              <a:pPr/>
              <a:t>8</a:t>
            </a:fld>
            <a:endParaRPr lang="en-US" altLang="en-US"/>
          </a:p>
        </p:txBody>
      </p:sp>
      <p:sp>
        <p:nvSpPr>
          <p:cNvPr id="5" name="Notes Placeholder 4"/>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xmlns="" val="18244557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5ADF8404-4E99-4E2B-AF01-A59A92D6536B}" type="slidenum">
              <a:rPr lang="en-US" altLang="en-US" smtClean="0"/>
              <a:pPr/>
              <a:t>9</a:t>
            </a:fld>
            <a:endParaRPr lang="en-US" altLang="en-US"/>
          </a:p>
        </p:txBody>
      </p:sp>
      <p:sp>
        <p:nvSpPr>
          <p:cNvPr id="5" name="Notes Placeholder 4"/>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xmlns="" val="18244557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
        <p:nvSpPr>
          <p:cNvPr id="4" name="TextBox 3"/>
          <p:cNvSpPr txBox="1"/>
          <p:nvPr userDrawn="1"/>
        </p:nvSpPr>
        <p:spPr>
          <a:xfrm rot="19569898">
            <a:off x="569179" y="3053716"/>
            <a:ext cx="6675047" cy="461665"/>
          </a:xfrm>
          <a:prstGeom prst="rect">
            <a:avLst/>
          </a:prstGeom>
          <a:noFill/>
          <a:ln>
            <a:noFill/>
          </a:ln>
        </p:spPr>
        <p:txBody>
          <a:bodyPr wrap="square" rtlCol="0">
            <a:spAutoFit/>
          </a:bodyPr>
          <a:lstStyle/>
          <a:p>
            <a:r>
              <a:rPr lang="en-US" dirty="0" smtClean="0">
                <a:solidFill>
                  <a:schemeClr val="tx1"/>
                </a:solidFill>
              </a:rPr>
              <a:t>DRAFT                  DO NOT DISTRIBUTE           DRAFT</a:t>
            </a:r>
            <a:endParaRPr lang="en-US" dirty="0">
              <a:solidFill>
                <a:schemeClr val="tx1"/>
              </a:solidFill>
            </a:endParaRPr>
          </a:p>
        </p:txBody>
      </p:sp>
    </p:spTree>
    <p:extLst>
      <p:ext uri="{BB962C8B-B14F-4D97-AF65-F5344CB8AC3E}">
        <p14:creationId xmlns:p14="http://schemas.microsoft.com/office/powerpoint/2010/main" xmlns="" val="14576684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11032858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7400"/>
            <a:ext cx="2057400" cy="4648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7400"/>
            <a:ext cx="6019800" cy="4648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32629397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xmlns="" val="15367430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1633783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xmlns="" val="17830041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27208451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33784630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xmlns="" val="91973525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46327114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xmlns="" val="18467760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4128386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xmlns="" val="297920704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312480406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2400"/>
            <a:ext cx="2057400" cy="5973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52400"/>
            <a:ext cx="6019800" cy="5973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297775550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8382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457200" y="1600200"/>
            <a:ext cx="8229600" cy="4525963"/>
          </a:xfrm>
        </p:spPr>
        <p:txBody>
          <a:bodyPr/>
          <a:lstStyle/>
          <a:p>
            <a:endParaRPr lang="en-US"/>
          </a:p>
        </p:txBody>
      </p:sp>
    </p:spTree>
    <p:extLst>
      <p:ext uri="{BB962C8B-B14F-4D97-AF65-F5344CB8AC3E}">
        <p14:creationId xmlns:p14="http://schemas.microsoft.com/office/powerpoint/2010/main" xmlns="" val="4365638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xmlns="" val="33284751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5562600"/>
            <a:ext cx="4038600" cy="114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5562600"/>
            <a:ext cx="4038600" cy="114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4560631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24628121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xmlns="" val="39859935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1087642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xmlns="" val="42537496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xmlns="" val="4222579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5127" name="Picture 7" descr="Powerpoint background final"/>
          <p:cNvPicPr>
            <a:picLocks noChangeAspect="1" noChangeArrowheads="1"/>
          </p:cNvPicPr>
          <p:nvPr/>
        </p:nvPicPr>
        <p:blipFill>
          <a:blip r:embed="rId13" cstate="print">
            <a:extLst>
              <a:ext uri="{28A0092B-C50C-407E-A947-70E740481C1C}">
                <a14:useLocalDpi xmlns:a14="http://schemas.microsoft.com/office/drawing/2010/main" xmlns="" val="0"/>
              </a:ext>
            </a:extLst>
          </a:blip>
          <a:srcRect b="5011"/>
          <a:stretch>
            <a:fillRect/>
          </a:stretch>
        </p:blipFill>
        <p:spPr bwMode="auto">
          <a:xfrm>
            <a:off x="0" y="0"/>
            <a:ext cx="9144000" cy="693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122" name="Rectangle 2"/>
          <p:cNvSpPr>
            <a:spLocks noGrp="1" noChangeArrowheads="1"/>
          </p:cNvSpPr>
          <p:nvPr>
            <p:ph type="title"/>
          </p:nvPr>
        </p:nvSpPr>
        <p:spPr bwMode="auto">
          <a:xfrm>
            <a:off x="457200" y="2057400"/>
            <a:ext cx="8229600" cy="3429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5123" name="Rectangle 3"/>
          <p:cNvSpPr>
            <a:spLocks noGrp="1" noChangeArrowheads="1"/>
          </p:cNvSpPr>
          <p:nvPr>
            <p:ph type="body" idx="1"/>
          </p:nvPr>
        </p:nvSpPr>
        <p:spPr bwMode="auto">
          <a:xfrm>
            <a:off x="457200" y="5562600"/>
            <a:ext cx="8229600" cy="1143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xStyles>
    <p:titleStyle>
      <a:lvl1pPr algn="ctr" rtl="0" fontAlgn="base">
        <a:spcBef>
          <a:spcPct val="0"/>
        </a:spcBef>
        <a:spcAft>
          <a:spcPct val="0"/>
        </a:spcAft>
        <a:defRPr sz="5400" b="1">
          <a:solidFill>
            <a:schemeClr val="bg1"/>
          </a:solidFill>
          <a:latin typeface="+mj-lt"/>
          <a:ea typeface="+mj-ea"/>
          <a:cs typeface="+mj-cs"/>
        </a:defRPr>
      </a:lvl1pPr>
      <a:lvl2pPr algn="ctr" rtl="0" fontAlgn="base">
        <a:spcBef>
          <a:spcPct val="0"/>
        </a:spcBef>
        <a:spcAft>
          <a:spcPct val="0"/>
        </a:spcAft>
        <a:defRPr sz="5400" b="1">
          <a:solidFill>
            <a:schemeClr val="bg1"/>
          </a:solidFill>
          <a:latin typeface="Constantia" pitchFamily="18" charset="0"/>
        </a:defRPr>
      </a:lvl2pPr>
      <a:lvl3pPr algn="ctr" rtl="0" fontAlgn="base">
        <a:spcBef>
          <a:spcPct val="0"/>
        </a:spcBef>
        <a:spcAft>
          <a:spcPct val="0"/>
        </a:spcAft>
        <a:defRPr sz="5400" b="1">
          <a:solidFill>
            <a:schemeClr val="bg1"/>
          </a:solidFill>
          <a:latin typeface="Constantia" pitchFamily="18" charset="0"/>
        </a:defRPr>
      </a:lvl3pPr>
      <a:lvl4pPr algn="ctr" rtl="0" fontAlgn="base">
        <a:spcBef>
          <a:spcPct val="0"/>
        </a:spcBef>
        <a:spcAft>
          <a:spcPct val="0"/>
        </a:spcAft>
        <a:defRPr sz="5400" b="1">
          <a:solidFill>
            <a:schemeClr val="bg1"/>
          </a:solidFill>
          <a:latin typeface="Constantia" pitchFamily="18" charset="0"/>
        </a:defRPr>
      </a:lvl4pPr>
      <a:lvl5pPr algn="ctr" rtl="0" fontAlgn="base">
        <a:spcBef>
          <a:spcPct val="0"/>
        </a:spcBef>
        <a:spcAft>
          <a:spcPct val="0"/>
        </a:spcAft>
        <a:defRPr sz="5400" b="1">
          <a:solidFill>
            <a:schemeClr val="bg1"/>
          </a:solidFill>
          <a:latin typeface="Constantia" pitchFamily="18" charset="0"/>
        </a:defRPr>
      </a:lvl5pPr>
      <a:lvl6pPr marL="457200" algn="ctr" rtl="0" fontAlgn="base">
        <a:spcBef>
          <a:spcPct val="0"/>
        </a:spcBef>
        <a:spcAft>
          <a:spcPct val="0"/>
        </a:spcAft>
        <a:defRPr sz="5400" b="1">
          <a:solidFill>
            <a:schemeClr val="bg1"/>
          </a:solidFill>
          <a:latin typeface="Constantia" pitchFamily="18" charset="0"/>
        </a:defRPr>
      </a:lvl6pPr>
      <a:lvl7pPr marL="914400" algn="ctr" rtl="0" fontAlgn="base">
        <a:spcBef>
          <a:spcPct val="0"/>
        </a:spcBef>
        <a:spcAft>
          <a:spcPct val="0"/>
        </a:spcAft>
        <a:defRPr sz="5400" b="1">
          <a:solidFill>
            <a:schemeClr val="bg1"/>
          </a:solidFill>
          <a:latin typeface="Constantia" pitchFamily="18" charset="0"/>
        </a:defRPr>
      </a:lvl7pPr>
      <a:lvl8pPr marL="1371600" algn="ctr" rtl="0" fontAlgn="base">
        <a:spcBef>
          <a:spcPct val="0"/>
        </a:spcBef>
        <a:spcAft>
          <a:spcPct val="0"/>
        </a:spcAft>
        <a:defRPr sz="5400" b="1">
          <a:solidFill>
            <a:schemeClr val="bg1"/>
          </a:solidFill>
          <a:latin typeface="Constantia" pitchFamily="18" charset="0"/>
        </a:defRPr>
      </a:lvl8pPr>
      <a:lvl9pPr marL="1828800" algn="ctr" rtl="0" fontAlgn="base">
        <a:spcBef>
          <a:spcPct val="0"/>
        </a:spcBef>
        <a:spcAft>
          <a:spcPct val="0"/>
        </a:spcAft>
        <a:defRPr sz="5400" b="1">
          <a:solidFill>
            <a:schemeClr val="bg1"/>
          </a:solidFill>
          <a:latin typeface="Constantia" pitchFamily="18" charset="0"/>
        </a:defRPr>
      </a:lvl9pPr>
    </p:titleStyle>
    <p:bodyStyle>
      <a:lvl1pPr marL="342900" indent="-342900" algn="ctr" rtl="0" fontAlgn="base">
        <a:spcBef>
          <a:spcPct val="20000"/>
        </a:spcBef>
        <a:spcAft>
          <a:spcPct val="0"/>
        </a:spcAft>
        <a:defRPr>
          <a:solidFill>
            <a:schemeClr val="bg1"/>
          </a:solidFill>
          <a:latin typeface="+mn-lt"/>
          <a:ea typeface="+mn-ea"/>
          <a:cs typeface="+mn-cs"/>
        </a:defRPr>
      </a:lvl1pPr>
      <a:lvl2pPr marL="742950" indent="-285750" algn="ctr" rtl="0" fontAlgn="base">
        <a:spcBef>
          <a:spcPct val="20000"/>
        </a:spcBef>
        <a:spcAft>
          <a:spcPct val="0"/>
        </a:spcAft>
        <a:defRPr>
          <a:solidFill>
            <a:schemeClr val="bg1"/>
          </a:solidFill>
          <a:latin typeface="+mn-lt"/>
        </a:defRPr>
      </a:lvl2pPr>
      <a:lvl3pPr marL="1143000" indent="-228600" algn="ctr" rtl="0" fontAlgn="base">
        <a:spcBef>
          <a:spcPct val="20000"/>
        </a:spcBef>
        <a:spcAft>
          <a:spcPct val="0"/>
        </a:spcAft>
        <a:defRPr>
          <a:solidFill>
            <a:schemeClr val="bg1"/>
          </a:solidFill>
          <a:latin typeface="+mn-lt"/>
        </a:defRPr>
      </a:lvl3pPr>
      <a:lvl4pPr marL="1600200" indent="-228600" algn="ctr" rtl="0" fontAlgn="base">
        <a:spcBef>
          <a:spcPct val="20000"/>
        </a:spcBef>
        <a:spcAft>
          <a:spcPct val="0"/>
        </a:spcAft>
        <a:defRPr>
          <a:solidFill>
            <a:schemeClr val="bg1"/>
          </a:solidFill>
          <a:latin typeface="+mn-lt"/>
        </a:defRPr>
      </a:lvl4pPr>
      <a:lvl5pPr marL="2057400" indent="-228600" algn="ctr" rtl="0" fontAlgn="base">
        <a:spcBef>
          <a:spcPct val="20000"/>
        </a:spcBef>
        <a:spcAft>
          <a:spcPct val="0"/>
        </a:spcAft>
        <a:defRPr>
          <a:solidFill>
            <a:schemeClr val="bg1"/>
          </a:solidFill>
          <a:latin typeface="+mn-lt"/>
        </a:defRPr>
      </a:lvl5pPr>
      <a:lvl6pPr marL="2514600" indent="-228600" algn="ctr" rtl="0" fontAlgn="base">
        <a:spcBef>
          <a:spcPct val="20000"/>
        </a:spcBef>
        <a:spcAft>
          <a:spcPct val="0"/>
        </a:spcAft>
        <a:defRPr>
          <a:solidFill>
            <a:schemeClr val="bg1"/>
          </a:solidFill>
          <a:latin typeface="+mn-lt"/>
        </a:defRPr>
      </a:lvl6pPr>
      <a:lvl7pPr marL="2971800" indent="-228600" algn="ctr" rtl="0" fontAlgn="base">
        <a:spcBef>
          <a:spcPct val="20000"/>
        </a:spcBef>
        <a:spcAft>
          <a:spcPct val="0"/>
        </a:spcAft>
        <a:defRPr>
          <a:solidFill>
            <a:schemeClr val="bg1"/>
          </a:solidFill>
          <a:latin typeface="+mn-lt"/>
        </a:defRPr>
      </a:lvl7pPr>
      <a:lvl8pPr marL="3429000" indent="-228600" algn="ctr" rtl="0" fontAlgn="base">
        <a:spcBef>
          <a:spcPct val="20000"/>
        </a:spcBef>
        <a:spcAft>
          <a:spcPct val="0"/>
        </a:spcAft>
        <a:defRPr>
          <a:solidFill>
            <a:schemeClr val="bg1"/>
          </a:solidFill>
          <a:latin typeface="+mn-lt"/>
        </a:defRPr>
      </a:lvl8pPr>
      <a:lvl9pPr marL="3886200" indent="-228600" algn="ctr" rtl="0" fontAlgn="base">
        <a:spcBef>
          <a:spcPct val="20000"/>
        </a:spcBef>
        <a:spcAft>
          <a:spcPct val="0"/>
        </a:spcAft>
        <a:defRPr>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31" name="Picture 7" descr="BAR FINAL wZero"/>
          <p:cNvPicPr>
            <a:picLocks noChangeAspect="1" noChangeArrowheads="1"/>
          </p:cNvPicPr>
          <p:nvPr/>
        </p:nvPicPr>
        <p:blipFill>
          <a:blip r:embed="rId14" cstate="print">
            <a:extLst>
              <a:ext uri="{28A0092B-C50C-407E-A947-70E740481C1C}">
                <a14:useLocalDpi xmlns:a14="http://schemas.microsoft.com/office/drawing/2010/main" xmlns="" val="0"/>
              </a:ext>
            </a:extLst>
          </a:blip>
          <a:srcRect/>
          <a:stretch>
            <a:fillRect/>
          </a:stretch>
        </p:blipFill>
        <p:spPr bwMode="auto">
          <a:xfrm>
            <a:off x="0" y="0"/>
            <a:ext cx="9144000" cy="963613"/>
          </a:xfrm>
          <a:prstGeom prst="rect">
            <a:avLst/>
          </a:prstGeom>
          <a:noFill/>
          <a:extLst>
            <a:ext uri="{909E8E84-426E-40DD-AFC4-6F175D3DCCD1}">
              <a14:hiddenFill xmlns:a14="http://schemas.microsoft.com/office/drawing/2010/main" xmlns="">
                <a:solidFill>
                  <a:srgbClr val="FFFFFF"/>
                </a:solidFill>
              </a14:hiddenFill>
            </a:ext>
          </a:extLst>
        </p:spPr>
      </p:pic>
      <p:sp>
        <p:nvSpPr>
          <p:cNvPr id="1026" name="Rectangle 2"/>
          <p:cNvSpPr>
            <a:spLocks noGrp="1" noChangeArrowheads="1"/>
          </p:cNvSpPr>
          <p:nvPr>
            <p:ph type="title"/>
          </p:nvPr>
        </p:nvSpPr>
        <p:spPr bwMode="auto">
          <a:xfrm>
            <a:off x="457200" y="152400"/>
            <a:ext cx="8229600" cy="838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p:txBody>
      </p:sp>
      <p:sp>
        <p:nvSpPr>
          <p:cNvPr id="1032" name="Text Box 8"/>
          <p:cNvSpPr txBox="1">
            <a:spLocks noChangeArrowheads="1"/>
          </p:cNvSpPr>
          <p:nvPr/>
        </p:nvSpPr>
        <p:spPr bwMode="auto">
          <a:xfrm>
            <a:off x="365125" y="6416675"/>
            <a:ext cx="828675" cy="30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marL="465138" indent="-465138">
              <a:defRPr>
                <a:solidFill>
                  <a:schemeClr val="tx1"/>
                </a:solidFill>
                <a:latin typeface="Calibri" pitchFamily="34" charset="0"/>
              </a:defRPr>
            </a:lvl1pPr>
            <a:lvl2pPr>
              <a:defRPr>
                <a:solidFill>
                  <a:schemeClr val="tx1"/>
                </a:solidFill>
                <a:latin typeface="Calibri" pitchFamily="34" charset="0"/>
              </a:defRPr>
            </a:lvl2pPr>
            <a:lvl3pPr>
              <a:defRPr>
                <a:solidFill>
                  <a:schemeClr val="tx1"/>
                </a:solidFill>
                <a:latin typeface="Calibri" pitchFamily="34" charset="0"/>
              </a:defRPr>
            </a:lvl3pPr>
            <a:lvl4pPr>
              <a:defRPr>
                <a:solidFill>
                  <a:schemeClr val="tx1"/>
                </a:solidFill>
                <a:latin typeface="Calibri" pitchFamily="34" charset="0"/>
              </a:defRPr>
            </a:lvl4pPr>
            <a:lvl5pPr>
              <a:defRPr>
                <a:solidFill>
                  <a:schemeClr val="tx1"/>
                </a:solidFill>
                <a:latin typeface="Calibri" pitchFamily="34" charset="0"/>
              </a:defRPr>
            </a:lvl5pPr>
            <a:lvl6pPr fontAlgn="base">
              <a:spcBef>
                <a:spcPct val="0"/>
              </a:spcBef>
              <a:spcAft>
                <a:spcPct val="0"/>
              </a:spcAft>
              <a:defRPr>
                <a:solidFill>
                  <a:schemeClr val="tx1"/>
                </a:solidFill>
                <a:latin typeface="Calibri" pitchFamily="34" charset="0"/>
              </a:defRPr>
            </a:lvl6pPr>
            <a:lvl7pPr fontAlgn="base">
              <a:spcBef>
                <a:spcPct val="0"/>
              </a:spcBef>
              <a:spcAft>
                <a:spcPct val="0"/>
              </a:spcAft>
              <a:defRPr>
                <a:solidFill>
                  <a:schemeClr val="tx1"/>
                </a:solidFill>
                <a:latin typeface="Calibri" pitchFamily="34" charset="0"/>
              </a:defRPr>
            </a:lvl7pPr>
            <a:lvl8pPr fontAlgn="base">
              <a:spcBef>
                <a:spcPct val="0"/>
              </a:spcBef>
              <a:spcAft>
                <a:spcPct val="0"/>
              </a:spcAft>
              <a:defRPr>
                <a:solidFill>
                  <a:schemeClr val="tx1"/>
                </a:solidFill>
                <a:latin typeface="Calibri" pitchFamily="34" charset="0"/>
              </a:defRPr>
            </a:lvl8pPr>
            <a:lvl9pPr fontAlgn="base">
              <a:spcBef>
                <a:spcPct val="0"/>
              </a:spcBef>
              <a:spcAft>
                <a:spcPct val="0"/>
              </a:spcAft>
              <a:defRPr>
                <a:solidFill>
                  <a:schemeClr val="tx1"/>
                </a:solidFill>
                <a:latin typeface="Calibri" pitchFamily="34" charset="0"/>
              </a:defRPr>
            </a:lvl9pPr>
          </a:lstStyle>
          <a:p>
            <a:pPr>
              <a:spcBef>
                <a:spcPct val="20000"/>
              </a:spcBef>
              <a:buClr>
                <a:srgbClr val="FFCC00"/>
              </a:buClr>
              <a:buFont typeface="Wingdings" pitchFamily="2" charset="2"/>
              <a:buNone/>
            </a:pPr>
            <a:r>
              <a:rPr lang="en-US" altLang="en-US" sz="1400" b="1">
                <a:solidFill>
                  <a:srgbClr val="003D86"/>
                </a:solidFill>
                <a:latin typeface="Constantia" pitchFamily="18" charset="0"/>
              </a:rPr>
              <a:t>bea.gov</a:t>
            </a: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rtl="0" fontAlgn="base">
        <a:spcBef>
          <a:spcPct val="0"/>
        </a:spcBef>
        <a:spcAft>
          <a:spcPct val="0"/>
        </a:spcAft>
        <a:defRPr sz="3200" b="1">
          <a:solidFill>
            <a:schemeClr val="bg1"/>
          </a:solidFill>
          <a:latin typeface="+mj-lt"/>
          <a:ea typeface="+mj-ea"/>
          <a:cs typeface="+mj-cs"/>
        </a:defRPr>
      </a:lvl1pPr>
      <a:lvl2pPr algn="ctr" rtl="0" fontAlgn="base">
        <a:spcBef>
          <a:spcPct val="0"/>
        </a:spcBef>
        <a:spcAft>
          <a:spcPct val="0"/>
        </a:spcAft>
        <a:defRPr sz="3200" b="1">
          <a:solidFill>
            <a:schemeClr val="bg1"/>
          </a:solidFill>
          <a:latin typeface="Constantia" pitchFamily="18" charset="0"/>
        </a:defRPr>
      </a:lvl2pPr>
      <a:lvl3pPr algn="ctr" rtl="0" fontAlgn="base">
        <a:spcBef>
          <a:spcPct val="0"/>
        </a:spcBef>
        <a:spcAft>
          <a:spcPct val="0"/>
        </a:spcAft>
        <a:defRPr sz="3200" b="1">
          <a:solidFill>
            <a:schemeClr val="bg1"/>
          </a:solidFill>
          <a:latin typeface="Constantia" pitchFamily="18" charset="0"/>
        </a:defRPr>
      </a:lvl3pPr>
      <a:lvl4pPr algn="ctr" rtl="0" fontAlgn="base">
        <a:spcBef>
          <a:spcPct val="0"/>
        </a:spcBef>
        <a:spcAft>
          <a:spcPct val="0"/>
        </a:spcAft>
        <a:defRPr sz="3200" b="1">
          <a:solidFill>
            <a:schemeClr val="bg1"/>
          </a:solidFill>
          <a:latin typeface="Constantia" pitchFamily="18" charset="0"/>
        </a:defRPr>
      </a:lvl4pPr>
      <a:lvl5pPr algn="ctr" rtl="0" fontAlgn="base">
        <a:spcBef>
          <a:spcPct val="0"/>
        </a:spcBef>
        <a:spcAft>
          <a:spcPct val="0"/>
        </a:spcAft>
        <a:defRPr sz="3200" b="1">
          <a:solidFill>
            <a:schemeClr val="bg1"/>
          </a:solidFill>
          <a:latin typeface="Constantia" pitchFamily="18" charset="0"/>
        </a:defRPr>
      </a:lvl5pPr>
      <a:lvl6pPr marL="457200" algn="ctr" rtl="0" fontAlgn="base">
        <a:spcBef>
          <a:spcPct val="0"/>
        </a:spcBef>
        <a:spcAft>
          <a:spcPct val="0"/>
        </a:spcAft>
        <a:defRPr sz="3200" b="1">
          <a:solidFill>
            <a:schemeClr val="bg1"/>
          </a:solidFill>
          <a:latin typeface="Constantia" pitchFamily="18" charset="0"/>
        </a:defRPr>
      </a:lvl6pPr>
      <a:lvl7pPr marL="914400" algn="ctr" rtl="0" fontAlgn="base">
        <a:spcBef>
          <a:spcPct val="0"/>
        </a:spcBef>
        <a:spcAft>
          <a:spcPct val="0"/>
        </a:spcAft>
        <a:defRPr sz="3200" b="1">
          <a:solidFill>
            <a:schemeClr val="bg1"/>
          </a:solidFill>
          <a:latin typeface="Constantia" pitchFamily="18" charset="0"/>
        </a:defRPr>
      </a:lvl7pPr>
      <a:lvl8pPr marL="1371600" algn="ctr" rtl="0" fontAlgn="base">
        <a:spcBef>
          <a:spcPct val="0"/>
        </a:spcBef>
        <a:spcAft>
          <a:spcPct val="0"/>
        </a:spcAft>
        <a:defRPr sz="3200" b="1">
          <a:solidFill>
            <a:schemeClr val="bg1"/>
          </a:solidFill>
          <a:latin typeface="Constantia" pitchFamily="18" charset="0"/>
        </a:defRPr>
      </a:lvl8pPr>
      <a:lvl9pPr marL="1828800" algn="ctr" rtl="0" fontAlgn="base">
        <a:spcBef>
          <a:spcPct val="0"/>
        </a:spcBef>
        <a:spcAft>
          <a:spcPct val="0"/>
        </a:spcAft>
        <a:defRPr sz="3200" b="1">
          <a:solidFill>
            <a:schemeClr val="bg1"/>
          </a:solidFill>
          <a:latin typeface="Constantia" pitchFamily="18" charset="0"/>
        </a:defRPr>
      </a:lvl9pPr>
    </p:titleStyle>
    <p:bodyStyle>
      <a:lvl1pPr marL="342900" indent="-342900" algn="l" rtl="0" fontAlgn="base">
        <a:spcBef>
          <a:spcPct val="20000"/>
        </a:spcBef>
        <a:spcAft>
          <a:spcPct val="0"/>
        </a:spcAft>
        <a:buClr>
          <a:srgbClr val="F5CA69"/>
        </a:buClr>
        <a:buFont typeface="Wingdings" pitchFamily="2" charset="2"/>
        <a:buChar char="§"/>
        <a:defRPr sz="2400">
          <a:solidFill>
            <a:srgbClr val="00267F"/>
          </a:solidFill>
          <a:latin typeface="+mn-lt"/>
          <a:ea typeface="+mn-ea"/>
          <a:cs typeface="+mn-cs"/>
        </a:defRPr>
      </a:lvl1pPr>
      <a:lvl2pPr marL="742950" indent="-285750" algn="l" rtl="0" fontAlgn="base">
        <a:lnSpc>
          <a:spcPct val="125000"/>
        </a:lnSpc>
        <a:spcBef>
          <a:spcPct val="20000"/>
        </a:spcBef>
        <a:spcAft>
          <a:spcPct val="0"/>
        </a:spcAft>
        <a:buFont typeface="Wingdings" pitchFamily="2" charset="2"/>
        <a:buChar char="§"/>
        <a:defRPr sz="2200">
          <a:solidFill>
            <a:srgbClr val="00267F"/>
          </a:solidFill>
          <a:latin typeface="+mn-lt"/>
        </a:defRPr>
      </a:lvl2pPr>
      <a:lvl3pPr marL="1143000" indent="-228600" algn="l" rtl="0" fontAlgn="base">
        <a:lnSpc>
          <a:spcPct val="125000"/>
        </a:lnSpc>
        <a:spcBef>
          <a:spcPct val="20000"/>
        </a:spcBef>
        <a:spcAft>
          <a:spcPct val="0"/>
        </a:spcAft>
        <a:buFont typeface="Wingdings" pitchFamily="2" charset="2"/>
        <a:buChar char="§"/>
        <a:defRPr>
          <a:solidFill>
            <a:srgbClr val="00267F"/>
          </a:solidFill>
          <a:latin typeface="+mn-lt"/>
        </a:defRPr>
      </a:lvl3pPr>
      <a:lvl4pPr marL="1600200" indent="-228600" algn="l" rtl="0" fontAlgn="base">
        <a:lnSpc>
          <a:spcPct val="125000"/>
        </a:lnSpc>
        <a:spcBef>
          <a:spcPct val="20000"/>
        </a:spcBef>
        <a:spcAft>
          <a:spcPct val="0"/>
        </a:spcAft>
        <a:buFont typeface="Wingdings" pitchFamily="2" charset="2"/>
        <a:buChar char="§"/>
        <a:defRPr sz="1600">
          <a:solidFill>
            <a:srgbClr val="00267F"/>
          </a:solidFill>
          <a:latin typeface="+mn-lt"/>
        </a:defRPr>
      </a:lvl4pPr>
      <a:lvl5pPr marL="2057400" indent="-228600" algn="l" rtl="0" fontAlgn="base">
        <a:lnSpc>
          <a:spcPct val="125000"/>
        </a:lnSpc>
        <a:spcBef>
          <a:spcPct val="20000"/>
        </a:spcBef>
        <a:spcAft>
          <a:spcPct val="0"/>
        </a:spcAft>
        <a:buFont typeface="Wingdings" pitchFamily="2" charset="2"/>
        <a:buChar char="§"/>
        <a:defRPr sz="1200">
          <a:solidFill>
            <a:srgbClr val="00267F"/>
          </a:solidFill>
          <a:latin typeface="+mn-lt"/>
        </a:defRPr>
      </a:lvl5pPr>
      <a:lvl6pPr marL="2514600" indent="-228600" algn="l" rtl="0" fontAlgn="base">
        <a:lnSpc>
          <a:spcPct val="125000"/>
        </a:lnSpc>
        <a:spcBef>
          <a:spcPct val="20000"/>
        </a:spcBef>
        <a:spcAft>
          <a:spcPct val="0"/>
        </a:spcAft>
        <a:buFont typeface="Wingdings" pitchFamily="2" charset="2"/>
        <a:buChar char="§"/>
        <a:defRPr sz="1200">
          <a:solidFill>
            <a:srgbClr val="00267F"/>
          </a:solidFill>
          <a:latin typeface="+mn-lt"/>
        </a:defRPr>
      </a:lvl6pPr>
      <a:lvl7pPr marL="2971800" indent="-228600" algn="l" rtl="0" fontAlgn="base">
        <a:lnSpc>
          <a:spcPct val="125000"/>
        </a:lnSpc>
        <a:spcBef>
          <a:spcPct val="20000"/>
        </a:spcBef>
        <a:spcAft>
          <a:spcPct val="0"/>
        </a:spcAft>
        <a:buFont typeface="Wingdings" pitchFamily="2" charset="2"/>
        <a:buChar char="§"/>
        <a:defRPr sz="1200">
          <a:solidFill>
            <a:srgbClr val="00267F"/>
          </a:solidFill>
          <a:latin typeface="+mn-lt"/>
        </a:defRPr>
      </a:lvl7pPr>
      <a:lvl8pPr marL="3429000" indent="-228600" algn="l" rtl="0" fontAlgn="base">
        <a:lnSpc>
          <a:spcPct val="125000"/>
        </a:lnSpc>
        <a:spcBef>
          <a:spcPct val="20000"/>
        </a:spcBef>
        <a:spcAft>
          <a:spcPct val="0"/>
        </a:spcAft>
        <a:buFont typeface="Wingdings" pitchFamily="2" charset="2"/>
        <a:buChar char="§"/>
        <a:defRPr sz="1200">
          <a:solidFill>
            <a:srgbClr val="00267F"/>
          </a:solidFill>
          <a:latin typeface="+mn-lt"/>
        </a:defRPr>
      </a:lvl8pPr>
      <a:lvl9pPr marL="3886200" indent="-228600" algn="l" rtl="0" fontAlgn="base">
        <a:lnSpc>
          <a:spcPct val="125000"/>
        </a:lnSpc>
        <a:spcBef>
          <a:spcPct val="20000"/>
        </a:spcBef>
        <a:spcAft>
          <a:spcPct val="0"/>
        </a:spcAft>
        <a:buFont typeface="Wingdings" pitchFamily="2" charset="2"/>
        <a:buChar char="§"/>
        <a:defRPr sz="1200">
          <a:solidFill>
            <a:srgbClr val="00267F"/>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0.xml"/><Relationship Id="rId1" Type="http://schemas.openxmlformats.org/officeDocument/2006/relationships/slideLayout" Target="../slideLayouts/slideLayout23.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1.xml"/><Relationship Id="rId1" Type="http://schemas.openxmlformats.org/officeDocument/2006/relationships/slideLayout" Target="../slideLayouts/slideLayout13.xml"/><Relationship Id="rId4" Type="http://schemas.openxmlformats.org/officeDocument/2006/relationships/chart" Target="../charts/char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5.xml"/><Relationship Id="rId1" Type="http://schemas.openxmlformats.org/officeDocument/2006/relationships/slideLayout" Target="../slideLayouts/slideLayout17.xml"/><Relationship Id="rId4" Type="http://schemas.openxmlformats.org/officeDocument/2006/relationships/chart" Target="../charts/chart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2.xml"/><Relationship Id="rId1" Type="http://schemas.openxmlformats.org/officeDocument/2006/relationships/themeOverride" Target="../theme/themeOverride1.xml"/><Relationship Id="rId6" Type="http://schemas.openxmlformats.org/officeDocument/2006/relationships/hyperlink" Target="http://www.bea.gov/iTable/iTable.cfm?reqid=56&amp;step=2&amp;isuri=1" TargetMode="External"/><Relationship Id="rId5" Type="http://schemas.openxmlformats.org/officeDocument/2006/relationships/hyperlink" Target="http://www.bea.gov/scb/pdf/2015/06%20June/0615_travel_and_tourism_satellite_account.pdf" TargetMode="External"/><Relationship Id="rId4" Type="http://schemas.openxmlformats.org/officeDocument/2006/relationships/hyperlink" Target="http://www.bea.gov/newsreleases/2016rd.htm"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23.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5.xml"/><Relationship Id="rId1" Type="http://schemas.openxmlformats.org/officeDocument/2006/relationships/vmlDrawing" Target="../drawings/vmlDrawing1.vml"/><Relationship Id="rId5" Type="http://schemas.openxmlformats.org/officeDocument/2006/relationships/chart" Target="../charts/chart2.xml"/><Relationship Id="rId4" Type="http://schemas.openxmlformats.org/officeDocument/2006/relationships/oleObject" Target="../embeddings/oleObject1.bin"/></Relationships>
</file>

<file path=ppt/slides/_rels/slide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8.xml"/><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9.xml"/><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4" name="Rectangle 6"/>
          <p:cNvSpPr>
            <a:spLocks noChangeArrowheads="1"/>
          </p:cNvSpPr>
          <p:nvPr/>
        </p:nvSpPr>
        <p:spPr bwMode="auto">
          <a:xfrm>
            <a:off x="457200" y="1905000"/>
            <a:ext cx="8382000" cy="3657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lvl1pPr algn="ctr">
              <a:defRPr sz="5400" b="1">
                <a:solidFill>
                  <a:schemeClr val="bg1"/>
                </a:solidFill>
                <a:latin typeface="Constantia" pitchFamily="18" charset="0"/>
              </a:defRPr>
            </a:lvl1pPr>
            <a:lvl2pPr algn="ctr">
              <a:defRPr sz="5400" b="1">
                <a:solidFill>
                  <a:schemeClr val="bg1"/>
                </a:solidFill>
                <a:latin typeface="Constantia" pitchFamily="18" charset="0"/>
              </a:defRPr>
            </a:lvl2pPr>
            <a:lvl3pPr algn="ctr">
              <a:defRPr sz="5400" b="1">
                <a:solidFill>
                  <a:schemeClr val="bg1"/>
                </a:solidFill>
                <a:latin typeface="Constantia" pitchFamily="18" charset="0"/>
              </a:defRPr>
            </a:lvl3pPr>
            <a:lvl4pPr algn="ctr">
              <a:defRPr sz="5400" b="1">
                <a:solidFill>
                  <a:schemeClr val="bg1"/>
                </a:solidFill>
                <a:latin typeface="Constantia" pitchFamily="18" charset="0"/>
              </a:defRPr>
            </a:lvl4pPr>
            <a:lvl5pPr algn="ctr">
              <a:defRPr sz="5400" b="1">
                <a:solidFill>
                  <a:schemeClr val="bg1"/>
                </a:solidFill>
                <a:latin typeface="Constantia" pitchFamily="18" charset="0"/>
              </a:defRPr>
            </a:lvl5pPr>
            <a:lvl6pPr marL="457200" algn="ctr" fontAlgn="base">
              <a:spcBef>
                <a:spcPct val="0"/>
              </a:spcBef>
              <a:spcAft>
                <a:spcPct val="0"/>
              </a:spcAft>
              <a:defRPr sz="5400" b="1">
                <a:solidFill>
                  <a:schemeClr val="bg1"/>
                </a:solidFill>
                <a:latin typeface="Constantia" pitchFamily="18" charset="0"/>
              </a:defRPr>
            </a:lvl6pPr>
            <a:lvl7pPr marL="914400" algn="ctr" fontAlgn="base">
              <a:spcBef>
                <a:spcPct val="0"/>
              </a:spcBef>
              <a:spcAft>
                <a:spcPct val="0"/>
              </a:spcAft>
              <a:defRPr sz="5400" b="1">
                <a:solidFill>
                  <a:schemeClr val="bg1"/>
                </a:solidFill>
                <a:latin typeface="Constantia" pitchFamily="18" charset="0"/>
              </a:defRPr>
            </a:lvl7pPr>
            <a:lvl8pPr marL="1371600" algn="ctr" fontAlgn="base">
              <a:spcBef>
                <a:spcPct val="0"/>
              </a:spcBef>
              <a:spcAft>
                <a:spcPct val="0"/>
              </a:spcAft>
              <a:defRPr sz="5400" b="1">
                <a:solidFill>
                  <a:schemeClr val="bg1"/>
                </a:solidFill>
                <a:latin typeface="Constantia" pitchFamily="18" charset="0"/>
              </a:defRPr>
            </a:lvl8pPr>
            <a:lvl9pPr marL="1828800" algn="ctr" fontAlgn="base">
              <a:spcBef>
                <a:spcPct val="0"/>
              </a:spcBef>
              <a:spcAft>
                <a:spcPct val="0"/>
              </a:spcAft>
              <a:defRPr sz="5400" b="1">
                <a:solidFill>
                  <a:schemeClr val="bg1"/>
                </a:solidFill>
                <a:latin typeface="Constantia" pitchFamily="18" charset="0"/>
              </a:defRPr>
            </a:lvl9pPr>
          </a:lstStyle>
          <a:p>
            <a:r>
              <a:rPr lang="en-US" altLang="en-US" sz="4000" dirty="0"/>
              <a:t>The Travel and Tourism </a:t>
            </a:r>
            <a:r>
              <a:rPr lang="en-US" altLang="en-US" sz="4000" dirty="0" smtClean="0"/>
              <a:t>Satellite Account for the United </a:t>
            </a:r>
            <a:r>
              <a:rPr lang="en-US" altLang="en-US" sz="4000" dirty="0"/>
              <a:t>States</a:t>
            </a:r>
            <a:br>
              <a:rPr lang="en-US" altLang="en-US" sz="4000" dirty="0"/>
            </a:br>
            <a:endParaRPr lang="en-US" altLang="en-US" sz="4000" dirty="0"/>
          </a:p>
        </p:txBody>
      </p:sp>
      <p:sp>
        <p:nvSpPr>
          <p:cNvPr id="2055" name="Text Box 7"/>
          <p:cNvSpPr txBox="1">
            <a:spLocks noChangeArrowheads="1"/>
          </p:cNvSpPr>
          <p:nvPr/>
        </p:nvSpPr>
        <p:spPr bwMode="gray">
          <a:xfrm>
            <a:off x="457200" y="5486400"/>
            <a:ext cx="8382000" cy="12509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a:r>
              <a:rPr lang="en-US" altLang="en-US" b="1" dirty="0" smtClean="0">
                <a:solidFill>
                  <a:schemeClr val="bg1"/>
                </a:solidFill>
                <a:latin typeface="Constantia" pitchFamily="18" charset="0"/>
              </a:rPr>
              <a:t>Sarah Osborne</a:t>
            </a:r>
            <a:endParaRPr lang="en-US" altLang="en-US" b="1" dirty="0">
              <a:solidFill>
                <a:schemeClr val="bg1"/>
              </a:solidFill>
              <a:latin typeface="Constantia" pitchFamily="18" charset="0"/>
            </a:endParaRPr>
          </a:p>
          <a:p>
            <a:pPr algn="ctr"/>
            <a:r>
              <a:rPr lang="en-US" altLang="en-US" sz="2000" i="1" dirty="0">
                <a:solidFill>
                  <a:schemeClr val="bg1"/>
                </a:solidFill>
                <a:latin typeface="Constantia" pitchFamily="18" charset="0"/>
              </a:rPr>
              <a:t>Bureau of Economic Analysis</a:t>
            </a:r>
          </a:p>
          <a:p>
            <a:pPr algn="ctr"/>
            <a:r>
              <a:rPr lang="en-US" altLang="en-US" sz="1600" i="1" dirty="0">
                <a:solidFill>
                  <a:schemeClr val="bg1"/>
                </a:solidFill>
                <a:latin typeface="Constantia" pitchFamily="18" charset="0"/>
              </a:rPr>
              <a:t>Washington, D.C.</a:t>
            </a:r>
          </a:p>
          <a:p>
            <a:pPr algn="ctr"/>
            <a:r>
              <a:rPr lang="en-US" altLang="en-US" sz="1600" dirty="0" smtClean="0">
                <a:solidFill>
                  <a:schemeClr val="bg1"/>
                </a:solidFill>
                <a:latin typeface="Constantia" pitchFamily="18" charset="0"/>
              </a:rPr>
              <a:t>January 26, 2016</a:t>
            </a:r>
            <a:endParaRPr lang="en-US" altLang="en-US" sz="1600" dirty="0">
              <a:solidFill>
                <a:schemeClr val="bg1"/>
              </a:solidFill>
              <a:latin typeface="Constantia"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9" name="Rectangle 11"/>
          <p:cNvSpPr>
            <a:spLocks noGrp="1" noChangeArrowheads="1"/>
          </p:cNvSpPr>
          <p:nvPr>
            <p:ph type="title"/>
          </p:nvPr>
        </p:nvSpPr>
        <p:spPr/>
        <p:txBody>
          <a:bodyPr/>
          <a:lstStyle/>
          <a:p>
            <a:r>
              <a:rPr lang="en-US" altLang="en-US" sz="2800" dirty="0" smtClean="0"/>
              <a:t>How does tourism and travel affect our balance of trade?</a:t>
            </a:r>
            <a:endParaRPr lang="en-US" altLang="en-US" sz="2800" dirty="0"/>
          </a:p>
        </p:txBody>
      </p:sp>
      <p:graphicFrame>
        <p:nvGraphicFramePr>
          <p:cNvPr id="4" name="Chart 3"/>
          <p:cNvGraphicFramePr>
            <a:graphicFrameLocks/>
          </p:cNvGraphicFramePr>
          <p:nvPr>
            <p:extLst>
              <p:ext uri="{D42A27DB-BD31-4B8C-83A1-F6EECF244321}">
                <p14:modId xmlns:p14="http://schemas.microsoft.com/office/powerpoint/2010/main" xmlns="" val="4221408153"/>
              </p:ext>
            </p:extLst>
          </p:nvPr>
        </p:nvGraphicFramePr>
        <p:xfrm>
          <a:off x="228600" y="1066799"/>
          <a:ext cx="8305800" cy="5097463"/>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 Box 13"/>
          <p:cNvSpPr txBox="1">
            <a:spLocks noChangeArrowheads="1"/>
          </p:cNvSpPr>
          <p:nvPr/>
        </p:nvSpPr>
        <p:spPr bwMode="auto">
          <a:xfrm>
            <a:off x="609600" y="6164263"/>
            <a:ext cx="53340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pPr>
            <a:r>
              <a:rPr lang="en-US" altLang="en-US" sz="1200" dirty="0">
                <a:solidFill>
                  <a:schemeClr val="tx1"/>
                </a:solidFill>
              </a:rPr>
              <a:t>U.S. Bureau of Economic Analysis</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bwMode="auto">
          <a:xfrm>
            <a:off x="7752039" y="6149767"/>
            <a:ext cx="1315761" cy="6320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Title 1"/>
          <p:cNvSpPr txBox="1">
            <a:spLocks/>
          </p:cNvSpPr>
          <p:nvPr/>
        </p:nvSpPr>
        <p:spPr>
          <a:xfrm>
            <a:off x="-228600" y="231431"/>
            <a:ext cx="9525000" cy="68296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dirty="0" smtClean="0">
                <a:solidFill>
                  <a:schemeClr val="bg1"/>
                </a:solidFill>
              </a:rPr>
              <a:t>How does the value of the U.S. </a:t>
            </a:r>
            <a:r>
              <a:rPr lang="en-US" sz="2800" dirty="0">
                <a:solidFill>
                  <a:schemeClr val="bg1"/>
                </a:solidFill>
              </a:rPr>
              <a:t>d</a:t>
            </a:r>
            <a:r>
              <a:rPr lang="en-US" sz="2800" dirty="0" smtClean="0">
                <a:solidFill>
                  <a:schemeClr val="bg1"/>
                </a:solidFill>
              </a:rPr>
              <a:t>ollar affect tourism?</a:t>
            </a:r>
            <a:endParaRPr lang="en-US" sz="2800" dirty="0">
              <a:solidFill>
                <a:schemeClr val="bg1"/>
              </a:solidFill>
            </a:endParaRPr>
          </a:p>
        </p:txBody>
      </p:sp>
      <p:sp>
        <p:nvSpPr>
          <p:cNvPr id="10" name="TextBox 1"/>
          <p:cNvSpPr txBox="1">
            <a:spLocks noChangeArrowheads="1"/>
          </p:cNvSpPr>
          <p:nvPr/>
        </p:nvSpPr>
        <p:spPr bwMode="auto">
          <a:xfrm>
            <a:off x="381000" y="6219562"/>
            <a:ext cx="2776722" cy="246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000" b="1">
                <a:solidFill>
                  <a:schemeClr val="bg1"/>
                </a:solidFill>
                <a:latin typeface="Arial" charset="0"/>
              </a:defRPr>
            </a:lvl1pPr>
            <a:lvl2pPr marL="742950" indent="-285750" eaLnBrk="0" hangingPunct="0">
              <a:defRPr sz="2000" b="1">
                <a:solidFill>
                  <a:schemeClr val="bg1"/>
                </a:solidFill>
                <a:latin typeface="Arial" charset="0"/>
              </a:defRPr>
            </a:lvl2pPr>
            <a:lvl3pPr marL="1143000" indent="-228600" eaLnBrk="0" hangingPunct="0">
              <a:defRPr sz="2000" b="1">
                <a:solidFill>
                  <a:schemeClr val="bg1"/>
                </a:solidFill>
                <a:latin typeface="Arial" charset="0"/>
              </a:defRPr>
            </a:lvl3pPr>
            <a:lvl4pPr marL="1600200" indent="-228600" eaLnBrk="0" hangingPunct="0">
              <a:defRPr sz="2000" b="1">
                <a:solidFill>
                  <a:schemeClr val="bg1"/>
                </a:solidFill>
                <a:latin typeface="Arial" charset="0"/>
              </a:defRPr>
            </a:lvl4pPr>
            <a:lvl5pPr marL="2057400" indent="-228600" eaLnBrk="0" hangingPunct="0">
              <a:defRPr sz="2000" b="1">
                <a:solidFill>
                  <a:schemeClr val="bg1"/>
                </a:solidFill>
                <a:latin typeface="Arial" charset="0"/>
              </a:defRPr>
            </a:lvl5pPr>
            <a:lvl6pPr marL="2514600" indent="-228600" algn="ctr" eaLnBrk="0" fontAlgn="base" hangingPunct="0">
              <a:spcBef>
                <a:spcPct val="20000"/>
              </a:spcBef>
              <a:spcAft>
                <a:spcPct val="0"/>
              </a:spcAft>
              <a:defRPr sz="2000" b="1">
                <a:solidFill>
                  <a:schemeClr val="bg1"/>
                </a:solidFill>
                <a:latin typeface="Arial" charset="0"/>
              </a:defRPr>
            </a:lvl6pPr>
            <a:lvl7pPr marL="2971800" indent="-228600" algn="ctr" eaLnBrk="0" fontAlgn="base" hangingPunct="0">
              <a:spcBef>
                <a:spcPct val="20000"/>
              </a:spcBef>
              <a:spcAft>
                <a:spcPct val="0"/>
              </a:spcAft>
              <a:defRPr sz="2000" b="1">
                <a:solidFill>
                  <a:schemeClr val="bg1"/>
                </a:solidFill>
                <a:latin typeface="Arial" charset="0"/>
              </a:defRPr>
            </a:lvl7pPr>
            <a:lvl8pPr marL="3429000" indent="-228600" algn="ctr" eaLnBrk="0" fontAlgn="base" hangingPunct="0">
              <a:spcBef>
                <a:spcPct val="20000"/>
              </a:spcBef>
              <a:spcAft>
                <a:spcPct val="0"/>
              </a:spcAft>
              <a:defRPr sz="2000" b="1">
                <a:solidFill>
                  <a:schemeClr val="bg1"/>
                </a:solidFill>
                <a:latin typeface="Arial" charset="0"/>
              </a:defRPr>
            </a:lvl8pPr>
            <a:lvl9pPr marL="3886200" indent="-228600" algn="ctr" eaLnBrk="0" fontAlgn="base" hangingPunct="0">
              <a:spcBef>
                <a:spcPct val="20000"/>
              </a:spcBef>
              <a:spcAft>
                <a:spcPct val="0"/>
              </a:spcAft>
              <a:defRPr sz="2000" b="1">
                <a:solidFill>
                  <a:schemeClr val="bg1"/>
                </a:solidFill>
                <a:latin typeface="Arial" charset="0"/>
              </a:defRPr>
            </a:lvl9pPr>
          </a:lstStyle>
          <a:p>
            <a:pPr eaLnBrk="1" hangingPunct="1"/>
            <a:r>
              <a:rPr lang="en-US" sz="1000" b="0" dirty="0" smtClean="0">
                <a:solidFill>
                  <a:schemeClr val="tx1"/>
                </a:solidFill>
                <a:latin typeface="Calibri" pitchFamily="34" charset="0"/>
                <a:cs typeface="Calibri" pitchFamily="34" charset="0"/>
              </a:rPr>
              <a:t>Source: </a:t>
            </a:r>
            <a:r>
              <a:rPr lang="en-US" sz="1000" b="0" dirty="0">
                <a:solidFill>
                  <a:schemeClr val="tx1"/>
                </a:solidFill>
                <a:latin typeface="Calibri" pitchFamily="34" charset="0"/>
                <a:cs typeface="Calibri" pitchFamily="34" charset="0"/>
              </a:rPr>
              <a:t>Federal Reserve Bank of St. </a:t>
            </a:r>
            <a:r>
              <a:rPr lang="en-US" sz="1000" b="0" dirty="0" smtClean="0">
                <a:solidFill>
                  <a:schemeClr val="tx1"/>
                </a:solidFill>
                <a:latin typeface="Calibri" pitchFamily="34" charset="0"/>
                <a:cs typeface="Calibri" pitchFamily="34" charset="0"/>
              </a:rPr>
              <a:t>Louis and BEA</a:t>
            </a:r>
            <a:endParaRPr lang="en-US" sz="1000" b="0" i="1" dirty="0">
              <a:solidFill>
                <a:schemeClr val="tx1"/>
              </a:solidFill>
              <a:latin typeface="Calibri" pitchFamily="34" charset="0"/>
              <a:cs typeface="Calibri" pitchFamily="34" charset="0"/>
            </a:endParaRPr>
          </a:p>
        </p:txBody>
      </p:sp>
      <p:sp>
        <p:nvSpPr>
          <p:cNvPr id="15" name="TextBox 14"/>
          <p:cNvSpPr txBox="1"/>
          <p:nvPr/>
        </p:nvSpPr>
        <p:spPr>
          <a:xfrm>
            <a:off x="5344180" y="2791840"/>
            <a:ext cx="2113239" cy="369332"/>
          </a:xfrm>
          <a:prstGeom prst="rect">
            <a:avLst/>
          </a:prstGeom>
          <a:noFill/>
        </p:spPr>
        <p:txBody>
          <a:bodyPr wrap="square" rtlCol="0">
            <a:spAutoFit/>
          </a:bodyPr>
          <a:lstStyle/>
          <a:p>
            <a:endParaRPr lang="en-US" dirty="0"/>
          </a:p>
        </p:txBody>
      </p:sp>
      <p:graphicFrame>
        <p:nvGraphicFramePr>
          <p:cNvPr id="16" name="Chart 15"/>
          <p:cNvGraphicFramePr>
            <a:graphicFrameLocks/>
          </p:cNvGraphicFramePr>
          <p:nvPr>
            <p:extLst>
              <p:ext uri="{D42A27DB-BD31-4B8C-83A1-F6EECF244321}">
                <p14:modId xmlns:p14="http://schemas.microsoft.com/office/powerpoint/2010/main" xmlns="" val="4016706448"/>
              </p:ext>
            </p:extLst>
          </p:nvPr>
        </p:nvGraphicFramePr>
        <p:xfrm>
          <a:off x="-41275" y="990600"/>
          <a:ext cx="9226550" cy="521335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xmlns="" val="130845855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r>
              <a:rPr lang="en-US" altLang="en-US" sz="2800"/>
              <a:t>How many people work in travel and tourism?</a:t>
            </a:r>
          </a:p>
        </p:txBody>
      </p:sp>
      <p:sp>
        <p:nvSpPr>
          <p:cNvPr id="26627" name="Rectangle 3"/>
          <p:cNvSpPr>
            <a:spLocks noGrp="1" noChangeArrowheads="1"/>
          </p:cNvSpPr>
          <p:nvPr>
            <p:ph idx="1"/>
          </p:nvPr>
        </p:nvSpPr>
        <p:spPr>
          <a:xfrm>
            <a:off x="457200" y="1600200"/>
            <a:ext cx="8229600" cy="2743200"/>
          </a:xfrm>
        </p:spPr>
        <p:txBody>
          <a:bodyPr/>
          <a:lstStyle/>
          <a:p>
            <a:pPr>
              <a:lnSpc>
                <a:spcPct val="90000"/>
              </a:lnSpc>
            </a:pPr>
            <a:r>
              <a:rPr lang="en-US" altLang="en-US" sz="3200" dirty="0"/>
              <a:t>In </a:t>
            </a:r>
            <a:r>
              <a:rPr lang="en-US" altLang="en-US" sz="3200" dirty="0" smtClean="0"/>
              <a:t>2014, 7.9 million </a:t>
            </a:r>
            <a:r>
              <a:rPr lang="en-US" altLang="en-US" sz="3200" dirty="0"/>
              <a:t>persons worked in travel and tourism</a:t>
            </a:r>
          </a:p>
          <a:p>
            <a:pPr lvl="1">
              <a:lnSpc>
                <a:spcPct val="115000"/>
              </a:lnSpc>
            </a:pPr>
            <a:r>
              <a:rPr lang="en-US" altLang="en-US" sz="2800" dirty="0" smtClean="0"/>
              <a:t>5.5 </a:t>
            </a:r>
            <a:r>
              <a:rPr lang="en-US" altLang="en-US" sz="2800" dirty="0"/>
              <a:t>million directly (airline pilots, hotel staff…)</a:t>
            </a:r>
          </a:p>
          <a:p>
            <a:pPr lvl="1">
              <a:lnSpc>
                <a:spcPct val="115000"/>
              </a:lnSpc>
            </a:pPr>
            <a:r>
              <a:rPr lang="en-US" altLang="en-US" sz="2800" dirty="0" smtClean="0"/>
              <a:t>2.4 </a:t>
            </a:r>
            <a:r>
              <a:rPr lang="en-US" altLang="en-US" sz="2800" dirty="0"/>
              <a:t>million indirectly (airline caterers, hotel toiletry manufacturers…)</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r>
              <a:rPr lang="en-US" altLang="en-US" sz="2800" dirty="0"/>
              <a:t>Results from our latest release, </a:t>
            </a:r>
            <a:r>
              <a:rPr lang="en-US" altLang="en-US" sz="2800" dirty="0" smtClean="0"/>
              <a:t>2015 third </a:t>
            </a:r>
            <a:r>
              <a:rPr lang="en-US" altLang="en-US" sz="2800" dirty="0"/>
              <a:t>quarter</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3571323515"/>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r>
              <a:rPr lang="en-US" altLang="en-US"/>
              <a:t>Who makes use of these data?</a:t>
            </a:r>
          </a:p>
        </p:txBody>
      </p:sp>
      <p:sp>
        <p:nvSpPr>
          <p:cNvPr id="29699" name="Rectangle 3"/>
          <p:cNvSpPr>
            <a:spLocks noGrp="1" noChangeArrowheads="1"/>
          </p:cNvSpPr>
          <p:nvPr>
            <p:ph idx="1"/>
          </p:nvPr>
        </p:nvSpPr>
        <p:spPr/>
        <p:txBody>
          <a:bodyPr/>
          <a:lstStyle/>
          <a:p>
            <a:r>
              <a:rPr lang="en-US" altLang="en-US"/>
              <a:t>Data users</a:t>
            </a:r>
          </a:p>
          <a:p>
            <a:pPr lvl="1"/>
            <a:r>
              <a:rPr lang="en-US" altLang="en-US"/>
              <a:t>Over 1,400 subscribers to the account</a:t>
            </a:r>
          </a:p>
          <a:p>
            <a:pPr lvl="1"/>
            <a:r>
              <a:rPr lang="en-US" altLang="en-US"/>
              <a:t>Trade journals use our releases as the basis for articles</a:t>
            </a:r>
          </a:p>
          <a:p>
            <a:pPr lvl="1"/>
            <a:r>
              <a:rPr lang="en-US" altLang="en-US"/>
              <a:t>The Congressional Travel and Tourism Caucus</a:t>
            </a:r>
          </a:p>
          <a:p>
            <a:pPr lvl="1"/>
            <a:r>
              <a:rPr lang="en-US" altLang="en-US"/>
              <a:t>The Secretary of Commerce</a:t>
            </a:r>
          </a:p>
          <a:p>
            <a:r>
              <a:rPr lang="en-US" altLang="en-US"/>
              <a:t>What they do with the results</a:t>
            </a:r>
          </a:p>
          <a:p>
            <a:pPr lvl="1"/>
            <a:r>
              <a:rPr lang="en-US" altLang="en-US"/>
              <a:t>Guide policy discussions and legislation</a:t>
            </a:r>
          </a:p>
          <a:p>
            <a:pPr lvl="1"/>
            <a:r>
              <a:rPr lang="en-US" altLang="en-US"/>
              <a:t>Compare a local area’s tourism to the nation’s</a:t>
            </a:r>
          </a:p>
          <a:p>
            <a:pPr lvl="1"/>
            <a:r>
              <a:rPr lang="en-US" altLang="en-US"/>
              <a:t>Track employment in this sector</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bwMode="auto">
          <a:xfrm>
            <a:off x="7752039" y="6149767"/>
            <a:ext cx="1315761" cy="6320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TextBox 1"/>
          <p:cNvSpPr txBox="1">
            <a:spLocks noChangeArrowheads="1"/>
          </p:cNvSpPr>
          <p:nvPr/>
        </p:nvSpPr>
        <p:spPr bwMode="auto">
          <a:xfrm>
            <a:off x="381001" y="6184941"/>
            <a:ext cx="2179342" cy="246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000" b="1">
                <a:solidFill>
                  <a:schemeClr val="bg1"/>
                </a:solidFill>
                <a:latin typeface="Arial" charset="0"/>
              </a:defRPr>
            </a:lvl1pPr>
            <a:lvl2pPr marL="742950" indent="-285750" eaLnBrk="0" hangingPunct="0">
              <a:defRPr sz="2000" b="1">
                <a:solidFill>
                  <a:schemeClr val="bg1"/>
                </a:solidFill>
                <a:latin typeface="Arial" charset="0"/>
              </a:defRPr>
            </a:lvl2pPr>
            <a:lvl3pPr marL="1143000" indent="-228600" eaLnBrk="0" hangingPunct="0">
              <a:defRPr sz="2000" b="1">
                <a:solidFill>
                  <a:schemeClr val="bg1"/>
                </a:solidFill>
                <a:latin typeface="Arial" charset="0"/>
              </a:defRPr>
            </a:lvl3pPr>
            <a:lvl4pPr marL="1600200" indent="-228600" eaLnBrk="0" hangingPunct="0">
              <a:defRPr sz="2000" b="1">
                <a:solidFill>
                  <a:schemeClr val="bg1"/>
                </a:solidFill>
                <a:latin typeface="Arial" charset="0"/>
              </a:defRPr>
            </a:lvl4pPr>
            <a:lvl5pPr marL="2057400" indent="-228600" eaLnBrk="0" hangingPunct="0">
              <a:defRPr sz="2000" b="1">
                <a:solidFill>
                  <a:schemeClr val="bg1"/>
                </a:solidFill>
                <a:latin typeface="Arial" charset="0"/>
              </a:defRPr>
            </a:lvl5pPr>
            <a:lvl6pPr marL="2514600" indent="-228600" algn="ctr" eaLnBrk="0" fontAlgn="base" hangingPunct="0">
              <a:spcBef>
                <a:spcPct val="20000"/>
              </a:spcBef>
              <a:spcAft>
                <a:spcPct val="0"/>
              </a:spcAft>
              <a:defRPr sz="2000" b="1">
                <a:solidFill>
                  <a:schemeClr val="bg1"/>
                </a:solidFill>
                <a:latin typeface="Arial" charset="0"/>
              </a:defRPr>
            </a:lvl6pPr>
            <a:lvl7pPr marL="2971800" indent="-228600" algn="ctr" eaLnBrk="0" fontAlgn="base" hangingPunct="0">
              <a:spcBef>
                <a:spcPct val="20000"/>
              </a:spcBef>
              <a:spcAft>
                <a:spcPct val="0"/>
              </a:spcAft>
              <a:defRPr sz="2000" b="1">
                <a:solidFill>
                  <a:schemeClr val="bg1"/>
                </a:solidFill>
                <a:latin typeface="Arial" charset="0"/>
              </a:defRPr>
            </a:lvl7pPr>
            <a:lvl8pPr marL="3429000" indent="-228600" algn="ctr" eaLnBrk="0" fontAlgn="base" hangingPunct="0">
              <a:spcBef>
                <a:spcPct val="20000"/>
              </a:spcBef>
              <a:spcAft>
                <a:spcPct val="0"/>
              </a:spcAft>
              <a:defRPr sz="2000" b="1">
                <a:solidFill>
                  <a:schemeClr val="bg1"/>
                </a:solidFill>
                <a:latin typeface="Arial" charset="0"/>
              </a:defRPr>
            </a:lvl8pPr>
            <a:lvl9pPr marL="3886200" indent="-228600" algn="ctr" eaLnBrk="0" fontAlgn="base" hangingPunct="0">
              <a:spcBef>
                <a:spcPct val="20000"/>
              </a:spcBef>
              <a:spcAft>
                <a:spcPct val="0"/>
              </a:spcAft>
              <a:defRPr sz="2000" b="1">
                <a:solidFill>
                  <a:schemeClr val="bg1"/>
                </a:solidFill>
                <a:latin typeface="Arial" charset="0"/>
              </a:defRPr>
            </a:lvl9pPr>
          </a:lstStyle>
          <a:p>
            <a:pPr algn="l" eaLnBrk="1" hangingPunct="1"/>
            <a:r>
              <a:rPr lang="en-US" sz="1000" b="0" dirty="0" smtClean="0">
                <a:solidFill>
                  <a:schemeClr val="tx1"/>
                </a:solidFill>
                <a:latin typeface="Calibri" pitchFamily="34" charset="0"/>
                <a:cs typeface="Calibri" pitchFamily="34" charset="0"/>
              </a:rPr>
              <a:t>U.S. Bureau of Economic Analysis</a:t>
            </a:r>
            <a:endParaRPr lang="en-US" sz="1000" b="0" i="1" dirty="0">
              <a:solidFill>
                <a:schemeClr val="tx1"/>
              </a:solidFill>
              <a:latin typeface="Calibri" pitchFamily="34" charset="0"/>
              <a:cs typeface="Calibri" pitchFamily="34" charset="0"/>
            </a:endParaRPr>
          </a:p>
        </p:txBody>
      </p:sp>
      <p:sp>
        <p:nvSpPr>
          <p:cNvPr id="4" name="Title 3"/>
          <p:cNvSpPr>
            <a:spLocks noGrp="1"/>
          </p:cNvSpPr>
          <p:nvPr>
            <p:ph type="title"/>
          </p:nvPr>
        </p:nvSpPr>
        <p:spPr>
          <a:xfrm>
            <a:off x="457200" y="96222"/>
            <a:ext cx="8229600" cy="1143000"/>
          </a:xfrm>
        </p:spPr>
        <p:txBody>
          <a:bodyPr>
            <a:normAutofit/>
          </a:bodyPr>
          <a:lstStyle/>
          <a:p>
            <a:r>
              <a:rPr lang="en-US" dirty="0" smtClean="0"/>
              <a:t>Where are the tourism jobs?</a:t>
            </a:r>
            <a:endParaRPr lang="en-US" dirty="0"/>
          </a:p>
        </p:txBody>
      </p:sp>
      <p:sp>
        <p:nvSpPr>
          <p:cNvPr id="8" name="Footer Placeholder 7"/>
          <p:cNvSpPr>
            <a:spLocks noGrp="1"/>
          </p:cNvSpPr>
          <p:nvPr>
            <p:ph type="ftr" sz="quarter" idx="4294967295"/>
          </p:nvPr>
        </p:nvSpPr>
        <p:spPr>
          <a:xfrm>
            <a:off x="0" y="6356350"/>
            <a:ext cx="2895600" cy="365125"/>
          </a:xfrm>
          <a:prstGeom prst="rect">
            <a:avLst/>
          </a:prstGeom>
        </p:spPr>
        <p:txBody>
          <a:bodyPr/>
          <a:lstStyle/>
          <a:p>
            <a:r>
              <a:rPr lang="en-US" sz="1400" b="1" dirty="0" smtClean="0">
                <a:solidFill>
                  <a:schemeClr val="tx1"/>
                </a:solidFill>
              </a:rPr>
              <a:t>7</a:t>
            </a:r>
            <a:endParaRPr lang="en-US" sz="1400" b="1" dirty="0">
              <a:solidFill>
                <a:schemeClr val="tx1"/>
              </a:solidFill>
            </a:endParaRPr>
          </a:p>
        </p:txBody>
      </p:sp>
      <p:graphicFrame>
        <p:nvGraphicFramePr>
          <p:cNvPr id="12" name="Chart 11"/>
          <p:cNvGraphicFramePr>
            <a:graphicFrameLocks/>
          </p:cNvGraphicFramePr>
          <p:nvPr>
            <p:extLst>
              <p:ext uri="{D42A27DB-BD31-4B8C-83A1-F6EECF244321}">
                <p14:modId xmlns:p14="http://schemas.microsoft.com/office/powerpoint/2010/main" xmlns="" val="1844800273"/>
              </p:ext>
            </p:extLst>
          </p:nvPr>
        </p:nvGraphicFramePr>
        <p:xfrm>
          <a:off x="0" y="914400"/>
          <a:ext cx="8458200" cy="523536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xmlns="" val="367599930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Notes</a:t>
            </a:r>
            <a:br>
              <a:rPr lang="en-US" dirty="0" smtClean="0"/>
            </a:br>
            <a:endParaRPr lang="en-US" dirty="0"/>
          </a:p>
        </p:txBody>
      </p:sp>
      <p:sp>
        <p:nvSpPr>
          <p:cNvPr id="3" name="Rectangle 2"/>
          <p:cNvSpPr/>
          <p:nvPr/>
        </p:nvSpPr>
        <p:spPr>
          <a:xfrm>
            <a:off x="548684" y="1234464"/>
            <a:ext cx="4572000" cy="1015663"/>
          </a:xfrm>
          <a:prstGeom prst="rect">
            <a:avLst/>
          </a:prstGeom>
        </p:spPr>
        <p:txBody>
          <a:bodyPr>
            <a:spAutoFit/>
          </a:bodyPr>
          <a:lstStyle/>
          <a:p>
            <a:r>
              <a:rPr lang="en-US" sz="1200" dirty="0" smtClean="0"/>
              <a:t>In </a:t>
            </a:r>
            <a:r>
              <a:rPr lang="en-US" sz="1200" dirty="0"/>
              <a:t>2014, total output consisted of $913.1 billion in direct tourism output and $662.6 billion in indirect tourism output. The 1.73 ratio of total output to direct output </a:t>
            </a:r>
            <a:r>
              <a:rPr lang="en-US" sz="1200" dirty="0" smtClean="0"/>
              <a:t> </a:t>
            </a:r>
            <a:r>
              <a:rPr lang="en-US" sz="1200" dirty="0"/>
              <a:t>in 2014 means that every dollar of direct tourism output required an additional 73 cents of </a:t>
            </a:r>
            <a:r>
              <a:rPr lang="en-US" sz="1200" i="1" dirty="0"/>
              <a:t>indirect </a:t>
            </a:r>
            <a:r>
              <a:rPr lang="en-US" sz="1200" dirty="0"/>
              <a:t>tourism output (chart 3) </a:t>
            </a:r>
          </a:p>
        </p:txBody>
      </p:sp>
      <p:sp>
        <p:nvSpPr>
          <p:cNvPr id="4" name="Rectangle 3"/>
          <p:cNvSpPr/>
          <p:nvPr/>
        </p:nvSpPr>
        <p:spPr>
          <a:xfrm>
            <a:off x="548684" y="2459504"/>
            <a:ext cx="4572000" cy="1754326"/>
          </a:xfrm>
          <a:prstGeom prst="rect">
            <a:avLst/>
          </a:prstGeom>
        </p:spPr>
        <p:txBody>
          <a:bodyPr>
            <a:spAutoFit/>
          </a:bodyPr>
          <a:lstStyle/>
          <a:p>
            <a:r>
              <a:rPr lang="en-US" sz="1200" b="1" dirty="0"/>
              <a:t>Internal travel and tourism. </a:t>
            </a:r>
            <a:r>
              <a:rPr lang="en-US" sz="1200" dirty="0"/>
              <a:t>This consists of travel and tourism within the borders of the United States—the sum of domestic activity and inbound activity.</a:t>
            </a:r>
            <a:r>
              <a:rPr lang="en-US" sz="1200" baseline="30000" dirty="0"/>
              <a:t>4 </a:t>
            </a:r>
            <a:r>
              <a:rPr lang="en-US" sz="1200" baseline="30000" dirty="0" smtClean="0"/>
              <a:t>   4/</a:t>
            </a:r>
            <a:r>
              <a:rPr lang="en-US" sz="1200" dirty="0" smtClean="0"/>
              <a:t>As </a:t>
            </a:r>
            <a:r>
              <a:rPr lang="en-US" sz="1200" dirty="0"/>
              <a:t>a component of internal tourism, the calculation of inbound tourism is modified to exclude all expenditures on international transportation, whether purchased from foreign or U.S. providers, so that equally defined expenditures by U.S. residents traveling within the United States (domestic tourism) and by nonresidents traveling within the United States (inbound tourism) can be compared. </a:t>
            </a:r>
          </a:p>
        </p:txBody>
      </p:sp>
    </p:spTree>
    <p:extLst>
      <p:ext uri="{BB962C8B-B14F-4D97-AF65-F5344CB8AC3E}">
        <p14:creationId xmlns:p14="http://schemas.microsoft.com/office/powerpoint/2010/main" xmlns="" val="26171457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r>
              <a:rPr lang="en-US" altLang="en-US" dirty="0"/>
              <a:t>What does the </a:t>
            </a:r>
            <a:r>
              <a:rPr lang="en-US" altLang="en-US" dirty="0" smtClean="0"/>
              <a:t>Travel and Tourism Satellite Account (TTSA) </a:t>
            </a:r>
            <a:r>
              <a:rPr lang="en-US" altLang="en-US" dirty="0"/>
              <a:t>provide?</a:t>
            </a:r>
          </a:p>
        </p:txBody>
      </p:sp>
      <p:sp>
        <p:nvSpPr>
          <p:cNvPr id="4099" name="Rectangle 3"/>
          <p:cNvSpPr>
            <a:spLocks noGrp="1" noChangeArrowheads="1"/>
          </p:cNvSpPr>
          <p:nvPr>
            <p:ph idx="1"/>
          </p:nvPr>
        </p:nvSpPr>
        <p:spPr/>
        <p:txBody>
          <a:bodyPr/>
          <a:lstStyle/>
          <a:p>
            <a:r>
              <a:rPr lang="en-US" altLang="en-US" dirty="0" smtClean="0"/>
              <a:t>Quantifies </a:t>
            </a:r>
            <a:r>
              <a:rPr lang="en-US" altLang="en-US" dirty="0"/>
              <a:t>the impact of travel and tourism activity on the economy</a:t>
            </a:r>
          </a:p>
          <a:p>
            <a:endParaRPr lang="en-US" altLang="en-US" b="1" dirty="0"/>
          </a:p>
          <a:p>
            <a:r>
              <a:rPr lang="en-US" altLang="en-US" dirty="0"/>
              <a:t>Compares travel spending by households, business and government</a:t>
            </a:r>
          </a:p>
          <a:p>
            <a:endParaRPr lang="en-US" altLang="en-US" dirty="0"/>
          </a:p>
          <a:p>
            <a:r>
              <a:rPr lang="en-US" altLang="en-US" dirty="0"/>
              <a:t>Tracks the value of tourism exports (inbound tourism) and imports (outbound tourism)</a:t>
            </a:r>
          </a:p>
          <a:p>
            <a:endParaRPr lang="en-US" altLang="en-US" dirty="0"/>
          </a:p>
          <a:p>
            <a:r>
              <a:rPr lang="en-US" altLang="en-US" dirty="0"/>
              <a:t>Measures the contribution of tourism to </a:t>
            </a:r>
            <a:r>
              <a:rPr lang="en-US" altLang="en-US" dirty="0" smtClean="0"/>
              <a:t>GDP</a:t>
            </a:r>
            <a:endParaRPr lang="en-US" alt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p:cNvSpPr txBox="1">
            <a:spLocks noChangeArrowheads="1"/>
          </p:cNvSpPr>
          <p:nvPr/>
        </p:nvSpPr>
        <p:spPr bwMode="auto">
          <a:xfrm>
            <a:off x="223982" y="1295400"/>
            <a:ext cx="8458200" cy="48307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lgn="ctr" rtl="0" fontAlgn="base">
              <a:spcBef>
                <a:spcPct val="20000"/>
              </a:spcBef>
              <a:spcAft>
                <a:spcPct val="0"/>
              </a:spcAft>
              <a:buClr>
                <a:srgbClr val="F5CA69"/>
              </a:buClr>
              <a:buFont typeface="Wingdings" pitchFamily="2" charset="2"/>
              <a:buNone/>
              <a:defRPr sz="2400">
                <a:solidFill>
                  <a:srgbClr val="00267F"/>
                </a:solidFill>
                <a:latin typeface="+mn-lt"/>
                <a:ea typeface="+mn-ea"/>
                <a:cs typeface="+mn-cs"/>
              </a:defRPr>
            </a:lvl1pPr>
            <a:lvl2pPr marL="457200" indent="0" algn="ctr" rtl="0" fontAlgn="base">
              <a:lnSpc>
                <a:spcPct val="125000"/>
              </a:lnSpc>
              <a:spcBef>
                <a:spcPct val="20000"/>
              </a:spcBef>
              <a:spcAft>
                <a:spcPct val="0"/>
              </a:spcAft>
              <a:buFont typeface="Wingdings" pitchFamily="2" charset="2"/>
              <a:buNone/>
              <a:defRPr sz="2200">
                <a:solidFill>
                  <a:srgbClr val="00267F"/>
                </a:solidFill>
                <a:latin typeface="+mn-lt"/>
              </a:defRPr>
            </a:lvl2pPr>
            <a:lvl3pPr marL="914400" indent="0" algn="ctr" rtl="0" fontAlgn="base">
              <a:lnSpc>
                <a:spcPct val="125000"/>
              </a:lnSpc>
              <a:spcBef>
                <a:spcPct val="20000"/>
              </a:spcBef>
              <a:spcAft>
                <a:spcPct val="0"/>
              </a:spcAft>
              <a:buFont typeface="Wingdings" pitchFamily="2" charset="2"/>
              <a:buNone/>
              <a:defRPr>
                <a:solidFill>
                  <a:srgbClr val="00267F"/>
                </a:solidFill>
                <a:latin typeface="+mn-lt"/>
              </a:defRPr>
            </a:lvl3pPr>
            <a:lvl4pPr marL="1371600" indent="0" algn="ctr" rtl="0" fontAlgn="base">
              <a:lnSpc>
                <a:spcPct val="125000"/>
              </a:lnSpc>
              <a:spcBef>
                <a:spcPct val="20000"/>
              </a:spcBef>
              <a:spcAft>
                <a:spcPct val="0"/>
              </a:spcAft>
              <a:buFont typeface="Wingdings" pitchFamily="2" charset="2"/>
              <a:buNone/>
              <a:defRPr sz="1600">
                <a:solidFill>
                  <a:srgbClr val="00267F"/>
                </a:solidFill>
                <a:latin typeface="+mn-lt"/>
              </a:defRPr>
            </a:lvl4pPr>
            <a:lvl5pPr marL="1828800" indent="0" algn="ctr" rtl="0" fontAlgn="base">
              <a:lnSpc>
                <a:spcPct val="125000"/>
              </a:lnSpc>
              <a:spcBef>
                <a:spcPct val="20000"/>
              </a:spcBef>
              <a:spcAft>
                <a:spcPct val="0"/>
              </a:spcAft>
              <a:buFont typeface="Wingdings" pitchFamily="2" charset="2"/>
              <a:buNone/>
              <a:defRPr sz="1200">
                <a:solidFill>
                  <a:srgbClr val="00267F"/>
                </a:solidFill>
                <a:latin typeface="+mn-lt"/>
              </a:defRPr>
            </a:lvl5pPr>
            <a:lvl6pPr marL="2286000" indent="0" algn="ctr" rtl="0" fontAlgn="base">
              <a:lnSpc>
                <a:spcPct val="125000"/>
              </a:lnSpc>
              <a:spcBef>
                <a:spcPct val="20000"/>
              </a:spcBef>
              <a:spcAft>
                <a:spcPct val="0"/>
              </a:spcAft>
              <a:buFont typeface="Wingdings" pitchFamily="2" charset="2"/>
              <a:buNone/>
              <a:defRPr sz="1200">
                <a:solidFill>
                  <a:srgbClr val="00267F"/>
                </a:solidFill>
                <a:latin typeface="+mn-lt"/>
              </a:defRPr>
            </a:lvl6pPr>
            <a:lvl7pPr marL="2743200" indent="0" algn="ctr" rtl="0" fontAlgn="base">
              <a:lnSpc>
                <a:spcPct val="125000"/>
              </a:lnSpc>
              <a:spcBef>
                <a:spcPct val="20000"/>
              </a:spcBef>
              <a:spcAft>
                <a:spcPct val="0"/>
              </a:spcAft>
              <a:buFont typeface="Wingdings" pitchFamily="2" charset="2"/>
              <a:buNone/>
              <a:defRPr sz="1200">
                <a:solidFill>
                  <a:srgbClr val="00267F"/>
                </a:solidFill>
                <a:latin typeface="+mn-lt"/>
              </a:defRPr>
            </a:lvl7pPr>
            <a:lvl8pPr marL="3200400" indent="0" algn="ctr" rtl="0" fontAlgn="base">
              <a:lnSpc>
                <a:spcPct val="125000"/>
              </a:lnSpc>
              <a:spcBef>
                <a:spcPct val="20000"/>
              </a:spcBef>
              <a:spcAft>
                <a:spcPct val="0"/>
              </a:spcAft>
              <a:buFont typeface="Wingdings" pitchFamily="2" charset="2"/>
              <a:buNone/>
              <a:defRPr sz="1200">
                <a:solidFill>
                  <a:srgbClr val="00267F"/>
                </a:solidFill>
                <a:latin typeface="+mn-lt"/>
              </a:defRPr>
            </a:lvl8pPr>
            <a:lvl9pPr marL="3657600" indent="0" algn="ctr" rtl="0" fontAlgn="base">
              <a:lnSpc>
                <a:spcPct val="125000"/>
              </a:lnSpc>
              <a:spcBef>
                <a:spcPct val="20000"/>
              </a:spcBef>
              <a:spcAft>
                <a:spcPct val="0"/>
              </a:spcAft>
              <a:buFont typeface="Wingdings" pitchFamily="2" charset="2"/>
              <a:buNone/>
              <a:defRPr sz="1200">
                <a:solidFill>
                  <a:srgbClr val="00267F"/>
                </a:solidFill>
                <a:latin typeface="+mn-lt"/>
              </a:defRPr>
            </a:lvl9pPr>
          </a:lstStyle>
          <a:p>
            <a:pPr marL="342900" indent="-342900" algn="l">
              <a:spcBef>
                <a:spcPts val="0"/>
              </a:spcBef>
              <a:buFont typeface="Wingdings" panose="05000000000000000000" pitchFamily="2" charset="2"/>
              <a:buChar char="§"/>
            </a:pPr>
            <a:endParaRPr lang="en-US" altLang="en-US" kern="0" dirty="0" smtClean="0"/>
          </a:p>
          <a:p>
            <a:pPr marL="342900" indent="-342900" algn="l">
              <a:spcBef>
                <a:spcPts val="0"/>
              </a:spcBef>
              <a:buFont typeface="Wingdings" panose="05000000000000000000" pitchFamily="2" charset="2"/>
              <a:buChar char="§"/>
            </a:pPr>
            <a:r>
              <a:rPr lang="en-US" altLang="en-US" kern="0" dirty="0" smtClean="0"/>
              <a:t>Quarterly estimates are released online </a:t>
            </a:r>
            <a:r>
              <a:rPr lang="en-US" altLang="en-US" kern="0" dirty="0"/>
              <a:t>at U.S. Bureau of Economic Analysis (BEA)</a:t>
            </a:r>
          </a:p>
          <a:p>
            <a:pPr algn="l">
              <a:spcBef>
                <a:spcPts val="1200"/>
              </a:spcBef>
            </a:pPr>
            <a:r>
              <a:rPr lang="en-US" altLang="en-US" kern="0" dirty="0"/>
              <a:t>	Check the release schedule for </a:t>
            </a:r>
            <a:r>
              <a:rPr lang="en-US" altLang="en-US" kern="0" dirty="0" smtClean="0"/>
              <a:t>dates!</a:t>
            </a:r>
          </a:p>
          <a:p>
            <a:pPr marL="800100" lvl="1" indent="-342900" algn="l">
              <a:spcBef>
                <a:spcPts val="1200"/>
              </a:spcBef>
              <a:buFont typeface="Wingdings" panose="05000000000000000000" pitchFamily="2" charset="2"/>
              <a:buChar char="Ø"/>
            </a:pPr>
            <a:r>
              <a:rPr lang="en-US" altLang="en-US" kern="0" dirty="0" smtClean="0">
                <a:solidFill>
                  <a:schemeClr val="accent2"/>
                </a:solidFill>
                <a:hlinkClick r:id="rId4"/>
              </a:rPr>
              <a:t>BEA 2016 News Release Schedule</a:t>
            </a:r>
            <a:endParaRPr lang="en-US" altLang="en-US" kern="0" dirty="0">
              <a:solidFill>
                <a:schemeClr val="accent2"/>
              </a:solidFill>
            </a:endParaRPr>
          </a:p>
          <a:p>
            <a:pPr marL="342900" indent="-342900" algn="l">
              <a:buFont typeface="Wingdings" panose="05000000000000000000" pitchFamily="2" charset="2"/>
              <a:buChar char="§"/>
            </a:pPr>
            <a:endParaRPr lang="en-US" altLang="en-US" kern="0" dirty="0" smtClean="0"/>
          </a:p>
          <a:p>
            <a:pPr marL="342900" indent="-342900" algn="l">
              <a:buFont typeface="Wingdings" panose="05000000000000000000" pitchFamily="2" charset="2"/>
              <a:buChar char="§"/>
            </a:pPr>
            <a:r>
              <a:rPr lang="en-US" altLang="en-US" kern="0" dirty="0" smtClean="0"/>
              <a:t>Annual estimates  are released in the </a:t>
            </a:r>
            <a:r>
              <a:rPr lang="en-US" i="1" dirty="0"/>
              <a:t>Survey of Current </a:t>
            </a:r>
            <a:r>
              <a:rPr lang="en-US" i="1" dirty="0" smtClean="0"/>
              <a:t>Business</a:t>
            </a:r>
          </a:p>
          <a:p>
            <a:pPr marL="800100" lvl="2" indent="-342900" algn="l">
              <a:lnSpc>
                <a:spcPct val="100000"/>
              </a:lnSpc>
              <a:buClr>
                <a:schemeClr val="accent2"/>
              </a:buClr>
              <a:buFont typeface="Wingdings" panose="05000000000000000000" pitchFamily="2" charset="2"/>
              <a:buChar char="Ø"/>
            </a:pPr>
            <a:r>
              <a:rPr lang="en-US" altLang="en-US" kern="0" dirty="0" smtClean="0">
                <a:solidFill>
                  <a:schemeClr val="accent2"/>
                </a:solidFill>
                <a:hlinkClick r:id="rId5"/>
              </a:rPr>
              <a:t>U.S. travel and Tourism Satellite Accounts</a:t>
            </a:r>
            <a:endParaRPr lang="en-US" altLang="en-US" kern="0" dirty="0">
              <a:solidFill>
                <a:schemeClr val="accent2"/>
              </a:solidFill>
            </a:endParaRPr>
          </a:p>
          <a:p>
            <a:pPr marL="342900" indent="-342900" algn="l">
              <a:buFont typeface="Wingdings" panose="05000000000000000000" pitchFamily="2" charset="2"/>
              <a:buChar char="§"/>
            </a:pPr>
            <a:endParaRPr lang="en-US" i="1" dirty="0" smtClean="0">
              <a:hlinkClick r:id="rId6"/>
            </a:endParaRPr>
          </a:p>
          <a:p>
            <a:pPr algn="l"/>
            <a:endParaRPr lang="en-US" altLang="en-US" kern="0" dirty="0"/>
          </a:p>
          <a:p>
            <a:pPr algn="l"/>
            <a:endParaRPr lang="en-US" altLang="en-US" kern="0" dirty="0" smtClean="0"/>
          </a:p>
          <a:p>
            <a:pPr algn="l"/>
            <a:endParaRPr lang="en-US" altLang="en-US" b="1" kern="0" dirty="0" smtClean="0"/>
          </a:p>
        </p:txBody>
      </p:sp>
      <p:sp>
        <p:nvSpPr>
          <p:cNvPr id="9" name="Rectangle 2"/>
          <p:cNvSpPr txBox="1">
            <a:spLocks noChangeArrowheads="1"/>
          </p:cNvSpPr>
          <p:nvPr/>
        </p:nvSpPr>
        <p:spPr bwMode="auto">
          <a:xfrm>
            <a:off x="457200" y="152400"/>
            <a:ext cx="8229600" cy="838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3200" b="1">
                <a:solidFill>
                  <a:schemeClr val="bg1"/>
                </a:solidFill>
                <a:latin typeface="+mj-lt"/>
                <a:ea typeface="+mj-ea"/>
                <a:cs typeface="+mj-cs"/>
              </a:defRPr>
            </a:lvl1pPr>
            <a:lvl2pPr algn="ctr" rtl="0" fontAlgn="base">
              <a:spcBef>
                <a:spcPct val="0"/>
              </a:spcBef>
              <a:spcAft>
                <a:spcPct val="0"/>
              </a:spcAft>
              <a:defRPr sz="3200" b="1">
                <a:solidFill>
                  <a:schemeClr val="bg1"/>
                </a:solidFill>
                <a:latin typeface="Constantia" pitchFamily="18" charset="0"/>
              </a:defRPr>
            </a:lvl2pPr>
            <a:lvl3pPr algn="ctr" rtl="0" fontAlgn="base">
              <a:spcBef>
                <a:spcPct val="0"/>
              </a:spcBef>
              <a:spcAft>
                <a:spcPct val="0"/>
              </a:spcAft>
              <a:defRPr sz="3200" b="1">
                <a:solidFill>
                  <a:schemeClr val="bg1"/>
                </a:solidFill>
                <a:latin typeface="Constantia" pitchFamily="18" charset="0"/>
              </a:defRPr>
            </a:lvl3pPr>
            <a:lvl4pPr algn="ctr" rtl="0" fontAlgn="base">
              <a:spcBef>
                <a:spcPct val="0"/>
              </a:spcBef>
              <a:spcAft>
                <a:spcPct val="0"/>
              </a:spcAft>
              <a:defRPr sz="3200" b="1">
                <a:solidFill>
                  <a:schemeClr val="bg1"/>
                </a:solidFill>
                <a:latin typeface="Constantia" pitchFamily="18" charset="0"/>
              </a:defRPr>
            </a:lvl4pPr>
            <a:lvl5pPr algn="ctr" rtl="0" fontAlgn="base">
              <a:spcBef>
                <a:spcPct val="0"/>
              </a:spcBef>
              <a:spcAft>
                <a:spcPct val="0"/>
              </a:spcAft>
              <a:defRPr sz="3200" b="1">
                <a:solidFill>
                  <a:schemeClr val="bg1"/>
                </a:solidFill>
                <a:latin typeface="Constantia" pitchFamily="18" charset="0"/>
              </a:defRPr>
            </a:lvl5pPr>
            <a:lvl6pPr marL="457200" algn="ctr" rtl="0" fontAlgn="base">
              <a:spcBef>
                <a:spcPct val="0"/>
              </a:spcBef>
              <a:spcAft>
                <a:spcPct val="0"/>
              </a:spcAft>
              <a:defRPr sz="3200" b="1">
                <a:solidFill>
                  <a:schemeClr val="bg1"/>
                </a:solidFill>
                <a:latin typeface="Constantia" pitchFamily="18" charset="0"/>
              </a:defRPr>
            </a:lvl6pPr>
            <a:lvl7pPr marL="914400" algn="ctr" rtl="0" fontAlgn="base">
              <a:spcBef>
                <a:spcPct val="0"/>
              </a:spcBef>
              <a:spcAft>
                <a:spcPct val="0"/>
              </a:spcAft>
              <a:defRPr sz="3200" b="1">
                <a:solidFill>
                  <a:schemeClr val="bg1"/>
                </a:solidFill>
                <a:latin typeface="Constantia" pitchFamily="18" charset="0"/>
              </a:defRPr>
            </a:lvl7pPr>
            <a:lvl8pPr marL="1371600" algn="ctr" rtl="0" fontAlgn="base">
              <a:spcBef>
                <a:spcPct val="0"/>
              </a:spcBef>
              <a:spcAft>
                <a:spcPct val="0"/>
              </a:spcAft>
              <a:defRPr sz="3200" b="1">
                <a:solidFill>
                  <a:schemeClr val="bg1"/>
                </a:solidFill>
                <a:latin typeface="Constantia" pitchFamily="18" charset="0"/>
              </a:defRPr>
            </a:lvl8pPr>
            <a:lvl9pPr marL="1828800" algn="ctr" rtl="0" fontAlgn="base">
              <a:spcBef>
                <a:spcPct val="0"/>
              </a:spcBef>
              <a:spcAft>
                <a:spcPct val="0"/>
              </a:spcAft>
              <a:defRPr sz="3200" b="1">
                <a:solidFill>
                  <a:schemeClr val="bg1"/>
                </a:solidFill>
                <a:latin typeface="Constantia" pitchFamily="18" charset="0"/>
              </a:defRPr>
            </a:lvl9pPr>
          </a:lstStyle>
          <a:p>
            <a:r>
              <a:rPr lang="en-US" altLang="en-US" kern="0" dirty="0" smtClean="0"/>
              <a:t>Where to find the TTSA</a:t>
            </a:r>
            <a:endParaRPr lang="en-US" altLang="en-US" kern="0" dirty="0"/>
          </a:p>
        </p:txBody>
      </p:sp>
    </p:spTree>
    <p:extLst>
      <p:ext uri="{BB962C8B-B14F-4D97-AF65-F5344CB8AC3E}">
        <p14:creationId xmlns:p14="http://schemas.microsoft.com/office/powerpoint/2010/main" xmlns="" val="382146984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r>
              <a:rPr lang="en-US" altLang="en-US"/>
              <a:t>How is the TTSA constructed?</a:t>
            </a:r>
          </a:p>
        </p:txBody>
      </p:sp>
      <p:sp>
        <p:nvSpPr>
          <p:cNvPr id="28675" name="Rectangle 3"/>
          <p:cNvSpPr>
            <a:spLocks noGrp="1" noChangeArrowheads="1"/>
          </p:cNvSpPr>
          <p:nvPr>
            <p:ph idx="1"/>
          </p:nvPr>
        </p:nvSpPr>
        <p:spPr/>
        <p:txBody>
          <a:bodyPr/>
          <a:lstStyle/>
          <a:p>
            <a:r>
              <a:rPr lang="en-US" altLang="en-US" sz="2000" dirty="0"/>
              <a:t>The foundations for the TTSA are the Input-Output (I-O) accounts</a:t>
            </a:r>
          </a:p>
          <a:p>
            <a:pPr lvl="1"/>
            <a:r>
              <a:rPr lang="en-US" altLang="en-US" sz="2000" dirty="0"/>
              <a:t>Benchmark I-O tables (available every five years)</a:t>
            </a:r>
          </a:p>
          <a:p>
            <a:pPr lvl="1"/>
            <a:r>
              <a:rPr lang="en-US" altLang="en-US" sz="2000" dirty="0"/>
              <a:t>Annual I-O tables (available each year</a:t>
            </a:r>
            <a:r>
              <a:rPr lang="en-US" altLang="en-US" sz="2000" dirty="0" smtClean="0"/>
              <a:t>) </a:t>
            </a:r>
          </a:p>
          <a:p>
            <a:pPr marL="457200" lvl="1" indent="0">
              <a:buNone/>
            </a:pPr>
            <a:endParaRPr lang="en-US" altLang="en-US" sz="2000" dirty="0" smtClean="0"/>
          </a:p>
          <a:p>
            <a:r>
              <a:rPr lang="en-US" altLang="en-US" sz="2000" dirty="0" smtClean="0"/>
              <a:t>Quarterly </a:t>
            </a:r>
            <a:r>
              <a:rPr lang="en-US" altLang="en-US" sz="2000" dirty="0"/>
              <a:t>TTSA estimates </a:t>
            </a:r>
            <a:r>
              <a:rPr lang="en-US" altLang="en-US" sz="2000" dirty="0" smtClean="0"/>
              <a:t>are extrapolated using the </a:t>
            </a:r>
            <a:r>
              <a:rPr lang="en-US" altLang="en-US" sz="2000" dirty="0"/>
              <a:t>National Income and Product Accounts (</a:t>
            </a:r>
            <a:r>
              <a:rPr lang="en-US" altLang="en-US" sz="2000" dirty="0" smtClean="0"/>
              <a:t>NIPAs)</a:t>
            </a:r>
          </a:p>
          <a:p>
            <a:pPr lvl="1"/>
            <a:r>
              <a:rPr lang="en-US" altLang="en-US" sz="2000" dirty="0" smtClean="0"/>
              <a:t>Air transportation</a:t>
            </a:r>
          </a:p>
          <a:p>
            <a:pPr lvl="1"/>
            <a:r>
              <a:rPr lang="en-US" altLang="en-US" sz="2000" dirty="0" smtClean="0"/>
              <a:t>Accommodations</a:t>
            </a:r>
            <a:endParaRPr lang="en-US" altLang="en-US" sz="2000" dirty="0"/>
          </a:p>
          <a:p>
            <a:pPr lvl="1"/>
            <a:r>
              <a:rPr lang="en-US" altLang="en-US" sz="2000" dirty="0"/>
              <a:t>Auto rentals</a:t>
            </a:r>
          </a:p>
          <a:p>
            <a:pPr lvl="1"/>
            <a:r>
              <a:rPr lang="en-US" altLang="en-US" sz="2000" dirty="0"/>
              <a:t>Food services</a:t>
            </a:r>
          </a:p>
          <a:p>
            <a:pPr marL="457200" lvl="1" indent="0">
              <a:buNone/>
            </a:pPr>
            <a:endParaRPr lang="en-US" altLang="en-US" sz="2000" dirty="0"/>
          </a:p>
          <a:p>
            <a:pPr lvl="1"/>
            <a:endParaRPr lang="en-US" altLang="en-US" sz="20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en-US" altLang="en-US"/>
              <a:t>TTSA “mini make” table </a:t>
            </a:r>
          </a:p>
        </p:txBody>
      </p:sp>
      <p:pic>
        <p:nvPicPr>
          <p:cNvPr id="19461" name="Picture 5"/>
          <p:cNvPicPr>
            <a:picLocks noGrp="1" noChangeAspect="1" noChangeArrowheads="1"/>
          </p:cNvPicPr>
          <p:nvPr>
            <p:ph idx="1"/>
          </p:nvPr>
        </p:nvPicPr>
        <p:blipFill>
          <a:blip r:embed="rId3" cstate="print">
            <a:extLst>
              <a:ext uri="{28A0092B-C50C-407E-A947-70E740481C1C}">
                <a14:useLocalDpi xmlns:a14="http://schemas.microsoft.com/office/drawing/2010/main" xmlns="" val="0"/>
              </a:ext>
            </a:extLst>
          </a:blip>
          <a:srcRect/>
          <a:stretch>
            <a:fillRect/>
          </a:stretch>
        </p:blipFill>
        <p:spPr>
          <a:xfrm>
            <a:off x="152400" y="1206500"/>
            <a:ext cx="8763000" cy="5005388"/>
          </a:xfrm>
          <a:noFill/>
          <a:ln/>
          <a:extLst>
            <a:ext uri="{909E8E84-426E-40DD-AFC4-6F175D3DCCD1}">
              <a14:hiddenFill xmlns:a14="http://schemas.microsoft.com/office/drawing/2010/main" xmlns="">
                <a:solidFill>
                  <a:srgbClr val="00267F"/>
                </a:solidFill>
              </a14:hiddenFill>
            </a:ext>
            <a:ext uri="{91240B29-F687-4F45-9708-019B960494DF}">
              <a14:hiddenLine xmlns:a14="http://schemas.microsoft.com/office/drawing/2010/main" xmlns="" w="9525" cap="flat" cmpd="sng" algn="ctr">
                <a:solidFill>
                  <a:schemeClr val="tx1"/>
                </a:solidFill>
                <a:prstDash val="solid"/>
                <a:miter lim="800000"/>
                <a:headEnd/>
                <a:tailEnd/>
              </a14:hiddenLine>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US" altLang="en-US"/>
              <a:t>Travel and tourism as a percent of GDP</a:t>
            </a:r>
          </a:p>
        </p:txBody>
      </p:sp>
      <p:sp>
        <p:nvSpPr>
          <p:cNvPr id="14349" name="Text Box 13"/>
          <p:cNvSpPr txBox="1">
            <a:spLocks noChangeArrowheads="1"/>
          </p:cNvSpPr>
          <p:nvPr/>
        </p:nvSpPr>
        <p:spPr bwMode="auto">
          <a:xfrm>
            <a:off x="457200" y="6164263"/>
            <a:ext cx="54864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a:spcBef>
                <a:spcPct val="50000"/>
              </a:spcBef>
            </a:pPr>
            <a:r>
              <a:rPr lang="en-US" altLang="en-US" sz="1200" dirty="0">
                <a:solidFill>
                  <a:schemeClr val="tx1"/>
                </a:solidFill>
              </a:rPr>
              <a:t>U.S. Bureau of Economic Analysis</a:t>
            </a:r>
          </a:p>
        </p:txBody>
      </p:sp>
      <p:graphicFrame>
        <p:nvGraphicFramePr>
          <p:cNvPr id="6" name="Chart 5"/>
          <p:cNvGraphicFramePr>
            <a:graphicFrameLocks/>
          </p:cNvGraphicFramePr>
          <p:nvPr>
            <p:extLst>
              <p:ext uri="{D42A27DB-BD31-4B8C-83A1-F6EECF244321}">
                <p14:modId xmlns:p14="http://schemas.microsoft.com/office/powerpoint/2010/main" xmlns="" val="52349315"/>
              </p:ext>
            </p:extLst>
          </p:nvPr>
        </p:nvGraphicFramePr>
        <p:xfrm>
          <a:off x="152400" y="990600"/>
          <a:ext cx="8458200" cy="50292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en-US" altLang="en-US" sz="2800" dirty="0"/>
              <a:t>Contributions to annual growth in real tourism output </a:t>
            </a:r>
            <a:r>
              <a:rPr lang="en-US" altLang="en-US" sz="2800" dirty="0" smtClean="0"/>
              <a:t>2009, 2012-2014</a:t>
            </a:r>
            <a:endParaRPr lang="en-US" altLang="en-US" sz="2800" dirty="0"/>
          </a:p>
        </p:txBody>
      </p:sp>
      <p:graphicFrame>
        <p:nvGraphicFramePr>
          <p:cNvPr id="16388" name="Object 4"/>
          <p:cNvGraphicFramePr>
            <a:graphicFrameLocks noGrp="1" noChangeAspect="1"/>
          </p:cNvGraphicFramePr>
          <p:nvPr>
            <p:ph sz="half" idx="1"/>
          </p:nvPr>
        </p:nvGraphicFramePr>
        <p:xfrm>
          <a:off x="457200" y="2516981"/>
          <a:ext cx="4038600" cy="2692400"/>
        </p:xfrm>
        <a:graphic>
          <a:graphicData uri="http://schemas.openxmlformats.org/presentationml/2006/ole">
            <p:oleObj spid="_x0000_s16499" name="Chart" r:id="rId4" imgW="6096000" imgH="4064040" progId="MSGraph.Chart.8">
              <p:embed followColorScheme="full"/>
            </p:oleObj>
          </a:graphicData>
        </a:graphic>
      </p:graphicFrame>
      <p:sp>
        <p:nvSpPr>
          <p:cNvPr id="16392" name="Text Box 8"/>
          <p:cNvSpPr txBox="1">
            <a:spLocks noChangeArrowheads="1"/>
          </p:cNvSpPr>
          <p:nvPr/>
        </p:nvSpPr>
        <p:spPr bwMode="auto">
          <a:xfrm>
            <a:off x="1371600" y="5791200"/>
            <a:ext cx="46482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pPr>
            <a:endParaRPr lang="en-US" altLang="en-US"/>
          </a:p>
        </p:txBody>
      </p:sp>
      <p:sp>
        <p:nvSpPr>
          <p:cNvPr id="16395" name="Text Box 11"/>
          <p:cNvSpPr txBox="1">
            <a:spLocks noChangeArrowheads="1"/>
          </p:cNvSpPr>
          <p:nvPr/>
        </p:nvSpPr>
        <p:spPr bwMode="auto">
          <a:xfrm>
            <a:off x="609600" y="6164263"/>
            <a:ext cx="53340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pPr>
            <a:r>
              <a:rPr lang="en-US" altLang="en-US" sz="1200" dirty="0">
                <a:solidFill>
                  <a:schemeClr val="tx1"/>
                </a:solidFill>
              </a:rPr>
              <a:t>U.S. Bureau of Economic Analysis</a:t>
            </a:r>
          </a:p>
        </p:txBody>
      </p:sp>
      <p:graphicFrame>
        <p:nvGraphicFramePr>
          <p:cNvPr id="11" name="Chart 10"/>
          <p:cNvGraphicFramePr>
            <a:graphicFrameLocks/>
          </p:cNvGraphicFramePr>
          <p:nvPr>
            <p:extLst>
              <p:ext uri="{D42A27DB-BD31-4B8C-83A1-F6EECF244321}">
                <p14:modId xmlns:p14="http://schemas.microsoft.com/office/powerpoint/2010/main" xmlns="" val="2416314530"/>
              </p:ext>
            </p:extLst>
          </p:nvPr>
        </p:nvGraphicFramePr>
        <p:xfrm>
          <a:off x="304800" y="1066800"/>
          <a:ext cx="7924800" cy="4724400"/>
        </p:xfrm>
        <a:graphic>
          <a:graphicData uri="http://schemas.openxmlformats.org/drawingml/2006/chart">
            <c:chart xmlns:c="http://schemas.openxmlformats.org/drawingml/2006/chart" xmlns:r="http://schemas.openxmlformats.org/officeDocument/2006/relationships" r:id="rId5"/>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en-US" altLang="en-US" dirty="0"/>
              <a:t>Travel and tourism by class of consumer</a:t>
            </a:r>
          </a:p>
        </p:txBody>
      </p:sp>
      <p:sp>
        <p:nvSpPr>
          <p:cNvPr id="20487" name="Text Box 7"/>
          <p:cNvSpPr txBox="1">
            <a:spLocks noChangeArrowheads="1"/>
          </p:cNvSpPr>
          <p:nvPr/>
        </p:nvSpPr>
        <p:spPr bwMode="auto">
          <a:xfrm>
            <a:off x="3962400" y="3733800"/>
            <a:ext cx="13716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pPr>
            <a:r>
              <a:rPr lang="en-US" altLang="en-US" b="1" dirty="0">
                <a:solidFill>
                  <a:schemeClr val="bg1"/>
                </a:solidFill>
              </a:rPr>
              <a:t>62%</a:t>
            </a:r>
          </a:p>
        </p:txBody>
      </p:sp>
      <p:sp>
        <p:nvSpPr>
          <p:cNvPr id="20490" name="Text Box 10"/>
          <p:cNvSpPr txBox="1">
            <a:spLocks noChangeArrowheads="1"/>
          </p:cNvSpPr>
          <p:nvPr/>
        </p:nvSpPr>
        <p:spPr bwMode="auto">
          <a:xfrm>
            <a:off x="609600" y="6164263"/>
            <a:ext cx="53340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pPr>
            <a:r>
              <a:rPr lang="en-US" altLang="en-US" sz="1200" dirty="0">
                <a:solidFill>
                  <a:schemeClr val="tx1"/>
                </a:solidFill>
              </a:rPr>
              <a:t>U.S. Bureau of Economic Analysis</a:t>
            </a:r>
          </a:p>
        </p:txBody>
      </p:sp>
      <p:graphicFrame>
        <p:nvGraphicFramePr>
          <p:cNvPr id="9" name="Chart 8"/>
          <p:cNvGraphicFramePr>
            <a:graphicFrameLocks/>
          </p:cNvGraphicFramePr>
          <p:nvPr>
            <p:extLst>
              <p:ext uri="{D42A27DB-BD31-4B8C-83A1-F6EECF244321}">
                <p14:modId xmlns:p14="http://schemas.microsoft.com/office/powerpoint/2010/main" xmlns="" val="2482449054"/>
              </p:ext>
            </p:extLst>
          </p:nvPr>
        </p:nvGraphicFramePr>
        <p:xfrm>
          <a:off x="0" y="1066800"/>
          <a:ext cx="8839200" cy="4953000"/>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p:cNvSpPr txBox="1"/>
          <p:nvPr/>
        </p:nvSpPr>
        <p:spPr>
          <a:xfrm>
            <a:off x="1447800" y="2667000"/>
            <a:ext cx="914400" cy="307777"/>
          </a:xfrm>
          <a:prstGeom prst="rect">
            <a:avLst/>
          </a:prstGeom>
          <a:noFill/>
        </p:spPr>
        <p:txBody>
          <a:bodyPr wrap="square" rtlCol="0">
            <a:spAutoFit/>
          </a:bodyPr>
          <a:lstStyle/>
          <a:p>
            <a:r>
              <a:rPr lang="en-US" sz="1400" dirty="0" smtClean="0">
                <a:solidFill>
                  <a:schemeClr val="bg1"/>
                </a:solidFill>
              </a:rPr>
              <a:t>27.8%</a:t>
            </a:r>
            <a:endParaRPr lang="en-US" sz="1400" dirty="0">
              <a:solidFill>
                <a:schemeClr val="bg1"/>
              </a:solidFill>
            </a:endParaRPr>
          </a:p>
        </p:txBody>
      </p:sp>
      <p:sp>
        <p:nvSpPr>
          <p:cNvPr id="3" name="TextBox 2"/>
          <p:cNvSpPr txBox="1"/>
          <p:nvPr/>
        </p:nvSpPr>
        <p:spPr>
          <a:xfrm>
            <a:off x="4114800" y="3581400"/>
            <a:ext cx="990600" cy="307777"/>
          </a:xfrm>
          <a:prstGeom prst="rect">
            <a:avLst/>
          </a:prstGeom>
          <a:noFill/>
        </p:spPr>
        <p:txBody>
          <a:bodyPr wrap="square" rtlCol="0">
            <a:spAutoFit/>
          </a:bodyPr>
          <a:lstStyle/>
          <a:p>
            <a:r>
              <a:rPr lang="en-US" sz="1400" dirty="0" smtClean="0">
                <a:solidFill>
                  <a:schemeClr val="bg1"/>
                </a:solidFill>
              </a:rPr>
              <a:t>67.5%</a:t>
            </a:r>
            <a:endParaRPr lang="en-US" sz="1400" dirty="0">
              <a:solidFill>
                <a:schemeClr val="bg1"/>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en-US" altLang="en-US" dirty="0" smtClean="0"/>
              <a:t>Class </a:t>
            </a:r>
            <a:r>
              <a:rPr lang="en-US" altLang="en-US" dirty="0"/>
              <a:t>of </a:t>
            </a:r>
            <a:r>
              <a:rPr lang="en-US" altLang="en-US" dirty="0" smtClean="0"/>
              <a:t>consumer and the business cycle</a:t>
            </a:r>
            <a:endParaRPr lang="en-US" altLang="en-US" dirty="0"/>
          </a:p>
        </p:txBody>
      </p:sp>
      <p:sp>
        <p:nvSpPr>
          <p:cNvPr id="20490" name="Text Box 10"/>
          <p:cNvSpPr txBox="1">
            <a:spLocks noChangeArrowheads="1"/>
          </p:cNvSpPr>
          <p:nvPr/>
        </p:nvSpPr>
        <p:spPr bwMode="auto">
          <a:xfrm>
            <a:off x="609599" y="6164263"/>
            <a:ext cx="7162765" cy="2769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a:spcBef>
                <a:spcPct val="50000"/>
              </a:spcBef>
            </a:pPr>
            <a:r>
              <a:rPr lang="en-US" altLang="en-US" sz="1200" dirty="0" smtClean="0">
                <a:solidFill>
                  <a:schemeClr val="tx1"/>
                </a:solidFill>
              </a:rPr>
              <a:t>Source: U.S</a:t>
            </a:r>
            <a:r>
              <a:rPr lang="en-US" altLang="en-US" sz="1200" dirty="0">
                <a:solidFill>
                  <a:schemeClr val="tx1"/>
                </a:solidFill>
              </a:rPr>
              <a:t>. Bureau of Economic </a:t>
            </a:r>
            <a:r>
              <a:rPr lang="en-US" altLang="en-US" sz="1200" dirty="0" smtClean="0">
                <a:solidFill>
                  <a:schemeClr val="tx1"/>
                </a:solidFill>
              </a:rPr>
              <a:t>Analysis and National Bureau of Economic Research</a:t>
            </a:r>
            <a:endParaRPr lang="en-US" altLang="en-US" sz="1200" dirty="0">
              <a:solidFill>
                <a:schemeClr val="tx1"/>
              </a:solidFill>
            </a:endParaRPr>
          </a:p>
        </p:txBody>
      </p:sp>
      <p:graphicFrame>
        <p:nvGraphicFramePr>
          <p:cNvPr id="10" name="Chart 9"/>
          <p:cNvGraphicFramePr>
            <a:graphicFrameLocks/>
          </p:cNvGraphicFramePr>
          <p:nvPr>
            <p:extLst>
              <p:ext uri="{D42A27DB-BD31-4B8C-83A1-F6EECF244321}">
                <p14:modId xmlns:p14="http://schemas.microsoft.com/office/powerpoint/2010/main" xmlns="" val="2378224135"/>
              </p:ext>
            </p:extLst>
          </p:nvPr>
        </p:nvGraphicFramePr>
        <p:xfrm>
          <a:off x="0" y="914400"/>
          <a:ext cx="8305800" cy="495299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xmlns="" val="2997466834"/>
      </p:ext>
    </p:extLst>
  </p:cSld>
  <p:clrMapOvr>
    <a:masterClrMapping/>
  </p:clrMapOvr>
  <p:timing>
    <p:tnLst>
      <p:par>
        <p:cTn id="1" dur="indefinite" restart="never" nodeType="tmRoot"/>
      </p:par>
    </p:tnLst>
  </p:timing>
</p:sld>
</file>

<file path=ppt/theme/theme1.xml><?xml version="1.0" encoding="utf-8"?>
<a:theme xmlns:a="http://schemas.openxmlformats.org/drawingml/2006/main" name="BEA Powerpoint Template">
  <a:themeElements>
    <a:clrScheme name="hyperlink">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2D2D8A"/>
      </a:hlink>
      <a:folHlink>
        <a:srgbClr val="333399"/>
      </a:folHlink>
    </a:clrScheme>
    <a:fontScheme name="BEA Powerpoint Template">
      <a:majorFont>
        <a:latin typeface="Constantia"/>
        <a:ea typeface=""/>
        <a:cs typeface=""/>
      </a:majorFont>
      <a:minorFont>
        <a:latin typeface="Constanti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2400" b="0" i="0" u="none" strike="noStrike" cap="none" normalizeH="0" baseline="0" smtClean="0">
            <a:ln>
              <a:noFill/>
            </a:ln>
            <a:solidFill>
              <a:srgbClr val="00267F"/>
            </a:solidFill>
            <a:effectLst/>
            <a:latin typeface="Calibri"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2400" b="0" i="0" u="none" strike="noStrike" cap="none" normalizeH="0" baseline="0" smtClean="0">
            <a:ln>
              <a:noFill/>
            </a:ln>
            <a:solidFill>
              <a:srgbClr val="00267F"/>
            </a:solidFill>
            <a:effectLst/>
            <a:latin typeface="Calibri" pitchFamily="34" charset="0"/>
          </a:defRPr>
        </a:defPPr>
      </a:lstStyle>
    </a:lnDef>
  </a:objectDefaults>
  <a:extraClrSchemeLst>
    <a:extraClrScheme>
      <a:clrScheme name="BEA Powerpoint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EA Powerpoint 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EA Powerpoint 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EA Powerpoint 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EA Powerpoint 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EA Powerpoint 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EA Powerpoint 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EA Powerpoint 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EA Powerpoint 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EA Powerpoint 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EA Powerpoint 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EA Powerpoint 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Default Design">
  <a:themeElements>
    <a:clrScheme name="hyperlink">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2D2D8A"/>
      </a:hlink>
      <a:folHlink>
        <a:srgbClr val="333399"/>
      </a:folHlink>
    </a:clrScheme>
    <a:fontScheme name="Default Design">
      <a:majorFont>
        <a:latin typeface="Constantia"/>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2400" b="0" i="0" u="none" strike="noStrike" cap="none" normalizeH="0" baseline="0" smtClean="0">
            <a:ln>
              <a:noFill/>
            </a:ln>
            <a:solidFill>
              <a:srgbClr val="00267F"/>
            </a:solidFill>
            <a:effectLst/>
            <a:latin typeface="Calibri"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2400" b="0" i="0" u="none" strike="noStrike" cap="none" normalizeH="0" baseline="0" smtClean="0">
            <a:ln>
              <a:noFill/>
            </a:ln>
            <a:solidFill>
              <a:srgbClr val="00267F"/>
            </a:solidFill>
            <a:effectLst/>
            <a:latin typeface="Calibri"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hyperlink">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2D2D8A"/>
    </a:hlink>
    <a:folHlink>
      <a:srgbClr val="333399"/>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5724</TotalTime>
  <Words>638</Words>
  <Application>Microsoft Office PowerPoint</Application>
  <PresentationFormat>On-screen Show (4:3)</PresentationFormat>
  <Paragraphs>115</Paragraphs>
  <Slides>16</Slides>
  <Notes>16</Notes>
  <HiddenSlides>0</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16</vt:i4>
      </vt:variant>
    </vt:vector>
  </HeadingPairs>
  <TitlesOfParts>
    <vt:vector size="19" baseType="lpstr">
      <vt:lpstr>BEA Powerpoint Template</vt:lpstr>
      <vt:lpstr>Default Design</vt:lpstr>
      <vt:lpstr>Chart</vt:lpstr>
      <vt:lpstr>Slide 1</vt:lpstr>
      <vt:lpstr>What does the Travel and Tourism Satellite Account (TTSA) provide?</vt:lpstr>
      <vt:lpstr>Slide 3</vt:lpstr>
      <vt:lpstr>How is the TTSA constructed?</vt:lpstr>
      <vt:lpstr>TTSA “mini make” table </vt:lpstr>
      <vt:lpstr>Travel and tourism as a percent of GDP</vt:lpstr>
      <vt:lpstr>Contributions to annual growth in real tourism output 2009, 2012-2014</vt:lpstr>
      <vt:lpstr>Travel and tourism by class of consumer</vt:lpstr>
      <vt:lpstr>Class of consumer and the business cycle</vt:lpstr>
      <vt:lpstr>How does tourism and travel affect our balance of trade?</vt:lpstr>
      <vt:lpstr>Slide 11</vt:lpstr>
      <vt:lpstr>How many people work in travel and tourism?</vt:lpstr>
      <vt:lpstr>Results from our latest release, 2015 third quarter</vt:lpstr>
      <vt:lpstr>Who makes use of these data?</vt:lpstr>
      <vt:lpstr>Where are the tourism jobs?</vt:lpstr>
      <vt:lpstr>Notes </vt:lpstr>
    </vt:vector>
  </TitlesOfParts>
  <Company>BEA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Kenneth Pond</dc:creator>
  <cp:lastModifiedBy>Theresa.Firestine</cp:lastModifiedBy>
  <cp:revision>152</cp:revision>
  <cp:lastPrinted>2016-02-04T14:33:41Z</cp:lastPrinted>
  <dcterms:created xsi:type="dcterms:W3CDTF">2009-03-06T17:56:02Z</dcterms:created>
  <dcterms:modified xsi:type="dcterms:W3CDTF">2016-02-04T16:24:57Z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3" name="_NewReviewCycle">
    <vt:lpwstr/>
  </property>
</Properties>
</file>