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319" r:id="rId5"/>
    <p:sldId id="320" r:id="rId6"/>
    <p:sldId id="321" r:id="rId7"/>
    <p:sldId id="322" r:id="rId8"/>
    <p:sldId id="323" r:id="rId9"/>
    <p:sldId id="316" r:id="rId10"/>
    <p:sldId id="326" r:id="rId11"/>
    <p:sldId id="327" r:id="rId12"/>
    <p:sldId id="324" r:id="rId13"/>
    <p:sldId id="32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C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21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RITHQNWFS001.ad.dot.gov\Data\Transportation%20Economics%20Facts%20and%20Figures\Section%20on%20Transportation%20Contribution%20to%20the%20Economy%20(GDP)\SSM\TSA_2002_2012_Overview_forPowerpoint_2-27-15_ssm_UPDATED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RITHQNWFS001\Home\theresa.firestine\Special_Reports\FirestineT\TSAR\_finalTables\asof_20151118\Figure%205-2%20Deman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THQNWFS001\Home\theresa.firestine\TransportationSatelliteAccounts\A_TSA_Theresa\AnnualAccounts\IndustryProfile\IndustryProfile_WholesaleRetai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RITHQNWFS001\Home\theresa.firestine\TransportationSatelliteAccounts\A_TSA_Theresa\AnnualAccounts\IndustryProfile\IndustryProfile_AgMin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7678423420756625"/>
          <c:y val="9.1902171319494158E-2"/>
          <c:w val="0.77844237397956861"/>
          <c:h val="0.77702123598186601"/>
        </c:manualLayout>
      </c:layout>
      <c:barChart>
        <c:barDir val="bar"/>
        <c:grouping val="stacked"/>
        <c:ser>
          <c:idx val="0"/>
          <c:order val="0"/>
          <c:tx>
            <c:strRef>
              <c:f>'GDP&amp;Transp Figure'!$Q$43</c:f>
              <c:strCache>
                <c:ptCount val="1"/>
                <c:pt idx="0">
                  <c:v>For-hire</c:v>
                </c:pt>
              </c:strCache>
            </c:strRef>
          </c:tx>
          <c:dPt>
            <c:idx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Lbls>
            <c:dLbl>
              <c:idx val="1"/>
              <c:delete val="1"/>
            </c:dLbl>
            <c:dLbl>
              <c:idx val="2"/>
              <c:layout>
                <c:manualLayout>
                  <c:x val="5.8602649808791587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4650662452197884E-3"/>
                  <c:y val="-4.0050107372942021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'GDP&amp;Transp Figure'!$R$42:$W$42</c:f>
              <c:strCache>
                <c:ptCount val="6"/>
                <c:pt idx="0">
                  <c:v>HPTS</c:v>
                </c:pt>
                <c:pt idx="1">
                  <c:v>Water</c:v>
                </c:pt>
                <c:pt idx="2">
                  <c:v>Rail</c:v>
                </c:pt>
                <c:pt idx="3">
                  <c:v>Air</c:v>
                </c:pt>
                <c:pt idx="4">
                  <c:v>Other </c:v>
                </c:pt>
                <c:pt idx="5">
                  <c:v>Truck</c:v>
                </c:pt>
              </c:strCache>
            </c:strRef>
          </c:cat>
          <c:val>
            <c:numRef>
              <c:f>'GDP&amp;Transp Figure'!$R$43:$W$43</c:f>
              <c:numCache>
                <c:formatCode>"$"#,##0.0</c:formatCode>
                <c:ptCount val="6"/>
                <c:pt idx="1">
                  <c:v>13.42</c:v>
                </c:pt>
                <c:pt idx="2">
                  <c:v>38.61</c:v>
                </c:pt>
                <c:pt idx="3">
                  <c:v>77.59</c:v>
                </c:pt>
                <c:pt idx="4">
                  <c:v>218.91</c:v>
                </c:pt>
                <c:pt idx="5">
                  <c:v>123.04</c:v>
                </c:pt>
              </c:numCache>
            </c:numRef>
          </c:val>
        </c:ser>
        <c:ser>
          <c:idx val="1"/>
          <c:order val="1"/>
          <c:tx>
            <c:strRef>
              <c:f>'GDP&amp;Transp Figure'!$Q$44</c:f>
              <c:strCache>
                <c:ptCount val="1"/>
                <c:pt idx="0">
                  <c:v>In-house</c:v>
                </c:pt>
              </c:strCache>
            </c:strRef>
          </c:tx>
          <c:dPt>
            <c:idx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Lbls>
            <c:dLbl>
              <c:idx val="1"/>
              <c:delete val="1"/>
            </c:dLbl>
            <c:dLbl>
              <c:idx val="2"/>
              <c:layout>
                <c:manualLayout>
                  <c:x val="4.1396552404633649E-2"/>
                  <c:y val="0"/>
                </c:manualLayout>
              </c:layout>
              <c:showVal val="1"/>
              <c:separator>, </c:separator>
            </c:dLbl>
            <c:dLbl>
              <c:idx val="4"/>
              <c:layout>
                <c:manualLayout>
                  <c:x val="3.9556788620934299E-2"/>
                  <c:y val="0"/>
                </c:manualLayout>
              </c:layout>
              <c:showVal val="1"/>
              <c:separator>, </c:separator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eparator>, </c:separator>
          </c:dLbls>
          <c:cat>
            <c:strRef>
              <c:f>'GDP&amp;Transp Figure'!$R$42:$W$42</c:f>
              <c:strCache>
                <c:ptCount val="6"/>
                <c:pt idx="0">
                  <c:v>HPTS</c:v>
                </c:pt>
                <c:pt idx="1">
                  <c:v>Water</c:v>
                </c:pt>
                <c:pt idx="2">
                  <c:v>Rail</c:v>
                </c:pt>
                <c:pt idx="3">
                  <c:v>Air</c:v>
                </c:pt>
                <c:pt idx="4">
                  <c:v>Other </c:v>
                </c:pt>
                <c:pt idx="5">
                  <c:v>Truck</c:v>
                </c:pt>
              </c:strCache>
            </c:strRef>
          </c:cat>
          <c:val>
            <c:numRef>
              <c:f>'GDP&amp;Transp Figure'!$R$44:$W$44</c:f>
              <c:numCache>
                <c:formatCode>"$"#,##0.0</c:formatCode>
                <c:ptCount val="6"/>
                <c:pt idx="0">
                  <c:v>295.60000000000002</c:v>
                </c:pt>
                <c:pt idx="1">
                  <c:v>3.2800000000000002</c:v>
                </c:pt>
                <c:pt idx="2">
                  <c:v>0.16</c:v>
                </c:pt>
                <c:pt idx="3">
                  <c:v>27.66</c:v>
                </c:pt>
                <c:pt idx="5">
                  <c:v>172.09</c:v>
                </c:pt>
              </c:numCache>
            </c:numRef>
          </c:val>
        </c:ser>
        <c:dLbls/>
        <c:gapWidth val="39"/>
        <c:overlap val="100"/>
        <c:axId val="76226560"/>
        <c:axId val="76228096"/>
      </c:barChart>
      <c:catAx>
        <c:axId val="76226560"/>
        <c:scaling>
          <c:orientation val="minMax"/>
        </c:scaling>
        <c:axPos val="l"/>
        <c:numFmt formatCode="General" sourceLinked="1"/>
        <c:majorTickMark val="none"/>
        <c:tickLblPos val="none"/>
        <c:crossAx val="76228096"/>
        <c:crosses val="autoZero"/>
        <c:auto val="1"/>
        <c:lblAlgn val="ctr"/>
        <c:lblOffset val="100"/>
      </c:catAx>
      <c:valAx>
        <c:axId val="76228096"/>
        <c:scaling>
          <c:orientation val="minMax"/>
          <c:max val="300"/>
        </c:scaling>
        <c:axPos val="b"/>
        <c:numFmt formatCode="&quot;$&quot;#,##0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2265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8051139989080337"/>
          <c:y val="2.096082926343067E-2"/>
          <c:w val="0.48459423657569117"/>
          <c:h val="7.3207858511356957E-2"/>
        </c:manualLayout>
      </c:layout>
      <c:spPr>
        <a:ln>
          <a:noFill/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1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0667216070534764"/>
          <c:y val="6.7555500470875135E-2"/>
          <c:w val="0.57181242488425899"/>
          <c:h val="0.89397304651979759"/>
        </c:manualLayout>
      </c:layout>
      <c:pieChart>
        <c:varyColors val="1"/>
        <c:ser>
          <c:idx val="0"/>
          <c:order val="0"/>
          <c:tx>
            <c:v>Share of GDP</c:v>
          </c:tx>
          <c:dPt>
            <c:idx val="0"/>
            <c:explosion val="12"/>
          </c:dPt>
          <c:dPt>
            <c:idx val="1"/>
            <c:explosion val="12"/>
          </c:dPt>
          <c:dPt>
            <c:idx val="2"/>
            <c:explosion val="12"/>
            <c:spPr>
              <a:solidFill>
                <a:schemeClr val="accent6"/>
              </a:solidFill>
            </c:spPr>
          </c:dPt>
          <c:dPt>
            <c:idx val="3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('Figure 5-2 Data'!$A$15:$A$16,'Figure 5-2 Data'!$A$18)</c:f>
              <c:strCache>
                <c:ptCount val="3"/>
                <c:pt idx="0">
                  <c:v>Total For-hire</c:v>
                </c:pt>
                <c:pt idx="1">
                  <c:v>Total In-house</c:v>
                </c:pt>
                <c:pt idx="2">
                  <c:v>GDP (d)</c:v>
                </c:pt>
              </c:strCache>
            </c:strRef>
          </c:cat>
          <c:val>
            <c:numRef>
              <c:f>('Figure 5-2 Data'!$D$15:$D$16,'Figure 5-2 Data'!$D$3,'Figure 5-2 Data'!$D$19)</c:f>
              <c:numCache>
                <c:formatCode>0.00%</c:formatCode>
                <c:ptCount val="4"/>
                <c:pt idx="0">
                  <c:v>2.8510572436333825E-2</c:v>
                </c:pt>
                <c:pt idx="1">
                  <c:v>1.2284630517926649E-2</c:v>
                </c:pt>
                <c:pt idx="2">
                  <c:v>1.787102679656449E-2</c:v>
                </c:pt>
                <c:pt idx="3">
                  <c:v>0.94133377024917508</c:v>
                </c:pt>
              </c:numCache>
            </c:numRef>
          </c:val>
        </c:ser>
        <c:dLbls/>
        <c:firstSliceAng val="80"/>
      </c:pieChart>
    </c:plotArea>
    <c:plotVisOnly val="1"/>
    <c:dispBlanksAs val="zero"/>
  </c:chart>
  <c:spPr>
    <a:ln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-0.1587554680664941"/>
                  <c:y val="-0.17314851268591427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Information </a:t>
                    </a:r>
                    <a:r>
                      <a:rPr lang="en-US" sz="1200" dirty="0"/>
                      <a:t>and services
$251.9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0.16625853018372705"/>
                  <c:y val="-0.1652303149606299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Manufacturing</a:t>
                    </a:r>
                    <a:r>
                      <a:rPr lang="en-US" sz="1200" dirty="0"/>
                      <a:t>
$212.3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eparator>
</c:separator>
            </c:dLbl>
            <c:dLbl>
              <c:idx val="3"/>
              <c:layout>
                <c:manualLayout>
                  <c:x val="0.17627267158175533"/>
                  <c:y val="7.962146463316453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Government</a:t>
                    </a:r>
                    <a:r>
                      <a:rPr lang="en-US" sz="1200" dirty="0"/>
                      <a:t>
$152.6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eparator>
</c:separator>
            </c:dLbl>
            <c:dLbl>
              <c:idx val="4"/>
              <c:layout>
                <c:manualLayout>
                  <c:x val="-4.3768666847679109E-3"/>
                  <c:y val="1.48355140564206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Construction</a:t>
                    </a:r>
                    <a:r>
                      <a:rPr lang="en-US" sz="1200" dirty="0"/>
                      <a:t>
$48.7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eparator>
</c:separator>
            </c:dLbl>
            <c:dLbl>
              <c:idx val="5"/>
              <c:layout>
                <c:manualLayout>
                  <c:x val="6.622477147253146E-2"/>
                  <c:y val="7.8155500645675339E-4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6"/>
              <c:layout>
                <c:manualLayout>
                  <c:x val="9.4918318399855248E-2"/>
                  <c:y val="7.0339950581107804E-3"/>
                </c:manualLayout>
              </c:layout>
              <c:dLblPos val="bestFit"/>
              <c:showVal val="1"/>
              <c:showCatName val="1"/>
              <c:separator>
</c:separator>
            </c:dLbl>
            <c:numFmt formatCode="&quot;$&quot;#,##0.0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bestFit"/>
            <c:showVal val="1"/>
            <c:showCatName val="1"/>
            <c:separator>
</c:separator>
            <c:showLeaderLines val="1"/>
          </c:dLbls>
          <c:cat>
            <c:strRef>
              <c:f>Table2!$N$31:$N$37</c:f>
              <c:strCache>
                <c:ptCount val="7"/>
                <c:pt idx="0">
                  <c:v>Wholesale and retail trade</c:v>
                </c:pt>
                <c:pt idx="1">
                  <c:v>Information and services</c:v>
                </c:pt>
                <c:pt idx="2">
                  <c:v>Manufacturing</c:v>
                </c:pt>
                <c:pt idx="3">
                  <c:v>Government</c:v>
                </c:pt>
                <c:pt idx="4">
                  <c:v>Construction</c:v>
                </c:pt>
                <c:pt idx="5">
                  <c:v>Natural resources and mining</c:v>
                </c:pt>
                <c:pt idx="6">
                  <c:v>Utilities</c:v>
                </c:pt>
              </c:strCache>
            </c:strRef>
          </c:cat>
          <c:val>
            <c:numRef>
              <c:f>Table2!$M$31:$M$37</c:f>
              <c:numCache>
                <c:formatCode>#,##0.00</c:formatCode>
                <c:ptCount val="7"/>
                <c:pt idx="0">
                  <c:v>298.64000000000038</c:v>
                </c:pt>
                <c:pt idx="1">
                  <c:v>251.86</c:v>
                </c:pt>
                <c:pt idx="2">
                  <c:v>212.26999999999998</c:v>
                </c:pt>
                <c:pt idx="3">
                  <c:v>152.63</c:v>
                </c:pt>
                <c:pt idx="4">
                  <c:v>48.65</c:v>
                </c:pt>
                <c:pt idx="5">
                  <c:v>41.260000000000012</c:v>
                </c:pt>
                <c:pt idx="6">
                  <c:v>16.110000000000031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6607195975503061"/>
          <c:y val="4.1063392824900034E-2"/>
          <c:w val="0.68099715660542615"/>
          <c:h val="0.41253912616009719"/>
        </c:manualLayout>
      </c:layout>
      <c:barChart>
        <c:barDir val="col"/>
        <c:grouping val="stacked"/>
        <c:ser>
          <c:idx val="2"/>
          <c:order val="0"/>
          <c:tx>
            <c:v>Other for-hire</c:v>
          </c:tx>
          <c:spPr>
            <a:solidFill>
              <a:schemeClr val="accent3"/>
            </a:solidFill>
          </c:spPr>
          <c:dPt>
            <c:idx val="0"/>
          </c:dPt>
          <c:cat>
            <c:strRef>
              <c:f>DR_data!$B$3:$M$3</c:f>
              <c:strCache>
                <c:ptCount val="12"/>
                <c:pt idx="0">
                  <c:v>Natural resources and mining</c:v>
                </c:pt>
                <c:pt idx="1">
                  <c:v>Construction</c:v>
                </c:pt>
                <c:pt idx="2">
                  <c:v>Manufacturing</c:v>
                </c:pt>
                <c:pt idx="3">
                  <c:v>Wholesale and retail trade</c:v>
                </c:pt>
                <c:pt idx="4">
                  <c:v>Utilities</c:v>
                </c:pt>
                <c:pt idx="5">
                  <c:v>Information</c:v>
                </c:pt>
                <c:pt idx="6">
                  <c:v>Financial services</c:v>
                </c:pt>
                <c:pt idx="7">
                  <c:v>Professional/ business services</c:v>
                </c:pt>
                <c:pt idx="8">
                  <c:v>Education and health services</c:v>
                </c:pt>
                <c:pt idx="9">
                  <c:v>Leisure and hospitality</c:v>
                </c:pt>
                <c:pt idx="10">
                  <c:v>Other services</c:v>
                </c:pt>
                <c:pt idx="11">
                  <c:v>Government</c:v>
                </c:pt>
              </c:strCache>
            </c:strRef>
          </c:cat>
          <c:val>
            <c:numRef>
              <c:f>DR_data!$B$6:$M$6</c:f>
              <c:numCache>
                <c:formatCode>#,##0.00</c:formatCode>
                <c:ptCount val="12"/>
                <c:pt idx="0">
                  <c:v>0.61000000000000054</c:v>
                </c:pt>
                <c:pt idx="1">
                  <c:v>4.0000000000000049E-2</c:v>
                </c:pt>
                <c:pt idx="2">
                  <c:v>0.33999999999999991</c:v>
                </c:pt>
                <c:pt idx="3">
                  <c:v>3.6799999999999988</c:v>
                </c:pt>
                <c:pt idx="4">
                  <c:v>3.2199999999999998</c:v>
                </c:pt>
                <c:pt idx="5">
                  <c:v>0.72000000000000031</c:v>
                </c:pt>
                <c:pt idx="6">
                  <c:v>0.30000000000000021</c:v>
                </c:pt>
                <c:pt idx="7">
                  <c:v>0.65000000000000013</c:v>
                </c:pt>
                <c:pt idx="8">
                  <c:v>0.54</c:v>
                </c:pt>
                <c:pt idx="9">
                  <c:v>0.59000000000000008</c:v>
                </c:pt>
                <c:pt idx="10">
                  <c:v>0.41000000000000025</c:v>
                </c:pt>
                <c:pt idx="11">
                  <c:v>0.66000000000000036</c:v>
                </c:pt>
              </c:numCache>
            </c:numRef>
          </c:val>
        </c:ser>
        <c:ser>
          <c:idx val="1"/>
          <c:order val="1"/>
          <c:tx>
            <c:v>For-hire air, rail, truck, water</c:v>
          </c:tx>
          <c:spPr>
            <a:solidFill>
              <a:schemeClr val="accent2"/>
            </a:solidFill>
          </c:spPr>
          <c:dPt>
            <c:idx val="0"/>
          </c:dPt>
          <c:cat>
            <c:strRef>
              <c:f>DR_data!$B$3:$M$3</c:f>
              <c:strCache>
                <c:ptCount val="12"/>
                <c:pt idx="0">
                  <c:v>Natural resources and mining</c:v>
                </c:pt>
                <c:pt idx="1">
                  <c:v>Construction</c:v>
                </c:pt>
                <c:pt idx="2">
                  <c:v>Manufacturing</c:v>
                </c:pt>
                <c:pt idx="3">
                  <c:v>Wholesale and retail trade</c:v>
                </c:pt>
                <c:pt idx="4">
                  <c:v>Utilities</c:v>
                </c:pt>
                <c:pt idx="5">
                  <c:v>Information</c:v>
                </c:pt>
                <c:pt idx="6">
                  <c:v>Financial services</c:v>
                </c:pt>
                <c:pt idx="7">
                  <c:v>Professional/ business services</c:v>
                </c:pt>
                <c:pt idx="8">
                  <c:v>Education and health services</c:v>
                </c:pt>
                <c:pt idx="9">
                  <c:v>Leisure and hospitality</c:v>
                </c:pt>
                <c:pt idx="10">
                  <c:v>Other services</c:v>
                </c:pt>
                <c:pt idx="11">
                  <c:v>Government</c:v>
                </c:pt>
              </c:strCache>
            </c:strRef>
          </c:cat>
          <c:val>
            <c:numRef>
              <c:f>DR_data!$B$5:$M$5</c:f>
              <c:numCache>
                <c:formatCode>General</c:formatCode>
                <c:ptCount val="12"/>
                <c:pt idx="0">
                  <c:v>1.47</c:v>
                </c:pt>
                <c:pt idx="1">
                  <c:v>1.62</c:v>
                </c:pt>
                <c:pt idx="2">
                  <c:v>2.16</c:v>
                </c:pt>
                <c:pt idx="3">
                  <c:v>0.88</c:v>
                </c:pt>
                <c:pt idx="4">
                  <c:v>0.78</c:v>
                </c:pt>
                <c:pt idx="5">
                  <c:v>0.6000000000000002</c:v>
                </c:pt>
                <c:pt idx="6">
                  <c:v>0.29000000000000009</c:v>
                </c:pt>
                <c:pt idx="7">
                  <c:v>0.75000000000000022</c:v>
                </c:pt>
                <c:pt idx="8">
                  <c:v>0.54</c:v>
                </c:pt>
                <c:pt idx="9">
                  <c:v>0.76000000000000023</c:v>
                </c:pt>
                <c:pt idx="10">
                  <c:v>0.45</c:v>
                </c:pt>
                <c:pt idx="11">
                  <c:v>1.28</c:v>
                </c:pt>
              </c:numCache>
            </c:numRef>
          </c:val>
        </c:ser>
        <c:ser>
          <c:idx val="0"/>
          <c:order val="2"/>
          <c:tx>
            <c:v>In-house air, rail, truck, water</c:v>
          </c:tx>
          <c:spPr>
            <a:solidFill>
              <a:schemeClr val="accent1"/>
            </a:solidFill>
          </c:spPr>
          <c:dPt>
            <c:idx val="0"/>
          </c:dPt>
          <c:cat>
            <c:strRef>
              <c:f>DR_data!$B$3:$M$3</c:f>
              <c:strCache>
                <c:ptCount val="12"/>
                <c:pt idx="0">
                  <c:v>Natural resources and mining</c:v>
                </c:pt>
                <c:pt idx="1">
                  <c:v>Construction</c:v>
                </c:pt>
                <c:pt idx="2">
                  <c:v>Manufacturing</c:v>
                </c:pt>
                <c:pt idx="3">
                  <c:v>Wholesale and retail trade</c:v>
                </c:pt>
                <c:pt idx="4">
                  <c:v>Utilities</c:v>
                </c:pt>
                <c:pt idx="5">
                  <c:v>Information</c:v>
                </c:pt>
                <c:pt idx="6">
                  <c:v>Financial services</c:v>
                </c:pt>
                <c:pt idx="7">
                  <c:v>Professional/ business services</c:v>
                </c:pt>
                <c:pt idx="8">
                  <c:v>Education and health services</c:v>
                </c:pt>
                <c:pt idx="9">
                  <c:v>Leisure and hospitality</c:v>
                </c:pt>
                <c:pt idx="10">
                  <c:v>Other services</c:v>
                </c:pt>
                <c:pt idx="11">
                  <c:v>Government</c:v>
                </c:pt>
              </c:strCache>
            </c:strRef>
          </c:cat>
          <c:val>
            <c:numRef>
              <c:f>DR_data!$B$4:$M$4</c:f>
              <c:numCache>
                <c:formatCode>General</c:formatCode>
                <c:ptCount val="12"/>
                <c:pt idx="0">
                  <c:v>2.04</c:v>
                </c:pt>
                <c:pt idx="1">
                  <c:v>2.58</c:v>
                </c:pt>
                <c:pt idx="2">
                  <c:v>1.26</c:v>
                </c:pt>
                <c:pt idx="3">
                  <c:v>6.37</c:v>
                </c:pt>
                <c:pt idx="4">
                  <c:v>0.29000000000000009</c:v>
                </c:pt>
                <c:pt idx="5">
                  <c:v>0.21000000000000005</c:v>
                </c:pt>
                <c:pt idx="6">
                  <c:v>0.31000000000000011</c:v>
                </c:pt>
                <c:pt idx="7">
                  <c:v>1.54</c:v>
                </c:pt>
                <c:pt idx="8">
                  <c:v>0.51</c:v>
                </c:pt>
                <c:pt idx="9">
                  <c:v>1.6600000000000001</c:v>
                </c:pt>
                <c:pt idx="10">
                  <c:v>2.0099999999999998</c:v>
                </c:pt>
                <c:pt idx="11">
                  <c:v>2.75</c:v>
                </c:pt>
              </c:numCache>
            </c:numRef>
          </c:val>
        </c:ser>
        <c:dLbls/>
        <c:overlap val="100"/>
        <c:axId val="75572352"/>
        <c:axId val="75573888"/>
      </c:barChart>
      <c:lineChart>
        <c:grouping val="standard"/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DR_data!$B$21:$M$21</c:f>
              <c:numCache>
                <c:formatCode>#,##0.00</c:formatCode>
                <c:ptCount val="12"/>
                <c:pt idx="0">
                  <c:v>3.7391666666666659</c:v>
                </c:pt>
                <c:pt idx="1">
                  <c:v>3.7391666666666659</c:v>
                </c:pt>
                <c:pt idx="2">
                  <c:v>3.7391666666666659</c:v>
                </c:pt>
                <c:pt idx="3">
                  <c:v>3.7391666666666659</c:v>
                </c:pt>
                <c:pt idx="4">
                  <c:v>3.7391666666666659</c:v>
                </c:pt>
                <c:pt idx="5">
                  <c:v>3.7391666666666659</c:v>
                </c:pt>
                <c:pt idx="6">
                  <c:v>3.7391666666666659</c:v>
                </c:pt>
                <c:pt idx="7">
                  <c:v>3.7391666666666659</c:v>
                </c:pt>
                <c:pt idx="8">
                  <c:v>3.7391666666666659</c:v>
                </c:pt>
                <c:pt idx="9">
                  <c:v>3.7391666666666659</c:v>
                </c:pt>
                <c:pt idx="10">
                  <c:v>3.7391666666666659</c:v>
                </c:pt>
                <c:pt idx="11">
                  <c:v>3.7391666666666659</c:v>
                </c:pt>
              </c:numCache>
            </c:numRef>
          </c:val>
        </c:ser>
        <c:dLbls/>
        <c:marker val="1"/>
        <c:axId val="75598080"/>
        <c:axId val="75596544"/>
      </c:lineChart>
      <c:catAx>
        <c:axId val="7557235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5573888"/>
        <c:crosses val="autoZero"/>
        <c:auto val="1"/>
        <c:lblAlgn val="ctr"/>
        <c:lblOffset val="100"/>
      </c:catAx>
      <c:valAx>
        <c:axId val="755738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Cents required per dollar output</a:t>
                </a:r>
              </a:p>
            </c:rich>
          </c:tx>
          <c:layout>
            <c:manualLayout>
              <c:xMode val="edge"/>
              <c:yMode val="edge"/>
              <c:x val="3.0555555555555582E-2"/>
              <c:y val="2.2570566876465602E-2"/>
            </c:manualLayout>
          </c:layout>
        </c:title>
        <c:numFmt formatCode="#,##0" sourceLinked="0"/>
        <c:tickLblPos val="nextTo"/>
        <c:crossAx val="75572352"/>
        <c:crosses val="autoZero"/>
        <c:crossBetween val="between"/>
      </c:valAx>
      <c:valAx>
        <c:axId val="75596544"/>
        <c:scaling>
          <c:orientation val="minMax"/>
          <c:max val="12"/>
          <c:min val="0"/>
        </c:scaling>
        <c:delete val="1"/>
        <c:axPos val="r"/>
        <c:numFmt formatCode="#,##0" sourceLinked="0"/>
        <c:tickLblPos val="none"/>
        <c:crossAx val="75598080"/>
        <c:crosses val="max"/>
        <c:crossBetween val="between"/>
      </c:valAx>
      <c:catAx>
        <c:axId val="75598080"/>
        <c:scaling>
          <c:orientation val="minMax"/>
        </c:scaling>
        <c:delete val="1"/>
        <c:axPos val="b"/>
        <c:tickLblPos val="none"/>
        <c:crossAx val="75596544"/>
        <c:crosses val="autoZero"/>
        <c:auto val="1"/>
        <c:lblAlgn val="ctr"/>
        <c:lblOffset val="100"/>
      </c:cat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1.1639326334208227E-2"/>
          <c:y val="0.92487486035732214"/>
          <c:w val="0.96058289588801349"/>
          <c:h val="7.5125139642677807E-2"/>
        </c:manualLayout>
      </c:layout>
    </c:legend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0.01978</cdr:x>
      <cdr:y>0.11616</cdr:y>
    </cdr:from>
    <cdr:to>
      <cdr:x>0.17497</cdr:x>
      <cdr:y>0.19937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222" y="419556"/>
          <a:ext cx="754919" cy="300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r"/>
          <a:r>
            <a:rPr lang="en-US" sz="1100" b="1" dirty="0"/>
            <a:t>Truck</a:t>
          </a:r>
        </a:p>
      </cdr:txBody>
    </cdr:sp>
  </cdr:relSizeAnchor>
  <cdr:relSizeAnchor xmlns:cdr="http://schemas.openxmlformats.org/drawingml/2006/chartDrawing">
    <cdr:from>
      <cdr:x>0.00266</cdr:x>
      <cdr:y>0.37352</cdr:y>
    </cdr:from>
    <cdr:to>
      <cdr:x>0.17497</cdr:x>
      <cdr:y>0.45253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940" y="1349109"/>
          <a:ext cx="838199" cy="285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100" b="1" dirty="0"/>
            <a:t>Air</a:t>
          </a:r>
        </a:p>
      </cdr:txBody>
    </cdr:sp>
  </cdr:relSizeAnchor>
  <cdr:relSizeAnchor xmlns:cdr="http://schemas.openxmlformats.org/drawingml/2006/chartDrawing">
    <cdr:from>
      <cdr:x>0.02857</cdr:x>
      <cdr:y>0.50154</cdr:y>
    </cdr:from>
    <cdr:to>
      <cdr:x>0.17497</cdr:x>
      <cdr:y>0.57911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38981" y="1811503"/>
          <a:ext cx="712159" cy="280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100" b="1" dirty="0"/>
            <a:t>Rail</a:t>
          </a:r>
        </a:p>
      </cdr:txBody>
    </cdr:sp>
  </cdr:relSizeAnchor>
  <cdr:relSizeAnchor xmlns:cdr="http://schemas.openxmlformats.org/drawingml/2006/chartDrawing">
    <cdr:from>
      <cdr:x>0.01428</cdr:x>
      <cdr:y>0.63651</cdr:y>
    </cdr:from>
    <cdr:to>
      <cdr:x>0.17497</cdr:x>
      <cdr:y>0.71567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9467" y="2298998"/>
          <a:ext cx="781673" cy="285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100" b="1" dirty="0"/>
            <a:t>Water</a:t>
          </a:r>
        </a:p>
      </cdr:txBody>
    </cdr:sp>
  </cdr:relSizeAnchor>
  <cdr:relSizeAnchor xmlns:cdr="http://schemas.openxmlformats.org/drawingml/2006/chartDrawing">
    <cdr:from>
      <cdr:x>0</cdr:x>
      <cdr:y>0.55469</cdr:y>
    </cdr:from>
    <cdr:to>
      <cdr:x>0.10426</cdr:x>
      <cdr:y>0.75781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0" y="3466107"/>
          <a:ext cx="902368" cy="12692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endParaRPr lang="en-US" sz="1000"/>
        </a:p>
      </cdr:txBody>
    </cdr:sp>
  </cdr:relSizeAnchor>
  <cdr:relSizeAnchor xmlns:cdr="http://schemas.openxmlformats.org/drawingml/2006/chartDrawing">
    <cdr:from>
      <cdr:x>0.00143</cdr:x>
      <cdr:y>0.48296</cdr:y>
    </cdr:from>
    <cdr:to>
      <cdr:x>0.1029</cdr:x>
      <cdr:y>0.56055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2427" y="3038475"/>
          <a:ext cx="879598" cy="488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endParaRPr lang="en-US" sz="1000"/>
        </a:p>
      </cdr:txBody>
    </cdr:sp>
  </cdr:relSizeAnchor>
  <cdr:relSizeAnchor xmlns:cdr="http://schemas.openxmlformats.org/drawingml/2006/chartDrawing">
    <cdr:from>
      <cdr:x>0.01648</cdr:x>
      <cdr:y>0.24776</cdr:y>
    </cdr:from>
    <cdr:to>
      <cdr:x>0.17497</cdr:x>
      <cdr:y>0.32595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0169" y="894879"/>
          <a:ext cx="770972" cy="2824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100" b="1" dirty="0"/>
            <a:t>Other</a:t>
          </a:r>
        </a:p>
      </cdr:txBody>
    </cdr:sp>
  </cdr:relSizeAnchor>
  <cdr:relSizeAnchor xmlns:cdr="http://schemas.openxmlformats.org/drawingml/2006/chartDrawing">
    <cdr:from>
      <cdr:x>0.00945</cdr:x>
      <cdr:y>0.72786</cdr:y>
    </cdr:from>
    <cdr:to>
      <cdr:x>0.10233</cdr:x>
      <cdr:y>0.93099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81786" y="4548199"/>
          <a:ext cx="803872" cy="1269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endParaRPr lang="en-US" sz="1000"/>
        </a:p>
      </cdr:txBody>
    </cdr:sp>
  </cdr:relSizeAnchor>
  <cdr:relSizeAnchor xmlns:cdr="http://schemas.openxmlformats.org/drawingml/2006/chartDrawing">
    <cdr:from>
      <cdr:x>0.00659</cdr:x>
      <cdr:y>0.76742</cdr:y>
    </cdr:from>
    <cdr:to>
      <cdr:x>0.17231</cdr:x>
      <cdr:y>0.85338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2059" y="2771828"/>
          <a:ext cx="806142" cy="31046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100" b="1" dirty="0" smtClean="0"/>
            <a:t>Households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0.50391</cdr:x>
      <cdr:y>0.62658</cdr:y>
    </cdr:from>
    <cdr:to>
      <cdr:x>0.69188</cdr:x>
      <cdr:y>0.87975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451340" y="22631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0.22196</cdr:x>
      <cdr:y>0.63178</cdr:y>
    </cdr:from>
    <cdr:to>
      <cdr:x>0.62923</cdr:x>
      <cdr:y>0.71617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079740" y="2281910"/>
          <a:ext cx="198119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en-US" sz="1200" dirty="0" smtClean="0"/>
            <a:t>For-hire: $13.4; In-house: $3.3</a:t>
          </a:r>
        </a:p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0.54115</cdr:x>
      <cdr:y>0.04705</cdr:y>
    </cdr:from>
    <cdr:to>
      <cdr:x>0.55807</cdr:x>
      <cdr:y>0.06984</cdr:y>
    </cdr:to>
    <cdr:sp macro="" textlink="">
      <cdr:nvSpPr>
        <cdr:cNvPr id="13" name="Rectangle 12"/>
        <cdr:cNvSpPr/>
      </cdr:nvSpPr>
      <cdr:spPr>
        <a:xfrm xmlns:a="http://schemas.openxmlformats.org/drawingml/2006/main">
          <a:off x="2632499" y="169949"/>
          <a:ext cx="82296" cy="8229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0.3549</cdr:x>
      <cdr:y>0.18682</cdr:y>
    </cdr:from>
    <cdr:to>
      <cdr:x>0.64397</cdr:x>
      <cdr:y>0.6044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74743" y="566751"/>
          <a:ext cx="1445531" cy="126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All Other U.S. GDP</a:t>
          </a:r>
        </a:p>
        <a:p xmlns:a="http://schemas.openxmlformats.org/drawingml/2006/main">
          <a:pPr algn="ctr"/>
          <a:r>
            <a:rPr lang="en-US" sz="1400" b="1" dirty="0" smtClean="0"/>
            <a:t>94.2%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0.78476</cdr:x>
      <cdr:y>0.43642</cdr:y>
    </cdr:from>
    <cdr:to>
      <cdr:x>0.96762</cdr:x>
      <cdr:y>0.51805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24300" y="1323975"/>
          <a:ext cx="91440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900" b="1" dirty="0"/>
            <a:t>For-hire</a:t>
          </a:r>
          <a:r>
            <a:rPr lang="en-US" sz="900" b="1" baseline="0" dirty="0"/>
            <a:t> </a:t>
          </a:r>
          <a:r>
            <a:rPr lang="en-US" sz="900" b="1" baseline="0" dirty="0" smtClean="0"/>
            <a:t>2.8%   </a:t>
          </a:r>
          <a:endParaRPr lang="en-US" sz="900" b="1" dirty="0"/>
        </a:p>
      </cdr:txBody>
    </cdr:sp>
  </cdr:relSizeAnchor>
  <cdr:relSizeAnchor xmlns:cdr="http://schemas.openxmlformats.org/drawingml/2006/chartDrawing">
    <cdr:from>
      <cdr:x>0.78667</cdr:x>
      <cdr:y>0.50235</cdr:y>
    </cdr:from>
    <cdr:to>
      <cdr:x>0.96952</cdr:x>
      <cdr:y>0.58085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933825" y="1524000"/>
          <a:ext cx="9144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900" b="1" baseline="0"/>
            <a:t>In-house 1.2%   </a:t>
          </a:r>
          <a:endParaRPr lang="en-US" sz="900" b="1"/>
        </a:p>
      </cdr:txBody>
    </cdr:sp>
  </cdr:relSizeAnchor>
  <cdr:relSizeAnchor xmlns:cdr="http://schemas.openxmlformats.org/drawingml/2006/chartDrawing">
    <cdr:from>
      <cdr:x>0.78476</cdr:x>
      <cdr:y>0.55887</cdr:y>
    </cdr:from>
    <cdr:to>
      <cdr:x>0.96762</cdr:x>
      <cdr:y>0.63736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924300" y="1695450"/>
          <a:ext cx="9144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900" b="1" baseline="0"/>
            <a:t>Household 1.8%</a:t>
          </a:r>
          <a:endParaRPr lang="en-US" sz="900" b="1"/>
        </a:p>
      </cdr:txBody>
    </cdr:sp>
  </cdr:relSizeAnchor>
  <cdr:relSizeAnchor xmlns:cdr="http://schemas.openxmlformats.org/drawingml/2006/chartDrawing">
    <cdr:from>
      <cdr:x>0.16121</cdr:x>
      <cdr:y>0</cdr:y>
    </cdr:from>
    <cdr:to>
      <cdr:x>0.78589</cdr:x>
      <cdr:y>0.09801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9600" y="-2197893"/>
          <a:ext cx="2362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b="1" dirty="0"/>
            <a:t>Total </a:t>
          </a:r>
          <a:r>
            <a:rPr lang="en-US" sz="1300" b="1" dirty="0" smtClean="0"/>
            <a:t>GDP </a:t>
          </a:r>
          <a:r>
            <a:rPr lang="en-US" sz="1300" b="1" dirty="0"/>
            <a:t>= 16,540 billion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0.80417</cdr:x>
      <cdr:y>0.19417</cdr:y>
    </cdr:from>
    <cdr:to>
      <cdr:x>0.98125</cdr:x>
      <cdr:y>0.30236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76650" y="666750"/>
          <a:ext cx="809626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900"/>
            <a:t>Average total</a:t>
          </a:r>
        </a:p>
        <a:p xmlns:a="http://schemas.openxmlformats.org/drawingml/2006/main">
          <a:r>
            <a:rPr lang="en-US" sz="900" baseline="0"/>
            <a:t>amount required</a:t>
          </a:r>
          <a:endParaRPr lang="en-US" sz="900"/>
        </a:p>
      </cdr:txBody>
    </cdr:sp>
  </cdr:relSizeAnchor>
  <cdr:relSizeAnchor xmlns:cdr="http://schemas.openxmlformats.org/drawingml/2006/chartDrawing">
    <cdr:from>
      <cdr:x>0.775</cdr:x>
      <cdr:y>0.23024</cdr:y>
    </cdr:from>
    <cdr:to>
      <cdr:x>0.81667</cdr:x>
      <cdr:y>0.31345</cdr:y>
    </cdr:to>
    <cdr:sp macro="" textlink="">
      <cdr:nvSpPr>
        <cdr:cNvPr id="4" name="Straight Arrow Connector 3"/>
        <cdr:cNvSpPr/>
      </cdr:nvSpPr>
      <cdr:spPr>
        <a:xfrm xmlns:a="http://schemas.openxmlformats.org/drawingml/2006/main" flipH="1">
          <a:off x="3543299" y="790575"/>
          <a:ext cx="190500" cy="28575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BFED4-D747-4629-B8B8-89DA826920D1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786DA-5783-4AC6-8571-2E3F6B74D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631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E0BC38-09EC-4E93-BF5A-87BED6EFBFBF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8F025D-073B-466B-8858-5F70770942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228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defTabSz="931774" fontAlgn="base">
              <a:spcBef>
                <a:spcPct val="30000"/>
              </a:spcBef>
              <a:spcAft>
                <a:spcPct val="0"/>
              </a:spcAft>
              <a:tabLst>
                <a:tab pos="237797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The TSAs show the value of transportation added by non-transportation industries by expanding upon the input-output account produced by the Bureau of Economic Analysis (BEA). </a:t>
            </a:r>
          </a:p>
          <a:p>
            <a:pPr defTabSz="931774" fontAlgn="base">
              <a:spcBef>
                <a:spcPct val="30000"/>
              </a:spcBef>
              <a:spcAft>
                <a:spcPct val="0"/>
              </a:spcAft>
              <a:tabLst>
                <a:tab pos="237797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defTabSz="931774" fontAlgn="base">
              <a:spcBef>
                <a:spcPct val="30000"/>
              </a:spcBef>
              <a:spcAft>
                <a:spcPct val="0"/>
              </a:spcAft>
              <a:tabLst>
                <a:tab pos="237797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The I-O accounts, in their greatest detail, show the transportation value added by eight for-hire transportation industries. These industries provide transportation and transportation related services to industries and the public on a fee-basis. The TSAs add to the I-O accounts by showing the transportation produced and consumed internally by non-transportation industries during production. Transportation produced and consumed by a non-transportation industry for its own purpose is known as in-house transportation. The value of in-house rail, water, and truck transportation is extracted from the I-O accounts and shown explicitly in the TSAs along with all other values from the I-O accounts,</a:t>
            </a:r>
          </a:p>
          <a:p>
            <a:pPr defTabSz="931774" fontAlgn="base">
              <a:spcBef>
                <a:spcPct val="30000"/>
              </a:spcBef>
              <a:spcAft>
                <a:spcPct val="0"/>
              </a:spcAft>
              <a:tabLst>
                <a:tab pos="237797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defTabSz="931774" fontAlgn="base">
              <a:spcBef>
                <a:spcPct val="30000"/>
              </a:spcBef>
              <a:spcAft>
                <a:spcPct val="0"/>
              </a:spcAft>
              <a:tabLst>
                <a:tab pos="237797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defTabSz="931774" fontAlgn="base">
              <a:spcBef>
                <a:spcPct val="30000"/>
              </a:spcBef>
              <a:spcAft>
                <a:spcPct val="0"/>
              </a:spcAft>
              <a:tabLst>
                <a:tab pos="237797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NOTES: A portion of in-house transportation is captured under for-hire transportation when it is provided by an establishment, owned and operated by a </a:t>
            </a:r>
            <a:r>
              <a:rPr lang="en-US" dirty="0" err="1">
                <a:latin typeface="Arial" charset="0"/>
                <a:cs typeface="Arial" charset="0"/>
              </a:rPr>
              <a:t>nontransportation</a:t>
            </a:r>
            <a:r>
              <a:rPr lang="en-US" dirty="0">
                <a:latin typeface="Arial" charset="0"/>
                <a:cs typeface="Arial" charset="0"/>
              </a:rPr>
              <a:t> enterprise, and large enough to be identified as a separate establishment producing primarily transportation services (e.g., fleet truck transportation owned by a grocery store chain to move food stuffs from distribution centers to local stores). Transportation provided by smaller scale establishments within </a:t>
            </a:r>
            <a:r>
              <a:rPr lang="en-US" dirty="0" err="1">
                <a:latin typeface="Arial" charset="0"/>
                <a:cs typeface="Arial" charset="0"/>
              </a:rPr>
              <a:t>nontransportation</a:t>
            </a:r>
            <a:r>
              <a:rPr lang="en-US" dirty="0">
                <a:latin typeface="Arial" charset="0"/>
                <a:cs typeface="Arial" charset="0"/>
              </a:rPr>
              <a:t> enterprises and transportation incidental to a business establishment (such as delivery service provided by a local furniture store) are not measured as transportation in the standard I-O accounts </a:t>
            </a:r>
          </a:p>
          <a:p>
            <a:pPr>
              <a:defRPr/>
            </a:pPr>
            <a:endParaRPr lang="en-US" dirty="0">
              <a:solidFill>
                <a:srgbClr val="003399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The TSAs maintain the framework of the I-O accounts from which they are derived.</a:t>
            </a:r>
            <a:r>
              <a:rPr lang="en-US" baseline="0" dirty="0" smtClean="0"/>
              <a:t> So the TSAs contain the same tables as the I-O accounts. This includes a make, use, direct requirements, and total requirements table. I am going to describe the kind of information that can be acquired from the tables to measure the value of transportation.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The TSAs maintain the framework of the I-O accounts from which they are derived.</a:t>
            </a:r>
            <a:r>
              <a:rPr lang="en-US" baseline="0" dirty="0" smtClean="0"/>
              <a:t> So the TSAs contain the same tables as the I-O accounts. This includes a make, use, direct requirements, and total requirements table. I am going to describe the kind of information that can be acquired from the tables to measure the value of transportation.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2AF6-ACF2-4E96-AA59-B40EDB3FC7A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108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72357" indent="-472357" algn="ctr" defTabSz="931774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3300" kern="0" dirty="0">
              <a:solidFill>
                <a:srgbClr val="3366CC"/>
              </a:solidFill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AF31C-2CF5-4607-8EE1-12A05032DF0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FA6-7B5A-4319-AE06-9D96D4027B04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0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5684-A60C-4C13-A046-87E7518E5419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739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6B94-B7D5-4940-BCEA-97B55904A267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3915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TA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33400" y="1371600"/>
            <a:ext cx="8153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153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3BE78-66E2-40D1-BD88-3C8ACA2CCED9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111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E712-15DF-48A1-AA15-338291DB12AB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21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4E3B-91D4-42C3-9139-A98E978F3BAB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274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9203-9279-4CC8-8BF4-4ED2CEC2C933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99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9BF9-3A7F-4503-BF96-C27FF1AD3CB5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294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1509-2C38-46A8-A493-401A086D3DBF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304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BB-A324-4886-91A9-3AEC3391E403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220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689-31AB-4BAE-A8FF-DBFB9D446A98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44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218" y="2863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6139-536A-493C-A873-BAE8C8EBE720}" type="datetime1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0719" y="6400800"/>
            <a:ext cx="1950991" cy="25146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447800"/>
            <a:ext cx="8229600" cy="0"/>
          </a:xfrm>
          <a:prstGeom prst="line">
            <a:avLst/>
          </a:prstGeom>
          <a:ln w="254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238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heresa.firestine@dot.gov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ta.dot.gov/bts/sites/rita.dot.gov.bts/files/publications/transportation_satellite_accounts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1524000"/>
            <a:ext cx="8382000" cy="1676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rgbClr val="000000"/>
              </a:solidFill>
              <a:latin typeface="Arial"/>
              <a:cs typeface="ＭＳ Ｐゴシック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</a:rPr>
              <a:t/>
            </a:r>
            <a:b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</a:b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1371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Transportation Satellite Accounts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1242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U.S. Department of Transportation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Bureau of Transportation Statistics</a:t>
            </a:r>
          </a:p>
          <a:p>
            <a:pPr marL="40005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918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 bwMode="auto">
          <a:xfrm>
            <a:off x="3810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Contact Information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350008"/>
            <a:ext cx="8229600" cy="2819400"/>
          </a:xfrm>
          <a:prstGeom prst="rect">
            <a:avLst/>
          </a:prstGeom>
        </p:spPr>
        <p:txBody>
          <a:bodyPr/>
          <a:lstStyle/>
          <a:p>
            <a:pPr marL="463550" lvl="1" indent="-463550">
              <a:spcBef>
                <a:spcPct val="20000"/>
              </a:spcBef>
            </a:pPr>
            <a:r>
              <a:rPr lang="en-US" sz="1600" kern="0" dirty="0" smtClean="0">
                <a:solidFill>
                  <a:srgbClr val="003399"/>
                </a:solidFill>
                <a:latin typeface="+mj-lt"/>
                <a:cs typeface="+mn-cs"/>
              </a:rPr>
              <a:t>Theresa Firestine, Senior Economist </a:t>
            </a:r>
          </a:p>
          <a:p>
            <a:pPr marL="0" lvl="1">
              <a:spcBef>
                <a:spcPct val="20000"/>
              </a:spcBef>
            </a:pPr>
            <a:r>
              <a:rPr lang="en-US" sz="1600" kern="0" dirty="0" smtClean="0">
                <a:solidFill>
                  <a:srgbClr val="003399"/>
                </a:solidFill>
                <a:latin typeface="+mj-lt"/>
                <a:cs typeface="+mn-cs"/>
              </a:rPr>
              <a:t>U.S. Department of Transportation, Bureau of Transportation Statistics</a:t>
            </a:r>
          </a:p>
          <a:p>
            <a:pPr marL="463550" lvl="1" indent="-463550">
              <a:spcBef>
                <a:spcPct val="20000"/>
              </a:spcBef>
            </a:pPr>
            <a:r>
              <a:rPr lang="en-US" sz="1600" kern="0" dirty="0" smtClean="0">
                <a:solidFill>
                  <a:srgbClr val="003399"/>
                </a:solidFill>
                <a:latin typeface="+mj-lt"/>
                <a:cs typeface="+mn-cs"/>
                <a:hlinkClick r:id="rId2"/>
              </a:rPr>
              <a:t>theresa.firestine@dot.gov</a:t>
            </a:r>
            <a:endParaRPr lang="en-US" sz="1600" kern="0" dirty="0" smtClean="0">
              <a:solidFill>
                <a:srgbClr val="003399"/>
              </a:solidFill>
              <a:latin typeface="+mj-lt"/>
              <a:cs typeface="+mn-cs"/>
            </a:endParaRPr>
          </a:p>
          <a:p>
            <a:pPr marL="463550" lvl="1" indent="-463550">
              <a:spcBef>
                <a:spcPct val="20000"/>
              </a:spcBef>
            </a:pPr>
            <a:r>
              <a:rPr lang="en-US" sz="1600" kern="0" dirty="0" smtClean="0">
                <a:solidFill>
                  <a:srgbClr val="003399"/>
                </a:solidFill>
                <a:latin typeface="+mj-lt"/>
              </a:rPr>
              <a:t>202-366-3629</a:t>
            </a:r>
            <a:endParaRPr lang="en-US" sz="1600" kern="0" dirty="0" smtClean="0">
              <a:solidFill>
                <a:srgbClr val="003399"/>
              </a:solidFill>
              <a:latin typeface="+mj-lt"/>
              <a:cs typeface="+mn-cs"/>
            </a:endParaRPr>
          </a:p>
          <a:p>
            <a:pPr marL="463550" lvl="1" indent="-46355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463550" marR="0" lvl="0" indent="-4635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04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Overview</a:t>
            </a:r>
            <a:endParaRPr lang="en-US" sz="24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2350008"/>
            <a:ext cx="82296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Transportation Satellite</a:t>
            </a:r>
            <a:r>
              <a:rPr kumimoji="0" lang="en-US" sz="1600" b="1" i="0" u="sng" strike="noStrike" kern="120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Accounts 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creates a c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omprehensive means for measuring the contribution of transportation services to the national economy.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national measures only explicitly show the value of transportation added by transportation industries 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TSAs capture the value of transportation added by non-transportation industries and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households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61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Transportation Satellite Accounts: Derivation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350008"/>
            <a:ext cx="8229600" cy="328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Extension to the input-output (I-O) accounts produced by the Bureau of Economic Analysis.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I-O accounts show the transportation value added by air, rail, water, truck, transit and ground passenger transportation, pipeline, other transportation and support activities, and warehousing and storage.</a:t>
            </a:r>
          </a:p>
          <a:p>
            <a:pPr marL="1776413" lvl="2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Known as for-hire transportation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TSAs add on to I-O accounts. Show value of air, rail, water, and truck transportation produced and used within non-transportation industries.</a:t>
            </a:r>
          </a:p>
          <a:p>
            <a:pPr marL="1776413" lvl="2" indent="-404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Known as in-house transportation</a:t>
            </a:r>
          </a:p>
          <a:p>
            <a:pPr marL="862013" indent="-4048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3399"/>
                </a:solidFill>
              </a:rPr>
              <a:t>TSAs also show value of household’s contribution transportation via the depreciation of household vehicle(s)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60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Transportation Satellite Account: Components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349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Structure replicates I-O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accounts. Includes: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table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endParaRPr lang="en-US" sz="1600" noProof="0" dirty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600" kern="0" dirty="0" smtClean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Shows the value of commodities produced by each industry. </a:t>
            </a: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endParaRPr lang="en-US" sz="1400" kern="0" dirty="0" smtClean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Useful in seeing the:</a:t>
            </a: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Primary and secondary producers of commodities</a:t>
            </a:r>
          </a:p>
          <a:p>
            <a:pPr marL="1319213" lvl="2"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charset="0"/>
              <a:cs typeface="+mn-cs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table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endParaRPr lang="en-US" sz="1600" noProof="0" dirty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600" kern="0" dirty="0" smtClean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Shows the value of commodities used by each industry during production and  the value each 	industry adds to gross domestic product (GDP). </a:t>
            </a: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endParaRPr lang="en-US" sz="1400" kern="0" dirty="0" smtClean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Useful in finding the:</a:t>
            </a: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Amount of transportation used by an industry</a:t>
            </a: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1400" kern="0" baseline="0" dirty="0" smtClean="0">
                <a:solidFill>
                  <a:srgbClr val="003399"/>
                </a:solidFill>
              </a:rPr>
              <a:t>Value</a:t>
            </a:r>
            <a:r>
              <a:rPr lang="en-US" sz="1400" kern="0" dirty="0" smtClean="0">
                <a:solidFill>
                  <a:srgbClr val="003399"/>
                </a:solidFill>
              </a:rPr>
              <a:t> added by transportation modes</a:t>
            </a:r>
          </a:p>
          <a:p>
            <a:pPr marL="1319213" lvl="2"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1600" b="1" kern="0" dirty="0" smtClean="0">
                <a:solidFill>
                  <a:srgbClr val="003399"/>
                </a:solidFill>
                <a:latin typeface="+mn-lt"/>
                <a:cs typeface="+mn-cs"/>
              </a:rPr>
              <a:t>Direct requirements table</a:t>
            </a:r>
            <a:r>
              <a:rPr lang="en-US" sz="1600" kern="0" dirty="0" smtClean="0">
                <a:solidFill>
                  <a:srgbClr val="003399"/>
                </a:solidFill>
                <a:latin typeface="+mn-lt"/>
                <a:cs typeface="+mn-cs"/>
              </a:rPr>
              <a:t>:</a:t>
            </a:r>
            <a:endParaRPr lang="en-US" sz="1600" dirty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600" kern="0" dirty="0" smtClean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Value of commodities used by each industry during production as per dollar of industry output. 	</a:t>
            </a: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Useful in finding:</a:t>
            </a: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How important transportation is relative to other inputs </a:t>
            </a: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What industries rely the most on transportation</a:t>
            </a: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212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Transportation Satellite Account: Components (cont.)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349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cs typeface="+mn-cs"/>
              </a:rPr>
              <a:t>Commodity by commodity requirements table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cs typeface="+mn-cs"/>
              </a:rPr>
              <a:t>:</a:t>
            </a:r>
            <a:endParaRPr lang="en-US" sz="1600" noProof="0" dirty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600" kern="0" dirty="0" smtClean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Value of inputs for each commodity required to deliver a dollar of the commodity to final users. 	</a:t>
            </a: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Useful in finding the: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Amount of transportation required to </a:t>
            </a:r>
            <a:r>
              <a:rPr lang="en-US" sz="1400" kern="0" dirty="0">
                <a:solidFill>
                  <a:srgbClr val="003399"/>
                </a:solidFill>
              </a:rPr>
              <a:t>deliver a </a:t>
            </a:r>
            <a:r>
              <a:rPr lang="en-US" sz="1400" kern="0" dirty="0" smtClean="0">
                <a:solidFill>
                  <a:srgbClr val="003399"/>
                </a:solidFill>
              </a:rPr>
              <a:t>commodities to consumers</a:t>
            </a:r>
          </a:p>
          <a:p>
            <a:pPr lvl="3">
              <a:defRPr/>
            </a:pPr>
            <a:endParaRPr kumimoji="0" lang="en-US" sz="1600" b="0" i="0" u="none" strike="noStrike" kern="0" cap="none" spc="0" normalizeH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1600" b="1" kern="0" dirty="0" smtClean="0">
                <a:solidFill>
                  <a:srgbClr val="003399"/>
                </a:solidFill>
                <a:latin typeface="+mn-lt"/>
                <a:cs typeface="+mn-cs"/>
              </a:rPr>
              <a:t>I</a:t>
            </a:r>
            <a:r>
              <a:rPr kumimoji="0" lang="en-US" sz="1600" b="1" i="0" u="none" strike="noStrike" kern="0" cap="none" spc="0" normalizeH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cs typeface="+mn-cs"/>
              </a:rPr>
              <a:t>ndustry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cs typeface="+mn-cs"/>
              </a:rPr>
              <a:t> by 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cs typeface="+mn-cs"/>
              </a:rPr>
              <a:t>commodity total requirements table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cs typeface="+mn-cs"/>
              </a:rPr>
              <a:t>:</a:t>
            </a:r>
            <a:endParaRPr lang="en-US" sz="1600" noProof="0" dirty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600" kern="0" dirty="0" smtClean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Value of inputs for each industry required to deliver a dollar of a given commodity to final users.</a:t>
            </a: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endParaRPr lang="en-US" sz="1400" kern="0" dirty="0" smtClean="0">
              <a:solidFill>
                <a:srgbClr val="003399"/>
              </a:solidFill>
            </a:endParaRPr>
          </a:p>
          <a:p>
            <a:pPr lvl="1">
              <a:defRPr/>
            </a:pPr>
            <a:r>
              <a:rPr lang="en-US" sz="1400" kern="0" dirty="0">
                <a:solidFill>
                  <a:srgbClr val="003399"/>
                </a:solidFill>
              </a:rPr>
              <a:t>	</a:t>
            </a:r>
            <a:r>
              <a:rPr lang="en-US" sz="1400" kern="0" dirty="0" smtClean="0">
                <a:solidFill>
                  <a:srgbClr val="003399"/>
                </a:solidFill>
              </a:rPr>
              <a:t>Useful in calculating the: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Amount </a:t>
            </a:r>
            <a:r>
              <a:rPr lang="en-US" sz="1400" kern="0" dirty="0">
                <a:solidFill>
                  <a:srgbClr val="003399"/>
                </a:solidFill>
              </a:rPr>
              <a:t>of transportation required to meet a dollar increase in the demand for a </a:t>
            </a:r>
            <a:r>
              <a:rPr lang="en-US" sz="1400" kern="0" dirty="0" smtClean="0">
                <a:solidFill>
                  <a:srgbClr val="003399"/>
                </a:solidFill>
              </a:rPr>
              <a:t>commodity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1400" kern="0" dirty="0" smtClean="0">
                <a:solidFill>
                  <a:srgbClr val="003399"/>
                </a:solidFill>
              </a:rPr>
              <a:t>Economic impact of transportation investments and economic impact of losses in transportation services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endParaRPr lang="en-US" sz="1400" kern="0" dirty="0" smtClean="0">
              <a:solidFill>
                <a:srgbClr val="003399"/>
              </a:solidFill>
            </a:endParaRP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endParaRPr lang="en-US" sz="1400" kern="0" dirty="0" smtClean="0">
              <a:solidFill>
                <a:srgbClr val="003399"/>
              </a:solidFill>
            </a:endParaRP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charset="0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35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6406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Contribution </a:t>
            </a:r>
            <a:r>
              <a:rPr lang="en-US" sz="2400" b="1" dirty="0"/>
              <a:t>of For-Hire and In-House Transportation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to </a:t>
            </a:r>
            <a:r>
              <a:rPr lang="en-US" sz="2400" b="1" dirty="0"/>
              <a:t>U.S. Gross Domestic </a:t>
            </a:r>
            <a:r>
              <a:rPr lang="en-US" sz="2400" b="1" dirty="0" smtClean="0"/>
              <a:t>Product (GDP) </a:t>
            </a:r>
            <a:r>
              <a:rPr lang="en-US" sz="2400" b="1" dirty="0"/>
              <a:t>(</a:t>
            </a:r>
            <a:r>
              <a:rPr lang="en-US" sz="2400" b="1" dirty="0" smtClean="0"/>
              <a:t>2012)</a:t>
            </a:r>
            <a:endParaRPr lang="en-US" sz="2400" b="1" dirty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09115" y="1513389"/>
            <a:ext cx="2251894" cy="3259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Economic Activity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5115536" y="1513390"/>
            <a:ext cx="2501527" cy="3259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Contribution</a:t>
            </a:r>
            <a:r>
              <a:rPr kumimoji="0" lang="en-US" alt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to GDP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0" y="3752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048000" y="2362200"/>
            <a:ext cx="152400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048000" y="5029200"/>
            <a:ext cx="152400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048000" y="2362201"/>
            <a:ext cx="0" cy="26669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Char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6798871"/>
              </p:ext>
            </p:extLst>
          </p:nvPr>
        </p:nvGraphicFramePr>
        <p:xfrm>
          <a:off x="3733800" y="1946910"/>
          <a:ext cx="4864608" cy="361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5903295"/>
              </p:ext>
            </p:extLst>
          </p:nvPr>
        </p:nvGraphicFramePr>
        <p:xfrm>
          <a:off x="0" y="2057400"/>
          <a:ext cx="3781425" cy="310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5539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Use of Transportation by Sector (2012)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211743695"/>
              </p:ext>
            </p:extLst>
          </p:nvPr>
        </p:nvGraphicFramePr>
        <p:xfrm>
          <a:off x="1828800" y="1447800"/>
          <a:ext cx="533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6748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Transportation Required Per Dollar of Sector Output (2012)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62326442"/>
              </p:ext>
            </p:extLst>
          </p:nvPr>
        </p:nvGraphicFramePr>
        <p:xfrm>
          <a:off x="1295400" y="1600200"/>
          <a:ext cx="6096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1199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 bwMode="auto">
          <a:xfrm>
            <a:off x="3810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Data Availability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350008"/>
            <a:ext cx="8229600" cy="2819400"/>
          </a:xfrm>
          <a:prstGeom prst="rect">
            <a:avLst/>
          </a:prstGeom>
        </p:spPr>
        <p:txBody>
          <a:bodyPr/>
          <a:lstStyle/>
          <a:p>
            <a:pPr marL="463550" lvl="1" indent="-463550">
              <a:spcBef>
                <a:spcPct val="20000"/>
              </a:spcBef>
            </a:pPr>
            <a:r>
              <a:rPr lang="en-US" sz="1600" kern="0" dirty="0" smtClean="0">
                <a:solidFill>
                  <a:srgbClr val="003399"/>
                </a:solidFill>
              </a:rPr>
              <a:t>Detailed data available at:</a:t>
            </a:r>
          </a:p>
          <a:p>
            <a:pPr marL="0" lvl="1">
              <a:spcBef>
                <a:spcPct val="20000"/>
              </a:spcBef>
            </a:pPr>
            <a:r>
              <a:rPr lang="en-US" sz="1600" dirty="0" smtClean="0">
                <a:hlinkClick r:id="rId3"/>
              </a:rPr>
              <a:t>http://www.rita.dot.gov/bts/sites/rita.dot.gov.bts/files/publications/transportation_satellite_accounts/index.html</a:t>
            </a:r>
            <a:endParaRPr lang="en-US" sz="1600" dirty="0" smtClean="0"/>
          </a:p>
          <a:p>
            <a:pPr marL="463550" lvl="1" indent="-463550">
              <a:spcBef>
                <a:spcPct val="20000"/>
              </a:spcBef>
            </a:pPr>
            <a:endParaRPr lang="en-US" sz="1600" kern="0" dirty="0" smtClean="0">
              <a:solidFill>
                <a:srgbClr val="003399"/>
              </a:solidFill>
            </a:endParaRPr>
          </a:p>
          <a:p>
            <a:pPr marL="0" lvl="1">
              <a:spcBef>
                <a:spcPct val="20000"/>
              </a:spcBef>
              <a:tabLst>
                <a:tab pos="1198563" algn="l"/>
                <a:tab pos="2519363" algn="l"/>
              </a:tabLst>
            </a:pPr>
            <a:r>
              <a:rPr lang="en-US" sz="1600" i="1" kern="0" dirty="0" smtClean="0">
                <a:solidFill>
                  <a:srgbClr val="003399"/>
                </a:solidFill>
              </a:rPr>
              <a:t>		The </a:t>
            </a:r>
            <a:r>
              <a:rPr lang="en-US" sz="1600" i="1" kern="0" dirty="0">
                <a:solidFill>
                  <a:srgbClr val="003399"/>
                </a:solidFill>
              </a:rPr>
              <a:t>Industry Snapshots: A Special Report from the 2012 </a:t>
            </a:r>
            <a:r>
              <a:rPr lang="en-US" sz="1600" i="1" kern="0" dirty="0" smtClean="0">
                <a:solidFill>
                  <a:srgbClr val="003399"/>
                </a:solidFill>
              </a:rPr>
              <a:t>			Transportation </a:t>
            </a:r>
            <a:r>
              <a:rPr lang="en-US" sz="1600" i="1" kern="0" dirty="0">
                <a:solidFill>
                  <a:srgbClr val="003399"/>
                </a:solidFill>
              </a:rPr>
              <a:t>Satellite Accounts </a:t>
            </a:r>
            <a:r>
              <a:rPr lang="en-US" sz="1600" kern="0" dirty="0" smtClean="0">
                <a:solidFill>
                  <a:srgbClr val="003399"/>
                </a:solidFill>
              </a:rPr>
              <a:t>(forthcoming)</a:t>
            </a:r>
            <a:r>
              <a:rPr lang="en-US" sz="1600" kern="0" dirty="0">
                <a:solidFill>
                  <a:srgbClr val="003399"/>
                </a:solidFill>
              </a:rPr>
              <a:t> </a:t>
            </a:r>
            <a:endParaRPr lang="en-US" sz="1600" kern="0" dirty="0" smtClean="0">
              <a:solidFill>
                <a:srgbClr val="003399"/>
              </a:solidFill>
            </a:endParaRPr>
          </a:p>
          <a:p>
            <a:pPr marL="3028950" lvl="7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198563" algn="l"/>
              </a:tabLst>
            </a:pPr>
            <a:r>
              <a:rPr lang="en-US" sz="1600" kern="0" dirty="0" smtClean="0">
                <a:solidFill>
                  <a:srgbClr val="003399"/>
                </a:solidFill>
              </a:rPr>
              <a:t>Shows </a:t>
            </a:r>
            <a:r>
              <a:rPr lang="en-US" sz="1600" kern="0" dirty="0">
                <a:solidFill>
                  <a:srgbClr val="003399"/>
                </a:solidFill>
              </a:rPr>
              <a:t>the use of transportation by non-transportation industries</a:t>
            </a:r>
          </a:p>
          <a:p>
            <a:pPr marL="0" lvl="1">
              <a:spcBef>
                <a:spcPct val="20000"/>
              </a:spcBef>
              <a:tabLst>
                <a:tab pos="1198563" algn="l"/>
              </a:tabLst>
            </a:pPr>
            <a:endParaRPr lang="en-US" sz="1600" kern="0" dirty="0" smtClean="0">
              <a:solidFill>
                <a:srgbClr val="003399"/>
              </a:solidFill>
            </a:endParaRPr>
          </a:p>
          <a:p>
            <a:pPr marL="463550" marR="0" lvl="0" indent="-4635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3366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3505200"/>
            <a:ext cx="2421096" cy="313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686619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E7A0F8396ABF42BFFE4B17D9FF6903" ma:contentTypeVersion="1" ma:contentTypeDescription="Create a new document." ma:contentTypeScope="" ma:versionID="b6f77739047530fad8c6bca04d24363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bb9ff0a29388135f283ffa78f89813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3AD038-0AD8-452F-8ADC-D2E99373A4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CBA117-3EF1-4153-BC69-8A3046296BD2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E1C18-B79C-4421-8381-F745DAFE0E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7865</TotalTime>
  <Words>691</Words>
  <Application>Microsoft Office PowerPoint</Application>
  <PresentationFormat>On-screen Show (4:3)</PresentationFormat>
  <Paragraphs>111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Custom Design</vt:lpstr>
      <vt:lpstr>Slide 1</vt:lpstr>
      <vt:lpstr>Overview</vt:lpstr>
      <vt:lpstr>Transportation Satellite Accounts: Derivation</vt:lpstr>
      <vt:lpstr>Transportation Satellite Account: Components</vt:lpstr>
      <vt:lpstr>Transportation Satellite Account: Components (cont.)</vt:lpstr>
      <vt:lpstr>Contribution of For-Hire and In-House Transportation  to U.S. Gross Domestic Product (GDP) (2012)</vt:lpstr>
      <vt:lpstr>Use of Transportation by Sector (2012)</vt:lpstr>
      <vt:lpstr>Transportation Required Per Dollar of Sector Output (2012)</vt:lpstr>
      <vt:lpstr>Slide 9</vt:lpstr>
      <vt:lpstr>Slide 10</vt:lpstr>
    </vt:vector>
  </TitlesOfParts>
  <Company>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 User</dc:creator>
  <cp:lastModifiedBy>Theresa.Firestine</cp:lastModifiedBy>
  <cp:revision>195</cp:revision>
  <cp:lastPrinted>2014-12-08T22:32:09Z</cp:lastPrinted>
  <dcterms:created xsi:type="dcterms:W3CDTF">2014-02-06T15:07:56Z</dcterms:created>
  <dcterms:modified xsi:type="dcterms:W3CDTF">2016-02-04T16:18:32Z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0x010100C4E7A0F8396ABF42BFFE4B17D9FF6903</vt:lpwstr>
  </property>
</Properties>
</file>